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eps"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Lst>
  <p:notesMasterIdLst>
    <p:notesMasterId r:id="rId18"/>
  </p:notesMasterIdLst>
  <p:sldIdLst>
    <p:sldId id="256" r:id="rId3"/>
    <p:sldId id="257" r:id="rId4"/>
    <p:sldId id="258" r:id="rId5"/>
    <p:sldId id="259" r:id="rId6"/>
    <p:sldId id="272" r:id="rId7"/>
    <p:sldId id="268" r:id="rId8"/>
    <p:sldId id="260" r:id="rId9"/>
    <p:sldId id="263" r:id="rId10"/>
    <p:sldId id="270" r:id="rId11"/>
    <p:sldId id="264" r:id="rId12"/>
    <p:sldId id="271" r:id="rId13"/>
    <p:sldId id="273" r:id="rId14"/>
    <p:sldId id="269" r:id="rId15"/>
    <p:sldId id="266"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ldstein, Deanna (DHRM)" initials="GD(" lastIdx="9" clrIdx="0">
    <p:extLst>
      <p:ext uri="{19B8F6BF-5375-455C-9EA6-DF929625EA0E}">
        <p15:presenceInfo xmlns:p15="http://schemas.microsoft.com/office/powerpoint/2012/main" userId="S-1-5-21-3102109963-2641124013-111641105-884822" providerId="AD"/>
      </p:ext>
    </p:extLst>
  </p:cmAuthor>
  <p:cmAuthor id="2" name="Lanneau, Sumi (DHRM)" initials="LS(" lastIdx="2" clrIdx="1">
    <p:extLst>
      <p:ext uri="{19B8F6BF-5375-455C-9EA6-DF929625EA0E}">
        <p15:presenceInfo xmlns:p15="http://schemas.microsoft.com/office/powerpoint/2012/main" userId="S-1-5-21-3102109963-2641124013-111641105-8845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7D4A3E-E286-4F23-B839-2722AB6ACEEC}" type="doc">
      <dgm:prSet loTypeId="urn:microsoft.com/office/officeart/2005/8/layout/chevron1" loCatId="process" qsTypeId="urn:microsoft.com/office/officeart/2005/8/quickstyle/simple1" qsCatId="simple" csTypeId="urn:microsoft.com/office/officeart/2005/8/colors/accent1_2" csCatId="accent1" phldr="1"/>
      <dgm:spPr/>
    </dgm:pt>
    <dgm:pt modelId="{CAD07044-7C00-4DF0-92CF-3797E83FBDCC}">
      <dgm:prSet phldrT="[Text]" custT="1"/>
      <dgm:spPr/>
      <dgm:t>
        <a:bodyPr/>
        <a:lstStyle/>
        <a:p>
          <a:r>
            <a:rPr lang="en-US" sz="1600" dirty="0" smtClean="0"/>
            <a:t>Manager</a:t>
          </a:r>
          <a:endParaRPr lang="en-US" sz="1600" dirty="0"/>
        </a:p>
      </dgm:t>
    </dgm:pt>
    <dgm:pt modelId="{3C634AFA-01A8-422D-BD0C-369B1F3F6C5A}" type="parTrans" cxnId="{62E21A0D-AA31-4ACD-B575-6C963A1E9AA6}">
      <dgm:prSet/>
      <dgm:spPr/>
      <dgm:t>
        <a:bodyPr/>
        <a:lstStyle/>
        <a:p>
          <a:endParaRPr lang="en-US"/>
        </a:p>
      </dgm:t>
    </dgm:pt>
    <dgm:pt modelId="{6F883EA9-7E4D-4D57-B7A7-6496319EDA24}" type="sibTrans" cxnId="{62E21A0D-AA31-4ACD-B575-6C963A1E9AA6}">
      <dgm:prSet/>
      <dgm:spPr/>
      <dgm:t>
        <a:bodyPr/>
        <a:lstStyle/>
        <a:p>
          <a:endParaRPr lang="en-US"/>
        </a:p>
      </dgm:t>
    </dgm:pt>
    <dgm:pt modelId="{F245333F-4B95-44A1-A9B5-2E87CD44EC9E}">
      <dgm:prSet phldrT="[Text]" custT="1"/>
      <dgm:spPr/>
      <dgm:t>
        <a:bodyPr/>
        <a:lstStyle/>
        <a:p>
          <a:r>
            <a:rPr lang="en-US" sz="1600" dirty="0" smtClean="0"/>
            <a:t>Employee requesting Supplies</a:t>
          </a:r>
          <a:endParaRPr lang="en-US" sz="1600" dirty="0"/>
        </a:p>
      </dgm:t>
    </dgm:pt>
    <dgm:pt modelId="{FC408A0D-1F25-451C-B432-39A3B537065A}" type="parTrans" cxnId="{7261915F-7706-4ABE-99EB-8E3BD2D33CD9}">
      <dgm:prSet/>
      <dgm:spPr/>
      <dgm:t>
        <a:bodyPr/>
        <a:lstStyle/>
        <a:p>
          <a:endParaRPr lang="en-US"/>
        </a:p>
      </dgm:t>
    </dgm:pt>
    <dgm:pt modelId="{C97899DB-D350-4D2D-A346-B62B38046D07}" type="sibTrans" cxnId="{7261915F-7706-4ABE-99EB-8E3BD2D33CD9}">
      <dgm:prSet/>
      <dgm:spPr/>
      <dgm:t>
        <a:bodyPr/>
        <a:lstStyle/>
        <a:p>
          <a:endParaRPr lang="en-US"/>
        </a:p>
      </dgm:t>
    </dgm:pt>
    <dgm:pt modelId="{8F3DE345-2865-4BF4-BFE6-3D4F4E303781}">
      <dgm:prSet phldrT="[Text]" custT="1"/>
      <dgm:spPr/>
      <dgm:t>
        <a:bodyPr/>
        <a:lstStyle/>
        <a:p>
          <a:r>
            <a:rPr lang="en-US" sz="1500" dirty="0" smtClean="0"/>
            <a:t>Supplies Coordinator/Admin</a:t>
          </a:r>
          <a:endParaRPr lang="en-US" sz="1500" dirty="0"/>
        </a:p>
      </dgm:t>
    </dgm:pt>
    <dgm:pt modelId="{FBACAF94-2ABD-478A-9A61-37E88F3C9B34}" type="parTrans" cxnId="{E13A8E83-EE61-476E-B54B-8D5D5DC8CA9B}">
      <dgm:prSet/>
      <dgm:spPr/>
      <dgm:t>
        <a:bodyPr/>
        <a:lstStyle/>
        <a:p>
          <a:endParaRPr lang="en-US"/>
        </a:p>
      </dgm:t>
    </dgm:pt>
    <dgm:pt modelId="{73AA4E92-4D21-4FC7-8D8F-493BFEFA98EE}" type="sibTrans" cxnId="{E13A8E83-EE61-476E-B54B-8D5D5DC8CA9B}">
      <dgm:prSet/>
      <dgm:spPr/>
      <dgm:t>
        <a:bodyPr/>
        <a:lstStyle/>
        <a:p>
          <a:endParaRPr lang="en-US"/>
        </a:p>
      </dgm:t>
    </dgm:pt>
    <dgm:pt modelId="{AC7472D7-473B-4B7E-AE9B-8024676ADD93}">
      <dgm:prSet custT="1"/>
      <dgm:spPr/>
      <dgm:t>
        <a:bodyPr/>
        <a:lstStyle/>
        <a:p>
          <a:r>
            <a:rPr lang="en-US" sz="1400" dirty="0" smtClean="0"/>
            <a:t>Procurement Officer</a:t>
          </a:r>
          <a:endParaRPr lang="en-US" sz="1400" dirty="0"/>
        </a:p>
      </dgm:t>
    </dgm:pt>
    <dgm:pt modelId="{03288836-4DBE-4EB1-A60A-D0F854CA4AB8}" type="parTrans" cxnId="{F486BFD9-6204-4D0E-BF8E-1ACEC945674E}">
      <dgm:prSet/>
      <dgm:spPr/>
      <dgm:t>
        <a:bodyPr/>
        <a:lstStyle/>
        <a:p>
          <a:endParaRPr lang="en-US"/>
        </a:p>
      </dgm:t>
    </dgm:pt>
    <dgm:pt modelId="{D1B4891D-E2A5-4A07-ADFF-69A2D4E2EDF2}" type="sibTrans" cxnId="{F486BFD9-6204-4D0E-BF8E-1ACEC945674E}">
      <dgm:prSet/>
      <dgm:spPr/>
      <dgm:t>
        <a:bodyPr/>
        <a:lstStyle/>
        <a:p>
          <a:endParaRPr lang="en-US"/>
        </a:p>
      </dgm:t>
    </dgm:pt>
    <dgm:pt modelId="{0D1DF1DD-6DA3-485D-8330-C75795F0256F}">
      <dgm:prSet custT="1"/>
      <dgm:spPr/>
      <dgm:t>
        <a:bodyPr/>
        <a:lstStyle/>
        <a:p>
          <a:r>
            <a:rPr lang="en-US" sz="1400" dirty="0" smtClean="0"/>
            <a:t>Mailroom Support</a:t>
          </a:r>
          <a:endParaRPr lang="en-US" sz="1400" dirty="0"/>
        </a:p>
      </dgm:t>
    </dgm:pt>
    <dgm:pt modelId="{DF795604-2E22-4767-ADAE-4E1E1BF3E7C4}" type="parTrans" cxnId="{B4FEB5D4-DD2B-4AB2-AC7A-42BA8B0A0F16}">
      <dgm:prSet/>
      <dgm:spPr/>
      <dgm:t>
        <a:bodyPr/>
        <a:lstStyle/>
        <a:p>
          <a:endParaRPr lang="en-US"/>
        </a:p>
      </dgm:t>
    </dgm:pt>
    <dgm:pt modelId="{17D189CB-47DE-40C1-A3F8-8369B60993AC}" type="sibTrans" cxnId="{B4FEB5D4-DD2B-4AB2-AC7A-42BA8B0A0F16}">
      <dgm:prSet/>
      <dgm:spPr/>
      <dgm:t>
        <a:bodyPr/>
        <a:lstStyle/>
        <a:p>
          <a:endParaRPr lang="en-US"/>
        </a:p>
      </dgm:t>
    </dgm:pt>
    <dgm:pt modelId="{05C0272D-4EA6-4EF3-B060-CBAFFCE63943}" type="pres">
      <dgm:prSet presAssocID="{497D4A3E-E286-4F23-B839-2722AB6ACEEC}" presName="Name0" presStyleCnt="0">
        <dgm:presLayoutVars>
          <dgm:dir/>
          <dgm:animLvl val="lvl"/>
          <dgm:resizeHandles val="exact"/>
        </dgm:presLayoutVars>
      </dgm:prSet>
      <dgm:spPr/>
    </dgm:pt>
    <dgm:pt modelId="{DB89670D-071F-4062-9374-0CDCF2F81636}" type="pres">
      <dgm:prSet presAssocID="{CAD07044-7C00-4DF0-92CF-3797E83FBDCC}" presName="parTxOnly" presStyleLbl="node1" presStyleIdx="0" presStyleCnt="5">
        <dgm:presLayoutVars>
          <dgm:chMax val="0"/>
          <dgm:chPref val="0"/>
          <dgm:bulletEnabled val="1"/>
        </dgm:presLayoutVars>
      </dgm:prSet>
      <dgm:spPr/>
      <dgm:t>
        <a:bodyPr/>
        <a:lstStyle/>
        <a:p>
          <a:endParaRPr lang="en-US"/>
        </a:p>
      </dgm:t>
    </dgm:pt>
    <dgm:pt modelId="{9A934584-A229-4E56-87E2-9413C890FA34}" type="pres">
      <dgm:prSet presAssocID="{6F883EA9-7E4D-4D57-B7A7-6496319EDA24}" presName="parTxOnlySpace" presStyleCnt="0"/>
      <dgm:spPr/>
    </dgm:pt>
    <dgm:pt modelId="{C4A945D2-7C38-4025-A2CD-C24338DCE66C}" type="pres">
      <dgm:prSet presAssocID="{F245333F-4B95-44A1-A9B5-2E87CD44EC9E}" presName="parTxOnly" presStyleLbl="node1" presStyleIdx="1" presStyleCnt="5">
        <dgm:presLayoutVars>
          <dgm:chMax val="0"/>
          <dgm:chPref val="0"/>
          <dgm:bulletEnabled val="1"/>
        </dgm:presLayoutVars>
      </dgm:prSet>
      <dgm:spPr/>
      <dgm:t>
        <a:bodyPr/>
        <a:lstStyle/>
        <a:p>
          <a:endParaRPr lang="en-US"/>
        </a:p>
      </dgm:t>
    </dgm:pt>
    <dgm:pt modelId="{0DC1A718-84E6-4B48-8C5D-97A0FC50A64E}" type="pres">
      <dgm:prSet presAssocID="{C97899DB-D350-4D2D-A346-B62B38046D07}" presName="parTxOnlySpace" presStyleCnt="0"/>
      <dgm:spPr/>
    </dgm:pt>
    <dgm:pt modelId="{4D1AF2D7-1850-45C3-A35A-C09F7A2E799D}" type="pres">
      <dgm:prSet presAssocID="{8F3DE345-2865-4BF4-BFE6-3D4F4E303781}" presName="parTxOnly" presStyleLbl="node1" presStyleIdx="2" presStyleCnt="5">
        <dgm:presLayoutVars>
          <dgm:chMax val="0"/>
          <dgm:chPref val="0"/>
          <dgm:bulletEnabled val="1"/>
        </dgm:presLayoutVars>
      </dgm:prSet>
      <dgm:spPr/>
      <dgm:t>
        <a:bodyPr/>
        <a:lstStyle/>
        <a:p>
          <a:endParaRPr lang="en-US"/>
        </a:p>
      </dgm:t>
    </dgm:pt>
    <dgm:pt modelId="{BDAD14DF-88A0-4C35-9704-A7108FC241B9}" type="pres">
      <dgm:prSet presAssocID="{73AA4E92-4D21-4FC7-8D8F-493BFEFA98EE}" presName="parTxOnlySpace" presStyleCnt="0"/>
      <dgm:spPr/>
    </dgm:pt>
    <dgm:pt modelId="{6F2E79D1-83D0-40EB-9FF9-374E7F9B03FA}" type="pres">
      <dgm:prSet presAssocID="{AC7472D7-473B-4B7E-AE9B-8024676ADD93}" presName="parTxOnly" presStyleLbl="node1" presStyleIdx="3" presStyleCnt="5">
        <dgm:presLayoutVars>
          <dgm:chMax val="0"/>
          <dgm:chPref val="0"/>
          <dgm:bulletEnabled val="1"/>
        </dgm:presLayoutVars>
      </dgm:prSet>
      <dgm:spPr/>
      <dgm:t>
        <a:bodyPr/>
        <a:lstStyle/>
        <a:p>
          <a:endParaRPr lang="en-US"/>
        </a:p>
      </dgm:t>
    </dgm:pt>
    <dgm:pt modelId="{BB93A41B-ED64-41AC-9BD3-0A3F3F23ED3D}" type="pres">
      <dgm:prSet presAssocID="{D1B4891D-E2A5-4A07-ADFF-69A2D4E2EDF2}" presName="parTxOnlySpace" presStyleCnt="0"/>
      <dgm:spPr/>
    </dgm:pt>
    <dgm:pt modelId="{8BA1A68C-E083-4E7C-A78F-A010372DFF4C}" type="pres">
      <dgm:prSet presAssocID="{0D1DF1DD-6DA3-485D-8330-C75795F0256F}" presName="parTxOnly" presStyleLbl="node1" presStyleIdx="4" presStyleCnt="5">
        <dgm:presLayoutVars>
          <dgm:chMax val="0"/>
          <dgm:chPref val="0"/>
          <dgm:bulletEnabled val="1"/>
        </dgm:presLayoutVars>
      </dgm:prSet>
      <dgm:spPr/>
      <dgm:t>
        <a:bodyPr/>
        <a:lstStyle/>
        <a:p>
          <a:endParaRPr lang="en-US"/>
        </a:p>
      </dgm:t>
    </dgm:pt>
  </dgm:ptLst>
  <dgm:cxnLst>
    <dgm:cxn modelId="{EB20F221-AA36-49F8-8247-379846F41C1B}" type="presOf" srcId="{497D4A3E-E286-4F23-B839-2722AB6ACEEC}" destId="{05C0272D-4EA6-4EF3-B060-CBAFFCE63943}" srcOrd="0" destOrd="0" presId="urn:microsoft.com/office/officeart/2005/8/layout/chevron1"/>
    <dgm:cxn modelId="{B4FEB5D4-DD2B-4AB2-AC7A-42BA8B0A0F16}" srcId="{497D4A3E-E286-4F23-B839-2722AB6ACEEC}" destId="{0D1DF1DD-6DA3-485D-8330-C75795F0256F}" srcOrd="4" destOrd="0" parTransId="{DF795604-2E22-4767-ADAE-4E1E1BF3E7C4}" sibTransId="{17D189CB-47DE-40C1-A3F8-8369B60993AC}"/>
    <dgm:cxn modelId="{7B34246D-74F4-4376-90C1-04B9E5D08B80}" type="presOf" srcId="{8F3DE345-2865-4BF4-BFE6-3D4F4E303781}" destId="{4D1AF2D7-1850-45C3-A35A-C09F7A2E799D}" srcOrd="0" destOrd="0" presId="urn:microsoft.com/office/officeart/2005/8/layout/chevron1"/>
    <dgm:cxn modelId="{E13A8E83-EE61-476E-B54B-8D5D5DC8CA9B}" srcId="{497D4A3E-E286-4F23-B839-2722AB6ACEEC}" destId="{8F3DE345-2865-4BF4-BFE6-3D4F4E303781}" srcOrd="2" destOrd="0" parTransId="{FBACAF94-2ABD-478A-9A61-37E88F3C9B34}" sibTransId="{73AA4E92-4D21-4FC7-8D8F-493BFEFA98EE}"/>
    <dgm:cxn modelId="{C0EA728B-82AB-41D8-B800-5F2A0B728B00}" type="presOf" srcId="{F245333F-4B95-44A1-A9B5-2E87CD44EC9E}" destId="{C4A945D2-7C38-4025-A2CD-C24338DCE66C}" srcOrd="0" destOrd="0" presId="urn:microsoft.com/office/officeart/2005/8/layout/chevron1"/>
    <dgm:cxn modelId="{F486BFD9-6204-4D0E-BF8E-1ACEC945674E}" srcId="{497D4A3E-E286-4F23-B839-2722AB6ACEEC}" destId="{AC7472D7-473B-4B7E-AE9B-8024676ADD93}" srcOrd="3" destOrd="0" parTransId="{03288836-4DBE-4EB1-A60A-D0F854CA4AB8}" sibTransId="{D1B4891D-E2A5-4A07-ADFF-69A2D4E2EDF2}"/>
    <dgm:cxn modelId="{130AF5C8-2228-4F1B-84A1-C1FC477B5BAD}" type="presOf" srcId="{CAD07044-7C00-4DF0-92CF-3797E83FBDCC}" destId="{DB89670D-071F-4062-9374-0CDCF2F81636}" srcOrd="0" destOrd="0" presId="urn:microsoft.com/office/officeart/2005/8/layout/chevron1"/>
    <dgm:cxn modelId="{62E21A0D-AA31-4ACD-B575-6C963A1E9AA6}" srcId="{497D4A3E-E286-4F23-B839-2722AB6ACEEC}" destId="{CAD07044-7C00-4DF0-92CF-3797E83FBDCC}" srcOrd="0" destOrd="0" parTransId="{3C634AFA-01A8-422D-BD0C-369B1F3F6C5A}" sibTransId="{6F883EA9-7E4D-4D57-B7A7-6496319EDA24}"/>
    <dgm:cxn modelId="{7261915F-7706-4ABE-99EB-8E3BD2D33CD9}" srcId="{497D4A3E-E286-4F23-B839-2722AB6ACEEC}" destId="{F245333F-4B95-44A1-A9B5-2E87CD44EC9E}" srcOrd="1" destOrd="0" parTransId="{FC408A0D-1F25-451C-B432-39A3B537065A}" sibTransId="{C97899DB-D350-4D2D-A346-B62B38046D07}"/>
    <dgm:cxn modelId="{1BD518D8-7959-471B-8A5C-C4AD677055E9}" type="presOf" srcId="{AC7472D7-473B-4B7E-AE9B-8024676ADD93}" destId="{6F2E79D1-83D0-40EB-9FF9-374E7F9B03FA}" srcOrd="0" destOrd="0" presId="urn:microsoft.com/office/officeart/2005/8/layout/chevron1"/>
    <dgm:cxn modelId="{A3F66E42-EA94-409C-BA77-EA7279996E3A}" type="presOf" srcId="{0D1DF1DD-6DA3-485D-8330-C75795F0256F}" destId="{8BA1A68C-E083-4E7C-A78F-A010372DFF4C}" srcOrd="0" destOrd="0" presId="urn:microsoft.com/office/officeart/2005/8/layout/chevron1"/>
    <dgm:cxn modelId="{8283BBB7-E048-4098-BAE8-30B803DA2B08}" type="presParOf" srcId="{05C0272D-4EA6-4EF3-B060-CBAFFCE63943}" destId="{DB89670D-071F-4062-9374-0CDCF2F81636}" srcOrd="0" destOrd="0" presId="urn:microsoft.com/office/officeart/2005/8/layout/chevron1"/>
    <dgm:cxn modelId="{F8F0718E-2271-4F32-8079-A1D04B1CDCF1}" type="presParOf" srcId="{05C0272D-4EA6-4EF3-B060-CBAFFCE63943}" destId="{9A934584-A229-4E56-87E2-9413C890FA34}" srcOrd="1" destOrd="0" presId="urn:microsoft.com/office/officeart/2005/8/layout/chevron1"/>
    <dgm:cxn modelId="{7402FBA8-60FC-492A-A6F5-CAE20FEDD22F}" type="presParOf" srcId="{05C0272D-4EA6-4EF3-B060-CBAFFCE63943}" destId="{C4A945D2-7C38-4025-A2CD-C24338DCE66C}" srcOrd="2" destOrd="0" presId="urn:microsoft.com/office/officeart/2005/8/layout/chevron1"/>
    <dgm:cxn modelId="{6EDC5512-2446-4848-8BD6-3D3DC7428F1B}" type="presParOf" srcId="{05C0272D-4EA6-4EF3-B060-CBAFFCE63943}" destId="{0DC1A718-84E6-4B48-8C5D-97A0FC50A64E}" srcOrd="3" destOrd="0" presId="urn:microsoft.com/office/officeart/2005/8/layout/chevron1"/>
    <dgm:cxn modelId="{6101824E-F28A-41DE-A202-7F4A4A8EF9E0}" type="presParOf" srcId="{05C0272D-4EA6-4EF3-B060-CBAFFCE63943}" destId="{4D1AF2D7-1850-45C3-A35A-C09F7A2E799D}" srcOrd="4" destOrd="0" presId="urn:microsoft.com/office/officeart/2005/8/layout/chevron1"/>
    <dgm:cxn modelId="{4B8AEBE2-7407-4F83-90EA-557A806DD1E9}" type="presParOf" srcId="{05C0272D-4EA6-4EF3-B060-CBAFFCE63943}" destId="{BDAD14DF-88A0-4C35-9704-A7108FC241B9}" srcOrd="5" destOrd="0" presId="urn:microsoft.com/office/officeart/2005/8/layout/chevron1"/>
    <dgm:cxn modelId="{0DB3D93D-AC42-46B6-BD29-12B30C00ED54}" type="presParOf" srcId="{05C0272D-4EA6-4EF3-B060-CBAFFCE63943}" destId="{6F2E79D1-83D0-40EB-9FF9-374E7F9B03FA}" srcOrd="6" destOrd="0" presId="urn:microsoft.com/office/officeart/2005/8/layout/chevron1"/>
    <dgm:cxn modelId="{6A211DEE-6929-4F1B-805C-D4A08C4148D9}" type="presParOf" srcId="{05C0272D-4EA6-4EF3-B060-CBAFFCE63943}" destId="{BB93A41B-ED64-41AC-9BD3-0A3F3F23ED3D}" srcOrd="7" destOrd="0" presId="urn:microsoft.com/office/officeart/2005/8/layout/chevron1"/>
    <dgm:cxn modelId="{26BD6477-65A4-4E6E-BC5F-7F4D7B31C931}" type="presParOf" srcId="{05C0272D-4EA6-4EF3-B060-CBAFFCE63943}" destId="{8BA1A68C-E083-4E7C-A78F-A010372DFF4C}"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89670D-071F-4062-9374-0CDCF2F81636}">
      <dsp:nvSpPr>
        <dsp:cNvPr id="0" name=""/>
        <dsp:cNvSpPr/>
      </dsp:nvSpPr>
      <dsp:spPr>
        <a:xfrm>
          <a:off x="1916" y="916223"/>
          <a:ext cx="1705384" cy="68215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Manager</a:t>
          </a:r>
          <a:endParaRPr lang="en-US" sz="1600" kern="1200" dirty="0"/>
        </a:p>
      </dsp:txBody>
      <dsp:txXfrm>
        <a:off x="342993" y="916223"/>
        <a:ext cx="1023231" cy="682153"/>
      </dsp:txXfrm>
    </dsp:sp>
    <dsp:sp modelId="{C4A945D2-7C38-4025-A2CD-C24338DCE66C}">
      <dsp:nvSpPr>
        <dsp:cNvPr id="0" name=""/>
        <dsp:cNvSpPr/>
      </dsp:nvSpPr>
      <dsp:spPr>
        <a:xfrm>
          <a:off x="1536762" y="916223"/>
          <a:ext cx="1705384" cy="68215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Employee requesting Supplies</a:t>
          </a:r>
          <a:endParaRPr lang="en-US" sz="1600" kern="1200" dirty="0"/>
        </a:p>
      </dsp:txBody>
      <dsp:txXfrm>
        <a:off x="1877839" y="916223"/>
        <a:ext cx="1023231" cy="682153"/>
      </dsp:txXfrm>
    </dsp:sp>
    <dsp:sp modelId="{4D1AF2D7-1850-45C3-A35A-C09F7A2E799D}">
      <dsp:nvSpPr>
        <dsp:cNvPr id="0" name=""/>
        <dsp:cNvSpPr/>
      </dsp:nvSpPr>
      <dsp:spPr>
        <a:xfrm>
          <a:off x="3071607" y="916223"/>
          <a:ext cx="1705384" cy="68215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Supplies Coordinator/Admin</a:t>
          </a:r>
          <a:endParaRPr lang="en-US" sz="1500" kern="1200" dirty="0"/>
        </a:p>
      </dsp:txBody>
      <dsp:txXfrm>
        <a:off x="3412684" y="916223"/>
        <a:ext cx="1023231" cy="682153"/>
      </dsp:txXfrm>
    </dsp:sp>
    <dsp:sp modelId="{6F2E79D1-83D0-40EB-9FF9-374E7F9B03FA}">
      <dsp:nvSpPr>
        <dsp:cNvPr id="0" name=""/>
        <dsp:cNvSpPr/>
      </dsp:nvSpPr>
      <dsp:spPr>
        <a:xfrm>
          <a:off x="4606453" y="916223"/>
          <a:ext cx="1705384" cy="68215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t>Procurement Officer</a:t>
          </a:r>
          <a:endParaRPr lang="en-US" sz="1400" kern="1200" dirty="0"/>
        </a:p>
      </dsp:txBody>
      <dsp:txXfrm>
        <a:off x="4947530" y="916223"/>
        <a:ext cx="1023231" cy="682153"/>
      </dsp:txXfrm>
    </dsp:sp>
    <dsp:sp modelId="{8BA1A68C-E083-4E7C-A78F-A010372DFF4C}">
      <dsp:nvSpPr>
        <dsp:cNvPr id="0" name=""/>
        <dsp:cNvSpPr/>
      </dsp:nvSpPr>
      <dsp:spPr>
        <a:xfrm>
          <a:off x="6141299" y="916223"/>
          <a:ext cx="1705384" cy="682153"/>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US" sz="1400" kern="1200" dirty="0" smtClean="0"/>
            <a:t>Mailroom Support</a:t>
          </a:r>
          <a:endParaRPr lang="en-US" sz="1400" kern="1200" dirty="0"/>
        </a:p>
      </dsp:txBody>
      <dsp:txXfrm>
        <a:off x="6482376" y="916223"/>
        <a:ext cx="1023231" cy="68215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29092D-C8B0-4389-A92A-932D374EDDE1}" type="datetimeFigureOut">
              <a:rPr lang="en-US" smtClean="0"/>
              <a:t>6/17/2020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3986A-0DDF-4FE6-B174-2C6A5CB712D2}" type="slidenum">
              <a:rPr lang="en-US" smtClean="0"/>
              <a:t>‹#›</a:t>
            </a:fld>
            <a:endParaRPr lang="en-US"/>
          </a:p>
        </p:txBody>
      </p:sp>
    </p:spTree>
    <p:extLst>
      <p:ext uri="{BB962C8B-B14F-4D97-AF65-F5344CB8AC3E}">
        <p14:creationId xmlns:p14="http://schemas.microsoft.com/office/powerpoint/2010/main" val="3851120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E3986A-0DDF-4FE6-B174-2C6A5CB712D2}" type="slidenum">
              <a:rPr lang="en-US" smtClean="0"/>
              <a:t>8</a:t>
            </a:fld>
            <a:endParaRPr lang="en-US"/>
          </a:p>
        </p:txBody>
      </p:sp>
    </p:spTree>
    <p:extLst>
      <p:ext uri="{BB962C8B-B14F-4D97-AF65-F5344CB8AC3E}">
        <p14:creationId xmlns:p14="http://schemas.microsoft.com/office/powerpoint/2010/main" val="3721488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6477000" cy="1470025"/>
          </a:xfrm>
          <a:solidFill>
            <a:schemeClr val="tx2">
              <a:lumMod val="75000"/>
            </a:schemeClr>
          </a:solidFill>
        </p:spPr>
        <p:txBody>
          <a:bodyPr>
            <a:normAutofit/>
          </a:bodyPr>
          <a:lstStyle>
            <a:lvl1pPr>
              <a:defRPr sz="4000">
                <a:solidFill>
                  <a:schemeClr val="bg1"/>
                </a:solidFill>
                <a:latin typeface="Book Antiqua" panose="020406020503050303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581400"/>
            <a:ext cx="6477000" cy="685800"/>
          </a:xfrm>
          <a:solidFill>
            <a:schemeClr val="tx2">
              <a:lumMod val="40000"/>
              <a:lumOff val="60000"/>
            </a:schemeClr>
          </a:solidFill>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D32D07C-E86A-4D1C-8E01-F03C124F71D7}"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9853F-D978-4035-8F2C-7357D8358325}" type="slidenum">
              <a:rPr lang="en-US" smtClean="0"/>
              <a:t>‹#›</a:t>
            </a:fld>
            <a:endParaRPr lang="en-US"/>
          </a:p>
        </p:txBody>
      </p:sp>
      <p:sp>
        <p:nvSpPr>
          <p:cNvPr id="7" name="Rectangle 6"/>
          <p:cNvSpPr/>
          <p:nvPr userDrawn="1"/>
        </p:nvSpPr>
        <p:spPr>
          <a:xfrm>
            <a:off x="7162800" y="2133600"/>
            <a:ext cx="1447800" cy="2133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805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843F607-56BB-465A-9AB9-80E1BBA94B90}"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5C0F6-9923-4B4C-A819-B0F13E83960B}" type="slidenum">
              <a:rPr lang="en-US" smtClean="0"/>
              <a:t>‹#›</a:t>
            </a:fld>
            <a:endParaRPr lang="en-US"/>
          </a:p>
        </p:txBody>
      </p:sp>
    </p:spTree>
    <p:extLst>
      <p:ext uri="{BB962C8B-B14F-4D97-AF65-F5344CB8AC3E}">
        <p14:creationId xmlns:p14="http://schemas.microsoft.com/office/powerpoint/2010/main" val="2663931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843F607-56BB-465A-9AB9-80E1BBA94B90}"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5C0F6-9923-4B4C-A819-B0F13E83960B}" type="slidenum">
              <a:rPr lang="en-US" smtClean="0"/>
              <a:t>‹#›</a:t>
            </a:fld>
            <a:endParaRPr lang="en-US"/>
          </a:p>
        </p:txBody>
      </p:sp>
    </p:spTree>
    <p:extLst>
      <p:ext uri="{BB962C8B-B14F-4D97-AF65-F5344CB8AC3E}">
        <p14:creationId xmlns:p14="http://schemas.microsoft.com/office/powerpoint/2010/main" val="3557523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3F607-56BB-465A-9AB9-80E1BBA94B90}"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5C0F6-9923-4B4C-A819-B0F13E83960B}" type="slidenum">
              <a:rPr lang="en-US" smtClean="0"/>
              <a:t>‹#›</a:t>
            </a:fld>
            <a:endParaRPr lang="en-US"/>
          </a:p>
        </p:txBody>
      </p:sp>
    </p:spTree>
    <p:extLst>
      <p:ext uri="{BB962C8B-B14F-4D97-AF65-F5344CB8AC3E}">
        <p14:creationId xmlns:p14="http://schemas.microsoft.com/office/powerpoint/2010/main" val="2866840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3F607-56BB-465A-9AB9-80E1BBA94B90}"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5C0F6-9923-4B4C-A819-B0F13E83960B}" type="slidenum">
              <a:rPr lang="en-US" smtClean="0"/>
              <a:t>‹#›</a:t>
            </a:fld>
            <a:endParaRPr lang="en-US"/>
          </a:p>
        </p:txBody>
      </p:sp>
    </p:spTree>
    <p:extLst>
      <p:ext uri="{BB962C8B-B14F-4D97-AF65-F5344CB8AC3E}">
        <p14:creationId xmlns:p14="http://schemas.microsoft.com/office/powerpoint/2010/main" val="90257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lvl1pPr>
              <a:defRPr>
                <a:solidFill>
                  <a:schemeClr val="bg1"/>
                </a:solidFill>
                <a:latin typeface="Book Antiqua" panose="0204060205030503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D32D07C-E86A-4D1C-8E01-F03C124F71D7}"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59853F-D978-4035-8F2C-7357D8358325}" type="slidenum">
              <a:rPr lang="en-US" smtClean="0"/>
              <a:t>‹#›</a:t>
            </a:fld>
            <a:endParaRPr lang="en-US"/>
          </a:p>
        </p:txBody>
      </p:sp>
    </p:spTree>
    <p:extLst>
      <p:ext uri="{BB962C8B-B14F-4D97-AF65-F5344CB8AC3E}">
        <p14:creationId xmlns:p14="http://schemas.microsoft.com/office/powerpoint/2010/main" val="3253059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43F607-56BB-465A-9AB9-80E1BBA94B90}"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5C0F6-9923-4B4C-A819-B0F13E83960B}" type="slidenum">
              <a:rPr lang="en-US" smtClean="0"/>
              <a:t>‹#›</a:t>
            </a:fld>
            <a:endParaRPr lang="en-US"/>
          </a:p>
        </p:txBody>
      </p:sp>
    </p:spTree>
    <p:extLst>
      <p:ext uri="{BB962C8B-B14F-4D97-AF65-F5344CB8AC3E}">
        <p14:creationId xmlns:p14="http://schemas.microsoft.com/office/powerpoint/2010/main" val="2589279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43F607-56BB-465A-9AB9-80E1BBA94B90}"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5C0F6-9923-4B4C-A819-B0F13E83960B}" type="slidenum">
              <a:rPr lang="en-US" smtClean="0"/>
              <a:t>‹#›</a:t>
            </a:fld>
            <a:endParaRPr lang="en-US"/>
          </a:p>
        </p:txBody>
      </p:sp>
    </p:spTree>
    <p:extLst>
      <p:ext uri="{BB962C8B-B14F-4D97-AF65-F5344CB8AC3E}">
        <p14:creationId xmlns:p14="http://schemas.microsoft.com/office/powerpoint/2010/main" val="3690177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43F607-56BB-465A-9AB9-80E1BBA94B90}"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5C0F6-9923-4B4C-A819-B0F13E83960B}" type="slidenum">
              <a:rPr lang="en-US" smtClean="0"/>
              <a:t>‹#›</a:t>
            </a:fld>
            <a:endParaRPr lang="en-US"/>
          </a:p>
        </p:txBody>
      </p:sp>
    </p:spTree>
    <p:extLst>
      <p:ext uri="{BB962C8B-B14F-4D97-AF65-F5344CB8AC3E}">
        <p14:creationId xmlns:p14="http://schemas.microsoft.com/office/powerpoint/2010/main" val="410212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43F607-56BB-465A-9AB9-80E1BBA94B90}"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5C0F6-9923-4B4C-A819-B0F13E83960B}" type="slidenum">
              <a:rPr lang="en-US" smtClean="0"/>
              <a:t>‹#›</a:t>
            </a:fld>
            <a:endParaRPr lang="en-US"/>
          </a:p>
        </p:txBody>
      </p:sp>
    </p:spTree>
    <p:extLst>
      <p:ext uri="{BB962C8B-B14F-4D97-AF65-F5344CB8AC3E}">
        <p14:creationId xmlns:p14="http://schemas.microsoft.com/office/powerpoint/2010/main" val="4218997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43F607-56BB-465A-9AB9-80E1BBA94B90}" type="datetimeFigureOut">
              <a:rPr lang="en-US" smtClean="0"/>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75C0F6-9923-4B4C-A819-B0F13E83960B}" type="slidenum">
              <a:rPr lang="en-US" smtClean="0"/>
              <a:t>‹#›</a:t>
            </a:fld>
            <a:endParaRPr lang="en-US"/>
          </a:p>
        </p:txBody>
      </p:sp>
    </p:spTree>
    <p:extLst>
      <p:ext uri="{BB962C8B-B14F-4D97-AF65-F5344CB8AC3E}">
        <p14:creationId xmlns:p14="http://schemas.microsoft.com/office/powerpoint/2010/main" val="3953620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43F607-56BB-465A-9AB9-80E1BBA94B90}"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75C0F6-9923-4B4C-A819-B0F13E83960B}" type="slidenum">
              <a:rPr lang="en-US" smtClean="0"/>
              <a:t>‹#›</a:t>
            </a:fld>
            <a:endParaRPr lang="en-US"/>
          </a:p>
        </p:txBody>
      </p:sp>
    </p:spTree>
    <p:extLst>
      <p:ext uri="{BB962C8B-B14F-4D97-AF65-F5344CB8AC3E}">
        <p14:creationId xmlns:p14="http://schemas.microsoft.com/office/powerpoint/2010/main" val="2944232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43F607-56BB-465A-9AB9-80E1BBA94B90}" type="datetimeFigureOut">
              <a:rPr lang="en-US" smtClean="0"/>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75C0F6-9923-4B4C-A819-B0F13E83960B}" type="slidenum">
              <a:rPr lang="en-US" smtClean="0"/>
              <a:t>‹#›</a:t>
            </a:fld>
            <a:endParaRPr lang="en-US"/>
          </a:p>
        </p:txBody>
      </p:sp>
    </p:spTree>
    <p:extLst>
      <p:ext uri="{BB962C8B-B14F-4D97-AF65-F5344CB8AC3E}">
        <p14:creationId xmlns:p14="http://schemas.microsoft.com/office/powerpoint/2010/main" val="2679363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32D07C-E86A-4D1C-8E01-F03C124F71D7}" type="datetimeFigureOut">
              <a:rPr lang="en-US" smtClean="0"/>
              <a:t>6/17/2020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59853F-D978-4035-8F2C-7357D8358325}" type="slidenum">
              <a:rPr lang="en-US" smtClean="0"/>
              <a:t>‹#›</a:t>
            </a:fld>
            <a:endParaRPr lang="en-US"/>
          </a:p>
        </p:txBody>
      </p:sp>
    </p:spTree>
    <p:extLst>
      <p:ext uri="{BB962C8B-B14F-4D97-AF65-F5344CB8AC3E}">
        <p14:creationId xmlns:p14="http://schemas.microsoft.com/office/powerpoint/2010/main" val="286946085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843F607-56BB-465A-9AB9-80E1BBA94B90}" type="datetimeFigureOut">
              <a:rPr lang="en-US" smtClean="0"/>
              <a:t>6/17/2020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75C0F6-9923-4B4C-A819-B0F13E83960B}" type="slidenum">
              <a:rPr lang="en-US" smtClean="0"/>
              <a:t>‹#›</a:t>
            </a:fld>
            <a:endParaRPr lang="en-US"/>
          </a:p>
        </p:txBody>
      </p:sp>
    </p:spTree>
    <p:extLst>
      <p:ext uri="{BB962C8B-B14F-4D97-AF65-F5344CB8AC3E}">
        <p14:creationId xmlns:p14="http://schemas.microsoft.com/office/powerpoint/2010/main" val="1998716630"/>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dhrm.virginia.gov/docs/default-source/succession-planning/dhrmmanagerquestionnaire.docx"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hrm.virginia.gov/docs/default-source/succession-planning/vsprecordedinterviewquestionsguidance.mp4" TargetMode="External"/><Relationship Id="rId2" Type="http://schemas.openxmlformats.org/officeDocument/2006/relationships/hyperlink" Target="https://www.gotostage.com/channel/9d65fa80653949b6926bab74b19491fb/recording/b9329dcf76df4a74862555f9bb6784de/watch?source=CHANNEL" TargetMode="External"/><Relationship Id="rId1" Type="http://schemas.openxmlformats.org/officeDocument/2006/relationships/slideLayout" Target="../slideLayouts/slideLayout2.xml"/><Relationship Id="rId4" Type="http://schemas.openxmlformats.org/officeDocument/2006/relationships/hyperlink" Target="https://youtu.be/khHhu70CBYQ"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doa.alaska.gov/dop/fileadmin/statewideplanning/pdf/workforceplanning-knowledgetransferinstateofalaskaagencies.pdf" TargetMode="External"/><Relationship Id="rId2" Type="http://schemas.openxmlformats.org/officeDocument/2006/relationships/hyperlink" Target="https://humanresources.transportation.org/wp-content/uploads/sites/15/2018/08/CT-Knowledge-Transfer-Guidebook-10-2017.pdf" TargetMode="External"/><Relationship Id="rId1" Type="http://schemas.openxmlformats.org/officeDocument/2006/relationships/slideLayout" Target="../slideLayouts/slideLayout2.xml"/><Relationship Id="rId6" Type="http://schemas.openxmlformats.org/officeDocument/2006/relationships/hyperlink" Target="https://infopeople.org/civicrm/event/info?reset=1&amp;id=375" TargetMode="External"/><Relationship Id="rId5" Type="http://schemas.openxmlformats.org/officeDocument/2006/relationships/hyperlink" Target="https://www.forbes.com/sites/chriscancialosi/2014/12/08/6-key-steps-to-influencing-effective-knowledge-transfer-in-your-business/" TargetMode="External"/><Relationship Id="rId4" Type="http://schemas.openxmlformats.org/officeDocument/2006/relationships/hyperlink" Target="https://www.dozuki.com/Tech_Writin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mailto:Sumi.Lanneau@dhrm.virginia.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youtu.be/SPlpC9GqG9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nstituteforsupplymanagement.org/files/pubs/proceedings/cbflynn.pdf" TargetMode="External"/><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s://www.dhrm.virginia.gov/docs/default-source/succession-planning/dhrmsoptemplate.docx"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dhrm.virginia.gov/docs/default-source/succession-planning/facilitationguide.pp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6324600" cy="2136775"/>
          </a:xfrm>
        </p:spPr>
        <p:txBody>
          <a:bodyPr>
            <a:normAutofit/>
          </a:bodyPr>
          <a:lstStyle/>
          <a:p>
            <a:r>
              <a:rPr lang="en-US" sz="3600" dirty="0" smtClean="0"/>
              <a:t>Knowledge Transfer Toolkit</a:t>
            </a:r>
            <a:endParaRPr lang="en-US" sz="3600" dirty="0"/>
          </a:p>
        </p:txBody>
      </p:sp>
      <p:sp>
        <p:nvSpPr>
          <p:cNvPr id="3" name="Subtitle 2"/>
          <p:cNvSpPr>
            <a:spLocks noGrp="1"/>
          </p:cNvSpPr>
          <p:nvPr>
            <p:ph type="subTitle" idx="1"/>
          </p:nvPr>
        </p:nvSpPr>
        <p:spPr>
          <a:xfrm>
            <a:off x="685800" y="3581400"/>
            <a:ext cx="6324600" cy="685800"/>
          </a:xfrm>
        </p:spPr>
        <p:txBody>
          <a:bodyPr>
            <a:normAutofit fontScale="62500" lnSpcReduction="20000"/>
          </a:bodyPr>
          <a:lstStyle/>
          <a:p>
            <a:pPr>
              <a:defRPr b="1"/>
            </a:pPr>
            <a:r>
              <a:rPr lang="en-US" dirty="0" smtClean="0">
                <a:latin typeface="Century Gothic" panose="020B0502020202020204" pitchFamily="34" charset="0"/>
              </a:rPr>
              <a:t>Commonwealth of Virginia DHRM</a:t>
            </a:r>
          </a:p>
          <a:p>
            <a:pPr>
              <a:defRPr b="1"/>
            </a:pPr>
            <a:r>
              <a:rPr lang="en-US" dirty="0" smtClean="0">
                <a:latin typeface="Century Gothic" panose="020B0502020202020204" pitchFamily="34" charset="0"/>
              </a:rPr>
              <a:t>June 2020</a:t>
            </a:r>
            <a:endParaRPr lang="en-US" dirty="0">
              <a:latin typeface="Century Gothic" panose="020B0502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2800" y="2514600"/>
            <a:ext cx="1447800" cy="1359648"/>
          </a:xfrm>
          <a:prstGeom prst="rect">
            <a:avLst/>
          </a:prstGeom>
          <a:ln>
            <a:solidFill>
              <a:schemeClr val="tx2">
                <a:lumMod val="75000"/>
              </a:schemeClr>
            </a:solidFill>
          </a:ln>
        </p:spPr>
      </p:pic>
    </p:spTree>
    <p:extLst>
      <p:ext uri="{BB962C8B-B14F-4D97-AF65-F5344CB8AC3E}">
        <p14:creationId xmlns:p14="http://schemas.microsoft.com/office/powerpoint/2010/main" val="25002734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Strategy #3: </a:t>
            </a:r>
            <a:br>
              <a:rPr lang="en-US" dirty="0" smtClean="0"/>
            </a:br>
            <a:r>
              <a:rPr lang="en-US" dirty="0" smtClean="0"/>
              <a:t>Manager Questionnaire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Manager Questionnaire is a discussion document for a manager to complete prior to an employee moving onto a new role.  </a:t>
            </a:r>
          </a:p>
          <a:p>
            <a:r>
              <a:rPr lang="en-US" dirty="0" smtClean="0"/>
              <a:t>This document gathers information of critical information that would be important for business continuity </a:t>
            </a:r>
          </a:p>
          <a:p>
            <a:r>
              <a:rPr lang="en-US" dirty="0" smtClean="0"/>
              <a:t>This can be completed together with the separating employee during a discussion or be sent to the employee to complete and return to the manager</a:t>
            </a:r>
            <a:endParaRPr lang="en-US" dirty="0"/>
          </a:p>
        </p:txBody>
      </p:sp>
    </p:spTree>
    <p:extLst>
      <p:ext uri="{BB962C8B-B14F-4D97-AF65-F5344CB8AC3E}">
        <p14:creationId xmlns:p14="http://schemas.microsoft.com/office/powerpoint/2010/main" val="36570791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Manager’s Questionnaire</a:t>
            </a:r>
            <a:endParaRPr lang="en-US" dirty="0"/>
          </a:p>
        </p:txBody>
      </p:sp>
      <p:pic>
        <p:nvPicPr>
          <p:cNvPr id="4" name="Picture 3"/>
          <p:cNvPicPr>
            <a:picLocks noChangeAspect="1"/>
          </p:cNvPicPr>
          <p:nvPr/>
        </p:nvPicPr>
        <p:blipFill>
          <a:blip r:embed="rId2"/>
          <a:stretch>
            <a:fillRect/>
          </a:stretch>
        </p:blipFill>
        <p:spPr>
          <a:xfrm>
            <a:off x="829159" y="1600200"/>
            <a:ext cx="7463624" cy="4718246"/>
          </a:xfrm>
          <a:prstGeom prst="rect">
            <a:avLst/>
          </a:prstGeom>
        </p:spPr>
      </p:pic>
      <p:sp>
        <p:nvSpPr>
          <p:cNvPr id="5" name="Rectangle 4"/>
          <p:cNvSpPr/>
          <p:nvPr/>
        </p:nvSpPr>
        <p:spPr>
          <a:xfrm>
            <a:off x="838200" y="1594046"/>
            <a:ext cx="7467600" cy="472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752600" y="6318446"/>
            <a:ext cx="5979712" cy="369332"/>
          </a:xfrm>
          <a:prstGeom prst="rect">
            <a:avLst/>
          </a:prstGeom>
          <a:noFill/>
        </p:spPr>
        <p:txBody>
          <a:bodyPr wrap="square" rtlCol="0">
            <a:spAutoFit/>
          </a:bodyPr>
          <a:lstStyle/>
          <a:p>
            <a:r>
              <a:rPr lang="en-US" dirty="0" smtClean="0"/>
              <a:t>Downloadable: </a:t>
            </a:r>
            <a:r>
              <a:rPr lang="en-US" dirty="0" smtClean="0">
                <a:hlinkClick r:id="rId3"/>
              </a:rPr>
              <a:t>Knowledge Transfer Manager’s Questionnaire</a:t>
            </a:r>
            <a:endParaRPr lang="en-US" dirty="0"/>
          </a:p>
        </p:txBody>
      </p:sp>
    </p:spTree>
    <p:extLst>
      <p:ext uri="{BB962C8B-B14F-4D97-AF65-F5344CB8AC3E}">
        <p14:creationId xmlns:p14="http://schemas.microsoft.com/office/powerpoint/2010/main" val="2007052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Strategy 4:</a:t>
            </a:r>
            <a:br>
              <a:rPr lang="en-US" dirty="0" smtClean="0"/>
            </a:br>
            <a:r>
              <a:rPr lang="en-US" dirty="0" smtClean="0"/>
              <a:t>Recorded Knowledge Transfer</a:t>
            </a:r>
            <a:endParaRPr lang="en-US" dirty="0"/>
          </a:p>
        </p:txBody>
      </p:sp>
      <p:graphicFrame>
        <p:nvGraphicFramePr>
          <p:cNvPr id="5" name="Content Placeholder 12"/>
          <p:cNvGraphicFramePr>
            <a:graphicFrameLocks noGrp="1"/>
          </p:cNvGraphicFramePr>
          <p:nvPr>
            <p:ph idx="1"/>
            <p:extLst>
              <p:ext uri="{D42A27DB-BD31-4B8C-83A1-F6EECF244321}">
                <p14:modId xmlns:p14="http://schemas.microsoft.com/office/powerpoint/2010/main" val="1437766092"/>
              </p:ext>
            </p:extLst>
          </p:nvPr>
        </p:nvGraphicFramePr>
        <p:xfrm>
          <a:off x="457200" y="1524000"/>
          <a:ext cx="8229600" cy="512572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1101384035"/>
                    </a:ext>
                  </a:extLst>
                </a:gridCol>
                <a:gridCol w="4114800">
                  <a:extLst>
                    <a:ext uri="{9D8B030D-6E8A-4147-A177-3AD203B41FA5}">
                      <a16:colId xmlns:a16="http://schemas.microsoft.com/office/drawing/2014/main" val="2617065042"/>
                    </a:ext>
                  </a:extLst>
                </a:gridCol>
              </a:tblGrid>
              <a:tr h="370840">
                <a:tc>
                  <a:txBody>
                    <a:bodyPr/>
                    <a:lstStyle/>
                    <a:p>
                      <a:pPr algn="ctr"/>
                      <a:r>
                        <a:rPr lang="en-US" b="1" dirty="0" smtClean="0"/>
                        <a:t>Audio Recording</a:t>
                      </a:r>
                      <a:endParaRPr lang="en-US" b="1" dirty="0"/>
                    </a:p>
                  </a:txBody>
                  <a:tcPr>
                    <a:solidFill>
                      <a:schemeClr val="bg1">
                        <a:lumMod val="85000"/>
                      </a:schemeClr>
                    </a:solidFill>
                  </a:tcPr>
                </a:tc>
                <a:tc>
                  <a:txBody>
                    <a:bodyPr/>
                    <a:lstStyle/>
                    <a:p>
                      <a:pPr algn="ctr"/>
                      <a:r>
                        <a:rPr lang="en-US" b="1" dirty="0" smtClean="0"/>
                        <a:t>Video</a:t>
                      </a:r>
                      <a:r>
                        <a:rPr lang="en-US" b="1" baseline="0" dirty="0" smtClean="0"/>
                        <a:t> Recording</a:t>
                      </a:r>
                      <a:endParaRPr lang="en-US" b="1" dirty="0"/>
                    </a:p>
                  </a:txBody>
                  <a:tcPr>
                    <a:solidFill>
                      <a:schemeClr val="bg1">
                        <a:lumMod val="85000"/>
                      </a:schemeClr>
                    </a:solidFill>
                  </a:tcPr>
                </a:tc>
                <a:extLst>
                  <a:ext uri="{0D108BD9-81ED-4DB2-BD59-A6C34878D82A}">
                    <a16:rowId xmlns:a16="http://schemas.microsoft.com/office/drawing/2014/main" val="1524696786"/>
                  </a:ext>
                </a:extLst>
              </a:tr>
              <a:tr h="370840">
                <a:tc>
                  <a:txBody>
                    <a:bodyPr/>
                    <a:lstStyle/>
                    <a:p>
                      <a:pPr>
                        <a:buClr>
                          <a:schemeClr val="accent6"/>
                        </a:buClr>
                        <a:buFont typeface="Wingdings" panose="05000000000000000000" pitchFamily="2" charset="2"/>
                        <a:buNone/>
                      </a:pPr>
                      <a:r>
                        <a:rPr lang="en-US" sz="1600" dirty="0" smtClean="0"/>
                        <a:t>Designing a script to talk through a process in an interview format or numbered steps is easier for listeners</a:t>
                      </a:r>
                      <a:r>
                        <a:rPr lang="en-US" sz="1600" baseline="0" dirty="0" smtClean="0"/>
                        <a:t> to follow then a long audio diary style recording</a:t>
                      </a:r>
                      <a:r>
                        <a:rPr lang="en-US" sz="1600" dirty="0" smtClean="0"/>
                        <a:t> </a:t>
                      </a:r>
                    </a:p>
                  </a:txBody>
                  <a:tcPr/>
                </a:tc>
                <a:tc>
                  <a:txBody>
                    <a:bodyPr/>
                    <a:lstStyle/>
                    <a:p>
                      <a:pPr>
                        <a:buClr>
                          <a:schemeClr val="accent6"/>
                        </a:buClr>
                        <a:buFont typeface="Wingdings" panose="05000000000000000000" pitchFamily="2" charset="2"/>
                        <a:buNone/>
                      </a:pPr>
                      <a:r>
                        <a:rPr lang="en-US" sz="1600" dirty="0" smtClean="0"/>
                        <a:t>Using a script similar to those provided in strategy #3 Manager’s Questionnaire record those activities that would be difficult to duplicate in a written document.</a:t>
                      </a:r>
                    </a:p>
                  </a:txBody>
                  <a:tcPr/>
                </a:tc>
                <a:extLst>
                  <a:ext uri="{0D108BD9-81ED-4DB2-BD59-A6C34878D82A}">
                    <a16:rowId xmlns:a16="http://schemas.microsoft.com/office/drawing/2014/main" val="3844625586"/>
                  </a:ext>
                </a:extLst>
              </a:tr>
              <a:tr h="370840">
                <a:tc>
                  <a:txBody>
                    <a:bodyPr/>
                    <a:lstStyle/>
                    <a:p>
                      <a:pPr>
                        <a:buClr>
                          <a:schemeClr val="accent6"/>
                        </a:buClr>
                        <a:buFont typeface="Wingdings" panose="05000000000000000000" pitchFamily="2" charset="2"/>
                        <a:buNone/>
                      </a:pPr>
                      <a:r>
                        <a:rPr lang="en-US" sz="1600" dirty="0" smtClean="0"/>
                        <a:t>Example: Procurement is standardized within the Commonwealth.</a:t>
                      </a:r>
                      <a:r>
                        <a:rPr lang="en-US" sz="1600" baseline="0" dirty="0" smtClean="0"/>
                        <a:t>  For a new hire learning State procurement practices, an audio recording talking thru completion of standard forms will be easy to follow.</a:t>
                      </a:r>
                      <a:endParaRPr lang="en-US" sz="16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Example: A Transportation Operator at the Virginia Department of Transportation that conducts maintenance on the </a:t>
                      </a:r>
                      <a:r>
                        <a:rPr lang="en-US" sz="1600" i="1" dirty="0" smtClean="0">
                          <a:solidFill>
                            <a:schemeClr val="tx1"/>
                          </a:solidFill>
                        </a:rPr>
                        <a:t>compaction roller </a:t>
                      </a:r>
                      <a:r>
                        <a:rPr lang="en-US" sz="1600" dirty="0" smtClean="0">
                          <a:solidFill>
                            <a:schemeClr val="tx1"/>
                          </a:solidFill>
                        </a:rPr>
                        <a:t>can create video tips about equipment repairs.</a:t>
                      </a:r>
                      <a:endParaRPr lang="en-US" sz="1600" dirty="0">
                        <a:solidFill>
                          <a:schemeClr val="tx1"/>
                        </a:solidFill>
                      </a:endParaRPr>
                    </a:p>
                  </a:txBody>
                  <a:tcPr/>
                </a:tc>
                <a:extLst>
                  <a:ext uri="{0D108BD9-81ED-4DB2-BD59-A6C34878D82A}">
                    <a16:rowId xmlns:a16="http://schemas.microsoft.com/office/drawing/2014/main" val="72477423"/>
                  </a:ext>
                </a:extLst>
              </a:tr>
              <a:tr h="370840">
                <a:tc>
                  <a:txBody>
                    <a:bodyPr/>
                    <a:lstStyle/>
                    <a:p>
                      <a:pPr>
                        <a:spcAft>
                          <a:spcPts val="500"/>
                        </a:spcAft>
                        <a:buClr>
                          <a:schemeClr val="accent6"/>
                        </a:buClr>
                        <a:buFont typeface="Wingdings" panose="05000000000000000000" pitchFamily="2" charset="2"/>
                        <a:buNone/>
                      </a:pPr>
                      <a:r>
                        <a:rPr lang="en-US" sz="1600" dirty="0" smtClean="0"/>
                        <a:t>Audio</a:t>
                      </a:r>
                      <a:r>
                        <a:rPr lang="en-US" sz="1600" baseline="0" dirty="0" smtClean="0"/>
                        <a:t> recordings can be completed using your cell phone, computer, or tablet.  The most easy to use software is for virtual meetings such as Zoom, Go To Meeting, Google Meets, MS Teams. </a:t>
                      </a:r>
                      <a:endParaRPr lang="en-US" sz="1600" dirty="0" smtClean="0"/>
                    </a:p>
                  </a:txBody>
                  <a:tcPr/>
                </a:tc>
                <a:tc>
                  <a:txBody>
                    <a:bodyPr/>
                    <a:lstStyle/>
                    <a:p>
                      <a:pPr>
                        <a:buClr>
                          <a:schemeClr val="accent6"/>
                        </a:buClr>
                        <a:buFont typeface="Wingdings" panose="05000000000000000000" pitchFamily="2" charset="2"/>
                        <a:buNone/>
                      </a:pPr>
                      <a:r>
                        <a:rPr lang="en-US" sz="1600" dirty="0" smtClean="0"/>
                        <a:t>Use a cell phone camera and record the specific experiences for knowledge transfer.  Load the files to a private YouTube channel or work with your leadership to determine the appropriate place to store knowledge transfer files.</a:t>
                      </a:r>
                    </a:p>
                  </a:txBody>
                  <a:tcPr/>
                </a:tc>
                <a:extLst>
                  <a:ext uri="{0D108BD9-81ED-4DB2-BD59-A6C34878D82A}">
                    <a16:rowId xmlns:a16="http://schemas.microsoft.com/office/drawing/2014/main" val="15449447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Example</a:t>
                      </a:r>
                      <a:r>
                        <a:rPr lang="en-US" sz="1600" baseline="0" dirty="0" smtClean="0"/>
                        <a:t>: </a:t>
                      </a:r>
                      <a:r>
                        <a:rPr lang="en-US" sz="1600" baseline="0" dirty="0" smtClean="0">
                          <a:hlinkClick r:id="rId2"/>
                        </a:rPr>
                        <a:t>DHRM Exit Survey Webinar</a:t>
                      </a:r>
                      <a:endParaRPr lang="en-US" sz="16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smtClean="0"/>
                        <a:t>This webinar walks an administrator on how to utilize the administrator’s tool for exit surveys.  </a:t>
                      </a:r>
                      <a:endParaRPr lang="en-US" sz="1600" dirty="0" smtClean="0"/>
                    </a:p>
                  </a:txBody>
                  <a:tcPr/>
                </a:tc>
                <a:tc>
                  <a:txBody>
                    <a:bodyPr/>
                    <a:lstStyle/>
                    <a:p>
                      <a:pPr>
                        <a:buClr>
                          <a:schemeClr val="accent6"/>
                        </a:buClr>
                        <a:buFont typeface="Wingdings" panose="05000000000000000000" pitchFamily="2" charset="2"/>
                        <a:buNone/>
                      </a:pPr>
                      <a:r>
                        <a:rPr lang="en-US" sz="1600" dirty="0" smtClean="0"/>
                        <a:t>Example: </a:t>
                      </a:r>
                      <a:r>
                        <a:rPr lang="en-US" sz="1600" dirty="0" smtClean="0">
                          <a:hlinkClick r:id="rId3"/>
                        </a:rPr>
                        <a:t>VSP</a:t>
                      </a:r>
                      <a:r>
                        <a:rPr lang="en-US" sz="1600" baseline="0" dirty="0" smtClean="0">
                          <a:hlinkClick r:id="rId3"/>
                        </a:rPr>
                        <a:t> Interview Questions Guidance </a:t>
                      </a:r>
                      <a:r>
                        <a:rPr lang="en-US" sz="1600" baseline="0" dirty="0" smtClean="0"/>
                        <a:t>and </a:t>
                      </a:r>
                      <a:r>
                        <a:rPr lang="en-US" sz="1600" dirty="0" smtClean="0">
                          <a:hlinkClick r:id="rId4"/>
                        </a:rPr>
                        <a:t>Centrifuge </a:t>
                      </a:r>
                      <a:r>
                        <a:rPr lang="en-US" sz="1600" dirty="0" smtClean="0">
                          <a:hlinkClick r:id="rId4"/>
                        </a:rPr>
                        <a:t>Video SOP</a:t>
                      </a:r>
                      <a:endParaRPr lang="en-US" sz="1600" dirty="0" smtClean="0"/>
                    </a:p>
                    <a:p>
                      <a:pPr>
                        <a:buClr>
                          <a:schemeClr val="accent6"/>
                        </a:buClr>
                        <a:buFont typeface="Wingdings" panose="05000000000000000000" pitchFamily="2" charset="2"/>
                        <a:buNone/>
                      </a:pPr>
                      <a:r>
                        <a:rPr lang="en-US" sz="1600" dirty="0" smtClean="0"/>
                        <a:t>Two different video styles of sharing a SOP</a:t>
                      </a:r>
                      <a:r>
                        <a:rPr lang="en-US" sz="1600" baseline="0" dirty="0" smtClean="0"/>
                        <a:t> in a recorded manner.</a:t>
                      </a:r>
                      <a:endParaRPr lang="en-US" sz="1600" dirty="0" smtClean="0"/>
                    </a:p>
                  </a:txBody>
                  <a:tcPr/>
                </a:tc>
                <a:extLst>
                  <a:ext uri="{0D108BD9-81ED-4DB2-BD59-A6C34878D82A}">
                    <a16:rowId xmlns:a16="http://schemas.microsoft.com/office/drawing/2014/main" val="4133789929"/>
                  </a:ext>
                </a:extLst>
              </a:tr>
            </a:tbl>
          </a:graphicData>
        </a:graphic>
      </p:graphicFrame>
    </p:spTree>
    <p:extLst>
      <p:ext uri="{BB962C8B-B14F-4D97-AF65-F5344CB8AC3E}">
        <p14:creationId xmlns:p14="http://schemas.microsoft.com/office/powerpoint/2010/main" val="1661081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Strategy #5: Dual Incumbency</a:t>
            </a:r>
            <a:endParaRPr lang="en-US" dirty="0"/>
          </a:p>
        </p:txBody>
      </p:sp>
      <p:sp>
        <p:nvSpPr>
          <p:cNvPr id="3" name="Content Placeholder 2"/>
          <p:cNvSpPr>
            <a:spLocks noGrp="1"/>
          </p:cNvSpPr>
          <p:nvPr>
            <p:ph idx="1"/>
          </p:nvPr>
        </p:nvSpPr>
        <p:spPr>
          <a:xfrm>
            <a:off x="481781" y="1417638"/>
            <a:ext cx="8359877" cy="5227949"/>
          </a:xfrm>
        </p:spPr>
        <p:txBody>
          <a:bodyPr>
            <a:normAutofit lnSpcReduction="10000"/>
          </a:bodyPr>
          <a:lstStyle/>
          <a:p>
            <a:pPr marL="0" indent="0">
              <a:buNone/>
            </a:pPr>
            <a:r>
              <a:rPr lang="en-US" dirty="0" smtClean="0"/>
              <a:t>DHRM Hiring Policy 2.10</a:t>
            </a:r>
            <a:endParaRPr lang="en-US" dirty="0"/>
          </a:p>
          <a:p>
            <a:endParaRPr lang="en-US" sz="2100" dirty="0" smtClean="0"/>
          </a:p>
          <a:p>
            <a:endParaRPr lang="en-US" sz="2100" dirty="0"/>
          </a:p>
          <a:p>
            <a:endParaRPr lang="en-US" sz="2100" dirty="0" smtClean="0"/>
          </a:p>
          <a:p>
            <a:endParaRPr lang="en-US" sz="2100" dirty="0"/>
          </a:p>
          <a:p>
            <a:endParaRPr lang="en-US" sz="2100" dirty="0" smtClean="0"/>
          </a:p>
          <a:p>
            <a:endParaRPr lang="en-US" sz="2100" dirty="0" smtClean="0"/>
          </a:p>
          <a:p>
            <a:r>
              <a:rPr lang="en-US" sz="2100" dirty="0" smtClean="0"/>
              <a:t>As a leaders, it is important to scan your team to identify and understand risk for those in critical positions or nearing retirement by having quarterly check-ins.  </a:t>
            </a:r>
          </a:p>
          <a:p>
            <a:r>
              <a:rPr lang="en-US" sz="2100" dirty="0" smtClean="0"/>
              <a:t>This strategy does require budget considerations; manager conversations regularly with employees, especially those nearing retirement or in hard to fill positions will allow adequate budget planning to utilize dual incumbency as an option as employees separate. </a:t>
            </a:r>
            <a:endParaRPr lang="en-US" sz="2100" dirty="0"/>
          </a:p>
        </p:txBody>
      </p:sp>
      <p:grpSp>
        <p:nvGrpSpPr>
          <p:cNvPr id="6" name="Group 5"/>
          <p:cNvGrpSpPr/>
          <p:nvPr/>
        </p:nvGrpSpPr>
        <p:grpSpPr>
          <a:xfrm>
            <a:off x="2295720" y="1981200"/>
            <a:ext cx="4731997" cy="1905000"/>
            <a:chOff x="2057400" y="4681263"/>
            <a:chExt cx="4731997" cy="1905000"/>
          </a:xfrm>
        </p:grpSpPr>
        <p:pic>
          <p:nvPicPr>
            <p:cNvPr id="4" name="Picture 3"/>
            <p:cNvPicPr>
              <a:picLocks noChangeAspect="1"/>
            </p:cNvPicPr>
            <p:nvPr/>
          </p:nvPicPr>
          <p:blipFill>
            <a:blip r:embed="rId2"/>
            <a:stretch>
              <a:fillRect/>
            </a:stretch>
          </p:blipFill>
          <p:spPr>
            <a:xfrm>
              <a:off x="2083581" y="4681263"/>
              <a:ext cx="4679633" cy="1842332"/>
            </a:xfrm>
            <a:prstGeom prst="rect">
              <a:avLst/>
            </a:prstGeom>
          </p:spPr>
        </p:pic>
        <p:sp>
          <p:nvSpPr>
            <p:cNvPr id="5" name="Rectangle 4"/>
            <p:cNvSpPr/>
            <p:nvPr/>
          </p:nvSpPr>
          <p:spPr>
            <a:xfrm>
              <a:off x="2057400" y="4681263"/>
              <a:ext cx="4731997" cy="1905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51096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dirty="0" smtClean="0">
                <a:hlinkClick r:id="rId2"/>
              </a:rPr>
              <a:t>Cal Trans: Knowledge Transfer Guidebook </a:t>
            </a:r>
            <a:endParaRPr lang="en-US" dirty="0" smtClean="0">
              <a:hlinkClick r:id="rId3"/>
            </a:endParaRPr>
          </a:p>
          <a:p>
            <a:r>
              <a:rPr lang="en-US" dirty="0" smtClean="0">
                <a:hlinkClick r:id="rId3"/>
              </a:rPr>
              <a:t>Knowledge Transfer Package - State of Alaska</a:t>
            </a:r>
            <a:endParaRPr lang="en-US" dirty="0" smtClean="0"/>
          </a:p>
          <a:p>
            <a:r>
              <a:rPr lang="en-US" dirty="0" smtClean="0">
                <a:hlinkClick r:id="rId4"/>
              </a:rPr>
              <a:t>Tips for writing SOPs</a:t>
            </a:r>
            <a:endParaRPr lang="en-US" dirty="0" smtClean="0"/>
          </a:p>
          <a:p>
            <a:r>
              <a:rPr lang="en-US" dirty="0" smtClean="0">
                <a:hlinkClick r:id="rId5"/>
              </a:rPr>
              <a:t>Influencing Effective Knowledge Transfer In Your Business</a:t>
            </a:r>
            <a:endParaRPr lang="en-US" dirty="0" smtClean="0"/>
          </a:p>
          <a:p>
            <a:r>
              <a:rPr lang="en-US" dirty="0" smtClean="0">
                <a:hlinkClick r:id="rId6"/>
              </a:rPr>
              <a:t>Ensuring Knowledge Transfer to Successor Webinar and Handouts</a:t>
            </a:r>
            <a:endParaRPr lang="en-US" dirty="0" smtClean="0"/>
          </a:p>
          <a:p>
            <a:endParaRPr lang="en-US" dirty="0"/>
          </a:p>
        </p:txBody>
      </p:sp>
    </p:spTree>
    <p:extLst>
      <p:ext uri="{BB962C8B-B14F-4D97-AF65-F5344CB8AC3E}">
        <p14:creationId xmlns:p14="http://schemas.microsoft.com/office/powerpoint/2010/main" val="1314188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a:t>
            </a:r>
            <a:endParaRPr lang="en-US" dirty="0"/>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Sumi Lanneau, Sr. Talent Management Consultant </a:t>
            </a:r>
          </a:p>
          <a:p>
            <a:pPr marL="0" indent="0">
              <a:buFont typeface="Arial" panose="020B0604020202020204" pitchFamily="34" charset="0"/>
              <a:buNone/>
            </a:pPr>
            <a:r>
              <a:rPr lang="en-US" dirty="0" smtClean="0">
                <a:hlinkClick r:id="rId2"/>
              </a:rPr>
              <a:t>Sumi.Lanneau@dhrm.virginia.gov</a:t>
            </a:r>
            <a:endParaRPr lang="en-US" dirty="0" smtClean="0"/>
          </a:p>
          <a:p>
            <a:pPr marL="0" indent="0">
              <a:buFont typeface="Arial" panose="020B0604020202020204" pitchFamily="34" charset="0"/>
              <a:buNone/>
            </a:pPr>
            <a:r>
              <a:rPr lang="en-US" dirty="0" smtClean="0"/>
              <a:t>804.225.2507 (o) 804.441.5273 (m)</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7705" y="1442219"/>
            <a:ext cx="1354347" cy="2563586"/>
          </a:xfrm>
          <a:prstGeom prst="rect">
            <a:avLst/>
          </a:prstGeom>
        </p:spPr>
      </p:pic>
    </p:spTree>
    <p:extLst>
      <p:ext uri="{BB962C8B-B14F-4D97-AF65-F5344CB8AC3E}">
        <p14:creationId xmlns:p14="http://schemas.microsoft.com/office/powerpoint/2010/main" val="3536218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5410200" y="3863181"/>
            <a:ext cx="3473467" cy="2667678"/>
          </a:xfrm>
          <a:prstGeom prst="rect">
            <a:avLst/>
          </a:prstGeom>
        </p:spPr>
      </p:pic>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Knowledge Transfer Defined</a:t>
            </a:r>
          </a:p>
          <a:p>
            <a:r>
              <a:rPr lang="en-US" dirty="0" smtClean="0"/>
              <a:t>Impact</a:t>
            </a:r>
          </a:p>
          <a:p>
            <a:r>
              <a:rPr lang="en-US" dirty="0" smtClean="0"/>
              <a:t>Challenges</a:t>
            </a:r>
          </a:p>
          <a:p>
            <a:r>
              <a:rPr lang="en-US" dirty="0" smtClean="0"/>
              <a:t>Knowledge Management Model</a:t>
            </a:r>
          </a:p>
          <a:p>
            <a:r>
              <a:rPr lang="en-US" dirty="0" smtClean="0"/>
              <a:t>Strategies</a:t>
            </a:r>
          </a:p>
          <a:p>
            <a:r>
              <a:rPr lang="en-US" dirty="0" smtClean="0"/>
              <a:t>Resources</a:t>
            </a:r>
          </a:p>
          <a:p>
            <a:r>
              <a:rPr lang="en-US" dirty="0" smtClean="0"/>
              <a:t>Contact</a:t>
            </a:r>
          </a:p>
          <a:p>
            <a:pPr marL="0" indent="0">
              <a:buNone/>
            </a:pPr>
            <a:endParaRPr lang="en-US" dirty="0"/>
          </a:p>
        </p:txBody>
      </p:sp>
    </p:spTree>
    <p:extLst>
      <p:ext uri="{BB962C8B-B14F-4D97-AF65-F5344CB8AC3E}">
        <p14:creationId xmlns:p14="http://schemas.microsoft.com/office/powerpoint/2010/main" val="3046413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Transfer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Definition: Knowledge transfer is </a:t>
            </a:r>
            <a:r>
              <a:rPr lang="en-US" dirty="0"/>
              <a:t>the practical problem of </a:t>
            </a:r>
            <a:r>
              <a:rPr lang="en-US" b="1" dirty="0"/>
              <a:t>transferring knowledge</a:t>
            </a:r>
            <a:r>
              <a:rPr lang="en-US" dirty="0"/>
              <a:t> from one part of the </a:t>
            </a:r>
            <a:r>
              <a:rPr lang="en-US" dirty="0" smtClean="0"/>
              <a:t>organization, team, or person </a:t>
            </a:r>
            <a:r>
              <a:rPr lang="en-US" dirty="0"/>
              <a:t>to another. </a:t>
            </a:r>
            <a:r>
              <a:rPr lang="en-US" b="1" dirty="0" smtClean="0"/>
              <a:t>Knowledge </a:t>
            </a:r>
            <a:r>
              <a:rPr lang="en-US" b="1" dirty="0"/>
              <a:t>transfer</a:t>
            </a:r>
            <a:r>
              <a:rPr lang="en-US" dirty="0"/>
              <a:t> seeks to organize, create, capture or distribute </a:t>
            </a:r>
            <a:r>
              <a:rPr lang="en-US" b="1" dirty="0"/>
              <a:t>knowledge</a:t>
            </a:r>
            <a:r>
              <a:rPr lang="en-US" dirty="0"/>
              <a:t> and ensure its availability for future users</a:t>
            </a:r>
            <a:r>
              <a:rPr lang="en-US" dirty="0" smtClean="0"/>
              <a:t>. </a:t>
            </a:r>
            <a:endParaRPr lang="en-US" dirty="0"/>
          </a:p>
          <a:p>
            <a:pPr marL="0" indent="0">
              <a:buNone/>
            </a:pPr>
            <a:r>
              <a:rPr lang="en-US" b="1" dirty="0" smtClean="0"/>
              <a:t>Knowledge transfer </a:t>
            </a:r>
            <a:r>
              <a:rPr lang="en-US" dirty="0" smtClean="0"/>
              <a:t>is a component of </a:t>
            </a:r>
          </a:p>
          <a:p>
            <a:pPr marL="0" indent="0">
              <a:buNone/>
            </a:pPr>
            <a:r>
              <a:rPr lang="en-US" dirty="0" smtClean="0"/>
              <a:t>Knowledge Management. </a:t>
            </a:r>
          </a:p>
          <a:p>
            <a:pPr marL="0" indent="0">
              <a:buNone/>
            </a:pPr>
            <a:endParaRPr lang="en-US" dirty="0" smtClean="0"/>
          </a:p>
          <a:p>
            <a:r>
              <a:rPr lang="en-US" dirty="0" smtClean="0">
                <a:hlinkClick r:id="rId2"/>
              </a:rPr>
              <a:t>Video: Introduction to Knowledge Transfer </a:t>
            </a:r>
            <a:endParaRPr lang="en-US" dirty="0"/>
          </a:p>
        </p:txBody>
      </p:sp>
      <p:pic>
        <p:nvPicPr>
          <p:cNvPr id="7" name="Picture 6" descr="Maker Day - University Innova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0" y="4191000"/>
            <a:ext cx="1572716" cy="846646"/>
          </a:xfrm>
          <a:prstGeom prst="rect">
            <a:avLst/>
          </a:prstGeom>
        </p:spPr>
      </p:pic>
    </p:spTree>
    <p:extLst>
      <p:ext uri="{BB962C8B-B14F-4D97-AF65-F5344CB8AC3E}">
        <p14:creationId xmlns:p14="http://schemas.microsoft.com/office/powerpoint/2010/main" val="2250902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Knowledge Transfer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Directly aligning knowledge transfer strategies linked to agency/institution </a:t>
            </a:r>
            <a:r>
              <a:rPr lang="en-US" b="1" i="1" dirty="0" smtClean="0"/>
              <a:t>strategic goals </a:t>
            </a:r>
            <a:r>
              <a:rPr lang="en-US" dirty="0" smtClean="0"/>
              <a:t>will allow the value to be shown for critical processes and positions that support those goals.</a:t>
            </a:r>
          </a:p>
          <a:p>
            <a:r>
              <a:rPr lang="en-US" dirty="0" smtClean="0"/>
              <a:t>Builds </a:t>
            </a:r>
            <a:r>
              <a:rPr lang="en-US" b="1" i="1" dirty="0" smtClean="0"/>
              <a:t>business continuity </a:t>
            </a:r>
            <a:r>
              <a:rPr lang="en-US" dirty="0" smtClean="0"/>
              <a:t>for the organization.</a:t>
            </a:r>
          </a:p>
          <a:p>
            <a:r>
              <a:rPr lang="en-US" dirty="0" smtClean="0"/>
              <a:t>Allows for </a:t>
            </a:r>
            <a:r>
              <a:rPr lang="en-US" b="1" i="1" dirty="0" smtClean="0"/>
              <a:t>process improvement </a:t>
            </a:r>
            <a:r>
              <a:rPr lang="en-US" dirty="0" smtClean="0"/>
              <a:t>to occur when knowledge transfer is documented (Moving away from the “this is how we have always done it” mentality to being open to new/creative ways of accomplishing work.)</a:t>
            </a:r>
            <a:endParaRPr lang="en-US" dirty="0"/>
          </a:p>
        </p:txBody>
      </p:sp>
    </p:spTree>
    <p:extLst>
      <p:ext uri="{BB962C8B-B14F-4D97-AF65-F5344CB8AC3E}">
        <p14:creationId xmlns:p14="http://schemas.microsoft.com/office/powerpoint/2010/main" val="2291273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457200" y="286182"/>
            <a:ext cx="8229600" cy="1143000"/>
          </a:xfrm>
          <a:prstGeom prst="rect">
            <a:avLst/>
          </a:prstGeom>
          <a:solidFill>
            <a:srgbClr val="1F497D">
              <a:lumMod val="75000"/>
            </a:srgbClr>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bg1"/>
                </a:solidFill>
                <a:latin typeface="Book Antiqua" panose="02040602050305030304" pitchFamily="18"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ysClr val="window" lastClr="FFFFFF"/>
                </a:solidFill>
                <a:effectLst/>
                <a:uLnTx/>
                <a:uFillTx/>
                <a:latin typeface="Book Antiqua" panose="02040602050305030304" pitchFamily="18" charset="0"/>
                <a:ea typeface="+mj-ea"/>
                <a:cs typeface="+mj-cs"/>
              </a:rPr>
              <a:t>Challenges with Knowledge Transfer</a:t>
            </a:r>
            <a:endParaRPr kumimoji="0" lang="en-US" sz="4400" b="0" i="0" u="none" strike="noStrike" kern="1200" cap="none" spc="0" normalizeH="0" baseline="0" noProof="0" dirty="0">
              <a:ln>
                <a:noFill/>
              </a:ln>
              <a:solidFill>
                <a:sysClr val="window" lastClr="FFFFFF"/>
              </a:solidFill>
              <a:effectLst/>
              <a:uLnTx/>
              <a:uFillTx/>
              <a:latin typeface="Book Antiqua" panose="02040602050305030304" pitchFamily="18" charset="0"/>
              <a:ea typeface="+mj-ea"/>
              <a:cs typeface="+mj-cs"/>
            </a:endParaRPr>
          </a:p>
        </p:txBody>
      </p:sp>
      <p:sp>
        <p:nvSpPr>
          <p:cNvPr id="11" name="Title 10"/>
          <p:cNvSpPr>
            <a:spLocks noGrp="1"/>
          </p:cNvSpPr>
          <p:nvPr>
            <p:ph type="title"/>
          </p:nvPr>
        </p:nvSpPr>
        <p:spPr/>
        <p:txBody>
          <a:bodyPr>
            <a:normAutofit fontScale="90000"/>
          </a:bodyPr>
          <a:lstStyle/>
          <a:p>
            <a:r>
              <a:rPr lang="en-US" sz="4000" dirty="0" smtClean="0">
                <a:solidFill>
                  <a:sysClr val="window" lastClr="FFFFFF"/>
                </a:solidFill>
              </a:rPr>
              <a:t/>
            </a:r>
            <a:br>
              <a:rPr lang="en-US" sz="4000" dirty="0" smtClean="0">
                <a:solidFill>
                  <a:sysClr val="window" lastClr="FFFFFF"/>
                </a:solidFill>
              </a:rPr>
            </a:br>
            <a:r>
              <a:rPr lang="en-US" sz="4000" dirty="0" smtClean="0">
                <a:solidFill>
                  <a:sysClr val="window" lastClr="FFFFFF"/>
                </a:solidFill>
              </a:rPr>
              <a:t>Challenges </a:t>
            </a:r>
            <a:r>
              <a:rPr lang="en-US" sz="4000" dirty="0">
                <a:solidFill>
                  <a:sysClr val="window" lastClr="FFFFFF"/>
                </a:solidFill>
              </a:rPr>
              <a:t>with Knowledge Transfer</a:t>
            </a:r>
            <a:r>
              <a:rPr lang="en-US" dirty="0">
                <a:solidFill>
                  <a:sysClr val="window" lastClr="FFFFFF"/>
                </a:solidFill>
              </a:rPr>
              <a:t/>
            </a:r>
            <a:br>
              <a:rPr lang="en-US" dirty="0">
                <a:solidFill>
                  <a:sysClr val="window" lastClr="FFFFFF"/>
                </a:solidFill>
              </a:rPr>
            </a:br>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4194670188"/>
              </p:ext>
            </p:extLst>
          </p:nvPr>
        </p:nvGraphicFramePr>
        <p:xfrm>
          <a:off x="457200" y="1524000"/>
          <a:ext cx="8229600" cy="488188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1101384035"/>
                    </a:ext>
                  </a:extLst>
                </a:gridCol>
                <a:gridCol w="4114800">
                  <a:extLst>
                    <a:ext uri="{9D8B030D-6E8A-4147-A177-3AD203B41FA5}">
                      <a16:colId xmlns:a16="http://schemas.microsoft.com/office/drawing/2014/main" val="2617065042"/>
                    </a:ext>
                  </a:extLst>
                </a:gridCol>
              </a:tblGrid>
              <a:tr h="370840">
                <a:tc>
                  <a:txBody>
                    <a:bodyPr/>
                    <a:lstStyle/>
                    <a:p>
                      <a:pPr algn="ctr"/>
                      <a:r>
                        <a:rPr lang="en-US" b="1" dirty="0" smtClean="0"/>
                        <a:t>Barriers</a:t>
                      </a:r>
                      <a:endParaRPr lang="en-US" b="1" dirty="0"/>
                    </a:p>
                  </a:txBody>
                  <a:tcPr>
                    <a:solidFill>
                      <a:schemeClr val="bg1">
                        <a:lumMod val="85000"/>
                      </a:schemeClr>
                    </a:solidFill>
                  </a:tcPr>
                </a:tc>
                <a:tc>
                  <a:txBody>
                    <a:bodyPr/>
                    <a:lstStyle/>
                    <a:p>
                      <a:pPr algn="ctr"/>
                      <a:r>
                        <a:rPr lang="en-US" b="1" dirty="0" smtClean="0"/>
                        <a:t>Solutions</a:t>
                      </a:r>
                      <a:endParaRPr lang="en-US" b="1" dirty="0"/>
                    </a:p>
                  </a:txBody>
                  <a:tcPr>
                    <a:solidFill>
                      <a:schemeClr val="bg1">
                        <a:lumMod val="85000"/>
                      </a:schemeClr>
                    </a:solidFill>
                  </a:tcPr>
                </a:tc>
                <a:extLst>
                  <a:ext uri="{0D108BD9-81ED-4DB2-BD59-A6C34878D82A}">
                    <a16:rowId xmlns:a16="http://schemas.microsoft.com/office/drawing/2014/main" val="15246967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Senior Leadership doesn’t find the value in knowledge transfer </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Align strategic business goals to knowledge management  and have knowledge management be one of the Sr. Leadership team’s topics at executive staff meetings</a:t>
                      </a:r>
                    </a:p>
                  </a:txBody>
                  <a:tcPr/>
                </a:tc>
                <a:extLst>
                  <a:ext uri="{0D108BD9-81ED-4DB2-BD59-A6C34878D82A}">
                    <a16:rowId xmlns:a16="http://schemas.microsoft.com/office/drawing/2014/main" val="38446255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Resources, the agency/institution staff doesn’t have the time to stop to document processes because of the juggling of multiple priorities or lean staffing models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Provide staff with dedicated time to creat</a:t>
                      </a:r>
                      <a:r>
                        <a:rPr lang="en-US" sz="1600" dirty="0" smtClean="0">
                          <a:solidFill>
                            <a:schemeClr val="tx1"/>
                          </a:solidFill>
                        </a:rPr>
                        <a:t>e </a:t>
                      </a:r>
                      <a:r>
                        <a:rPr lang="en-US" sz="1600" dirty="0" smtClean="0"/>
                        <a:t>knowledge transfer deliverables, make it a part of their employee work profile and create accountability.  </a:t>
                      </a:r>
                      <a:r>
                        <a:rPr lang="en-US" sz="1600" dirty="0" smtClean="0">
                          <a:solidFill>
                            <a:schemeClr val="tx1"/>
                          </a:solidFill>
                        </a:rPr>
                        <a:t>Accountability for knowledge transfer spans all levels</a:t>
                      </a:r>
                      <a:r>
                        <a:rPr lang="en-US" sz="1600" baseline="0" dirty="0" smtClean="0">
                          <a:solidFill>
                            <a:schemeClr val="tx1"/>
                          </a:solidFill>
                        </a:rPr>
                        <a:t> of leadership.</a:t>
                      </a:r>
                      <a:endParaRPr lang="en-US" sz="1600" dirty="0" smtClean="0">
                        <a:solidFill>
                          <a:schemeClr val="tx1"/>
                        </a:solidFill>
                      </a:endParaRPr>
                    </a:p>
                  </a:txBody>
                  <a:tcPr/>
                </a:tc>
                <a:extLst>
                  <a:ext uri="{0D108BD9-81ED-4DB2-BD59-A6C34878D82A}">
                    <a16:rowId xmlns:a16="http://schemas.microsoft.com/office/drawing/2014/main" val="724774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Motivating staff to share, innovate, reuse, collaborate and learn. </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Show how the knowledge transfer strategy was utilized to create agency process improvements or impacted a strategic goal and also rewarding/incentivizing the actions</a:t>
                      </a:r>
                    </a:p>
                  </a:txBody>
                  <a:tcPr/>
                </a:tc>
                <a:extLst>
                  <a:ext uri="{0D108BD9-81ED-4DB2-BD59-A6C34878D82A}">
                    <a16:rowId xmlns:a16="http://schemas.microsoft.com/office/drawing/2014/main" val="15449447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Make useful information easier to retrieve (organization of knowledge transfer information)</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Knowledge Transfer should be built into the agency continuity of operations plan to alleviate confusion of where to locate the information </a:t>
                      </a:r>
                    </a:p>
                  </a:txBody>
                  <a:tcPr/>
                </a:tc>
                <a:extLst>
                  <a:ext uri="{0D108BD9-81ED-4DB2-BD59-A6C34878D82A}">
                    <a16:rowId xmlns:a16="http://schemas.microsoft.com/office/drawing/2014/main" val="4133789929"/>
                  </a:ext>
                </a:extLst>
              </a:tr>
            </a:tbl>
          </a:graphicData>
        </a:graphic>
      </p:graphicFrame>
    </p:spTree>
    <p:extLst>
      <p:ext uri="{BB962C8B-B14F-4D97-AF65-F5344CB8AC3E}">
        <p14:creationId xmlns:p14="http://schemas.microsoft.com/office/powerpoint/2010/main" val="2429812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prstGeom prst="rect">
            <a:avLst/>
          </a:prstGeom>
          <a:solidFill>
            <a:srgbClr val="1F497D">
              <a:lumMod val="75000"/>
            </a:srgbClr>
          </a:solidFill>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bg1"/>
                </a:solidFill>
                <a:latin typeface="Book Antiqua" panose="02040602050305030304" pitchFamily="18"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ysClr val="window" lastClr="FFFFFF"/>
                </a:solidFill>
                <a:effectLst/>
                <a:uLnTx/>
                <a:uFillTx/>
                <a:latin typeface="Book Antiqua" panose="02040602050305030304" pitchFamily="18" charset="0"/>
                <a:ea typeface="+mj-ea"/>
                <a:cs typeface="+mj-cs"/>
              </a:rPr>
              <a:t>Knowledge Management Model</a:t>
            </a:r>
            <a:endParaRPr kumimoji="0" lang="en-US" sz="4400" b="0" i="0" u="none" strike="noStrike" kern="1200" cap="none" spc="0" normalizeH="0" baseline="0" noProof="0" dirty="0">
              <a:ln>
                <a:noFill/>
              </a:ln>
              <a:solidFill>
                <a:sysClr val="window" lastClr="FFFFFF"/>
              </a:solidFill>
              <a:effectLst/>
              <a:uLnTx/>
              <a:uFillTx/>
              <a:latin typeface="Book Antiqua" panose="02040602050305030304" pitchFamily="18" charset="0"/>
              <a:ea typeface="+mj-ea"/>
              <a:cs typeface="+mj-cs"/>
            </a:endParaRPr>
          </a:p>
        </p:txBody>
      </p:sp>
      <p:pic>
        <p:nvPicPr>
          <p:cNvPr id="6" name="Picture 5"/>
          <p:cNvPicPr>
            <a:picLocks noChangeAspect="1"/>
          </p:cNvPicPr>
          <p:nvPr/>
        </p:nvPicPr>
        <p:blipFill>
          <a:blip r:embed="rId2"/>
          <a:stretch>
            <a:fillRect/>
          </a:stretch>
        </p:blipFill>
        <p:spPr>
          <a:xfrm>
            <a:off x="2362200" y="1905000"/>
            <a:ext cx="4800600" cy="4572000"/>
          </a:xfrm>
          <a:prstGeom prst="rect">
            <a:avLst/>
          </a:prstGeom>
        </p:spPr>
      </p:pic>
      <p:sp>
        <p:nvSpPr>
          <p:cNvPr id="7" name="TextBox 6"/>
          <p:cNvSpPr txBox="1"/>
          <p:nvPr/>
        </p:nvSpPr>
        <p:spPr>
          <a:xfrm>
            <a:off x="547254" y="6477000"/>
            <a:ext cx="8430491" cy="276999"/>
          </a:xfrm>
          <a:prstGeom prst="rect">
            <a:avLst/>
          </a:prstGeom>
          <a:noFill/>
        </p:spPr>
        <p:txBody>
          <a:bodyPr wrap="square" rtlCol="0">
            <a:spAutoFit/>
          </a:bodyPr>
          <a:lstStyle/>
          <a:p>
            <a:r>
              <a:rPr lang="en-US" sz="1200" dirty="0" smtClean="0"/>
              <a:t>Source: </a:t>
            </a:r>
            <a:r>
              <a:rPr lang="en-US" sz="1200" dirty="0">
                <a:hlinkClick r:id="rId3"/>
              </a:rPr>
              <a:t>https://</a:t>
            </a:r>
            <a:r>
              <a:rPr lang="en-US" sz="1200" dirty="0" smtClean="0">
                <a:hlinkClick r:id="rId3"/>
              </a:rPr>
              <a:t>www.instituteforsupplymanagement.org/files/pubs/proceedings/cbflynn.pdf</a:t>
            </a:r>
            <a:r>
              <a:rPr lang="en-US" sz="1200" dirty="0" smtClean="0"/>
              <a:t> Anna E. </a:t>
            </a:r>
            <a:r>
              <a:rPr lang="en-US" sz="1200" dirty="0" err="1" smtClean="0"/>
              <a:t>Flynne</a:t>
            </a:r>
            <a:r>
              <a:rPr lang="en-US" sz="1200" dirty="0" smtClean="0"/>
              <a:t>, Ph.D.</a:t>
            </a:r>
            <a:endParaRPr lang="en-US" sz="1200" dirty="0"/>
          </a:p>
        </p:txBody>
      </p:sp>
    </p:spTree>
    <p:extLst>
      <p:ext uri="{BB962C8B-B14F-4D97-AF65-F5344CB8AC3E}">
        <p14:creationId xmlns:p14="http://schemas.microsoft.com/office/powerpoint/2010/main" val="27920447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291855" y="1919188"/>
            <a:ext cx="3242545" cy="3872011"/>
          </a:xfrm>
          <a:prstGeom prst="rect">
            <a:avLst/>
          </a:prstGeom>
        </p:spPr>
      </p:pic>
      <p:sp>
        <p:nvSpPr>
          <p:cNvPr id="2" name="Title 1"/>
          <p:cNvSpPr>
            <a:spLocks noGrp="1"/>
          </p:cNvSpPr>
          <p:nvPr>
            <p:ph type="title"/>
          </p:nvPr>
        </p:nvSpPr>
        <p:spPr/>
        <p:txBody>
          <a:bodyPr>
            <a:normAutofit fontScale="90000"/>
          </a:bodyPr>
          <a:lstStyle/>
          <a:p>
            <a:r>
              <a:rPr lang="en-US" dirty="0" smtClean="0"/>
              <a:t>Strategy #1: </a:t>
            </a:r>
            <a:br>
              <a:rPr lang="en-US" dirty="0" smtClean="0"/>
            </a:br>
            <a:r>
              <a:rPr lang="en-US" dirty="0" smtClean="0"/>
              <a:t>Standard Operating Procedure</a:t>
            </a:r>
            <a:endParaRPr lang="en-US" dirty="0"/>
          </a:p>
        </p:txBody>
      </p:sp>
      <p:sp>
        <p:nvSpPr>
          <p:cNvPr id="3" name="Content Placeholder 2"/>
          <p:cNvSpPr>
            <a:spLocks noGrp="1"/>
          </p:cNvSpPr>
          <p:nvPr>
            <p:ph idx="1"/>
          </p:nvPr>
        </p:nvSpPr>
        <p:spPr>
          <a:xfrm>
            <a:off x="457200" y="1600200"/>
            <a:ext cx="4419600" cy="4525963"/>
          </a:xfrm>
        </p:spPr>
        <p:txBody>
          <a:bodyPr>
            <a:normAutofit fontScale="77500" lnSpcReduction="20000"/>
          </a:bodyPr>
          <a:lstStyle/>
          <a:p>
            <a:r>
              <a:rPr lang="en-US" dirty="0" smtClean="0"/>
              <a:t>Strategy #1</a:t>
            </a:r>
          </a:p>
          <a:p>
            <a:pPr lvl="1"/>
            <a:r>
              <a:rPr lang="en-US" dirty="0" smtClean="0"/>
              <a:t>For highly detailed organizational procedures, develop a standard operating procedure that is annually updated or when a change is made in the process. </a:t>
            </a:r>
          </a:p>
          <a:p>
            <a:pPr lvl="1"/>
            <a:r>
              <a:rPr lang="en-US" dirty="0" smtClean="0"/>
              <a:t>Can be in a form of a </a:t>
            </a:r>
            <a:r>
              <a:rPr lang="en-US" dirty="0"/>
              <a:t>W</a:t>
            </a:r>
            <a:r>
              <a:rPr lang="en-US" dirty="0" smtClean="0"/>
              <a:t>ord document that can be manually or electronically completed depending on the urgency of the person transferring the knowledge.</a:t>
            </a:r>
          </a:p>
          <a:p>
            <a:pPr lvl="1"/>
            <a:r>
              <a:rPr lang="en-US" dirty="0" smtClean="0"/>
              <a:t>Downloadable </a:t>
            </a:r>
            <a:r>
              <a:rPr lang="en-US" dirty="0" smtClean="0">
                <a:hlinkClick r:id="rId3"/>
              </a:rPr>
              <a:t>SOP Template</a:t>
            </a:r>
            <a:endParaRPr lang="en-US" dirty="0"/>
          </a:p>
        </p:txBody>
      </p:sp>
      <p:sp>
        <p:nvSpPr>
          <p:cNvPr id="5" name="Rectangle 4"/>
          <p:cNvSpPr/>
          <p:nvPr/>
        </p:nvSpPr>
        <p:spPr>
          <a:xfrm>
            <a:off x="5292625" y="1747035"/>
            <a:ext cx="3241775" cy="4379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0473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Strategy #2: </a:t>
            </a:r>
            <a:br>
              <a:rPr lang="en-US" dirty="0" smtClean="0"/>
            </a:br>
            <a:r>
              <a:rPr lang="en-US" dirty="0" smtClean="0"/>
              <a:t>Facilitated Group Session</a:t>
            </a:r>
            <a:endParaRPr lang="en-US" dirty="0"/>
          </a:p>
        </p:txBody>
      </p:sp>
      <p:sp>
        <p:nvSpPr>
          <p:cNvPr id="3" name="Content Placeholder 2"/>
          <p:cNvSpPr>
            <a:spLocks noGrp="1"/>
          </p:cNvSpPr>
          <p:nvPr>
            <p:ph idx="1"/>
          </p:nvPr>
        </p:nvSpPr>
        <p:spPr/>
        <p:txBody>
          <a:bodyPr>
            <a:noAutofit/>
          </a:bodyPr>
          <a:lstStyle/>
          <a:p>
            <a:r>
              <a:rPr lang="en-US" sz="2300" dirty="0" smtClean="0"/>
              <a:t>Designate a partner to serve as the facilitator</a:t>
            </a:r>
          </a:p>
          <a:p>
            <a:r>
              <a:rPr lang="en-US" sz="2300" dirty="0" smtClean="0"/>
              <a:t>Take a key process and have all partners that touch the process meet for a 1 hour session </a:t>
            </a:r>
          </a:p>
          <a:p>
            <a:r>
              <a:rPr lang="en-US" sz="2300" dirty="0" smtClean="0"/>
              <a:t>Have them map out their roles in the process</a:t>
            </a:r>
          </a:p>
          <a:p>
            <a:r>
              <a:rPr lang="en-US" sz="2300" dirty="0" smtClean="0"/>
              <a:t>Share and discuss that process </a:t>
            </a:r>
          </a:p>
          <a:p>
            <a:r>
              <a:rPr lang="en-US" sz="2300" dirty="0" smtClean="0"/>
              <a:t>Benefits of this type of knowledge transfer</a:t>
            </a:r>
          </a:p>
          <a:p>
            <a:pPr lvl="1"/>
            <a:r>
              <a:rPr lang="en-US" sz="2300" dirty="0" smtClean="0"/>
              <a:t>Now everyone understands how their role plays a part in a significant business activity, creating learning and understanding </a:t>
            </a:r>
          </a:p>
          <a:p>
            <a:pPr lvl="1"/>
            <a:r>
              <a:rPr lang="en-US" sz="2300" dirty="0" smtClean="0"/>
              <a:t>If there is a deficiency in the process, the group participating in the session can identify it and create solutions</a:t>
            </a:r>
            <a:endParaRPr lang="en-US" sz="2300" dirty="0"/>
          </a:p>
          <a:p>
            <a:r>
              <a:rPr lang="en-US" sz="2300" dirty="0" smtClean="0">
                <a:hlinkClick r:id="rId3"/>
              </a:rPr>
              <a:t>Link</a:t>
            </a:r>
            <a:r>
              <a:rPr lang="en-US" sz="2300" dirty="0" smtClean="0"/>
              <a:t> to presentation on how to facilitate effectively.</a:t>
            </a:r>
          </a:p>
        </p:txBody>
      </p:sp>
    </p:spTree>
    <p:extLst>
      <p:ext uri="{BB962C8B-B14F-4D97-AF65-F5344CB8AC3E}">
        <p14:creationId xmlns:p14="http://schemas.microsoft.com/office/powerpoint/2010/main" val="3989961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Facilitated Process Sample: </a:t>
            </a:r>
            <a:br>
              <a:rPr lang="en-US" dirty="0" smtClean="0"/>
            </a:br>
            <a:r>
              <a:rPr lang="en-US" sz="2200" dirty="0" smtClean="0"/>
              <a:t>Delay in Delivery of Requested Supplies</a:t>
            </a:r>
            <a:endParaRPr lang="en-US" dirty="0"/>
          </a:p>
        </p:txBody>
      </p:sp>
      <p:sp>
        <p:nvSpPr>
          <p:cNvPr id="5" name="Content Placeholder 4"/>
          <p:cNvSpPr>
            <a:spLocks noGrp="1"/>
          </p:cNvSpPr>
          <p:nvPr>
            <p:ph idx="1"/>
          </p:nvPr>
        </p:nvSpPr>
        <p:spPr>
          <a:xfrm>
            <a:off x="571500" y="2743200"/>
            <a:ext cx="8229600" cy="3733800"/>
          </a:xfrm>
        </p:spPr>
        <p:txBody>
          <a:bodyPr>
            <a:normAutofit fontScale="85000" lnSpcReduction="10000"/>
          </a:bodyPr>
          <a:lstStyle/>
          <a:p>
            <a:r>
              <a:rPr lang="en-US" dirty="0" smtClean="0"/>
              <a:t>Identify the appropriate people who touch this process</a:t>
            </a:r>
          </a:p>
          <a:p>
            <a:r>
              <a:rPr lang="en-US" dirty="0" smtClean="0"/>
              <a:t>Have each map out their understanding of the process</a:t>
            </a:r>
          </a:p>
          <a:p>
            <a:r>
              <a:rPr lang="en-US" dirty="0" smtClean="0"/>
              <a:t>Review each to identify gaps</a:t>
            </a:r>
          </a:p>
          <a:p>
            <a:r>
              <a:rPr lang="en-US" dirty="0" smtClean="0"/>
              <a:t>Create one consolidated process so everyone understands it</a:t>
            </a:r>
          </a:p>
          <a:p>
            <a:r>
              <a:rPr lang="en-US" dirty="0" smtClean="0"/>
              <a:t>Follow the new process, evaluate</a:t>
            </a:r>
          </a:p>
          <a:p>
            <a:r>
              <a:rPr lang="en-US" dirty="0" smtClean="0"/>
              <a:t>Redesign the process or modify to ensure highest efficiency</a:t>
            </a:r>
          </a:p>
          <a:p>
            <a:endParaRPr lang="en-US" dirty="0"/>
          </a:p>
        </p:txBody>
      </p:sp>
      <p:graphicFrame>
        <p:nvGraphicFramePr>
          <p:cNvPr id="6" name="Diagram 5"/>
          <p:cNvGraphicFramePr/>
          <p:nvPr>
            <p:extLst>
              <p:ext uri="{D42A27DB-BD31-4B8C-83A1-F6EECF244321}">
                <p14:modId xmlns:p14="http://schemas.microsoft.com/office/powerpoint/2010/main" val="884759046"/>
              </p:ext>
            </p:extLst>
          </p:nvPr>
        </p:nvGraphicFramePr>
        <p:xfrm>
          <a:off x="762000" y="865930"/>
          <a:ext cx="78486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1640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20562</TotalTime>
  <Words>1041</Words>
  <Application>Microsoft Office PowerPoint</Application>
  <PresentationFormat>On-screen Show (4:3)</PresentationFormat>
  <Paragraphs>101</Paragraphs>
  <Slides>15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Book Antiqua</vt:lpstr>
      <vt:lpstr>Calibri</vt:lpstr>
      <vt:lpstr>Calibri Light</vt:lpstr>
      <vt:lpstr>Century Gothic</vt:lpstr>
      <vt:lpstr>Wingdings</vt:lpstr>
      <vt:lpstr>Office Theme</vt:lpstr>
      <vt:lpstr>1_Office Theme</vt:lpstr>
      <vt:lpstr>Knowledge Transfer Toolkit</vt:lpstr>
      <vt:lpstr>Overview</vt:lpstr>
      <vt:lpstr>Knowledge Transfer</vt:lpstr>
      <vt:lpstr>Impact of Knowledge Transfer</vt:lpstr>
      <vt:lpstr> Challenges with Knowledge Transfer </vt:lpstr>
      <vt:lpstr>Knowledge Management Model</vt:lpstr>
      <vt:lpstr>Strategy #1:  Standard Operating Procedure</vt:lpstr>
      <vt:lpstr>Strategy #2:  Facilitated Group Session</vt:lpstr>
      <vt:lpstr>Facilitated Process Sample:  Delay in Delivery of Requested Supplies</vt:lpstr>
      <vt:lpstr>Strategy #3:  Manager Questionnaire</vt:lpstr>
      <vt:lpstr>Sample Manager’s Questionnaire</vt:lpstr>
      <vt:lpstr>Strategy 4: Recorded Knowledge Transfer</vt:lpstr>
      <vt:lpstr>Strategy #5: Dual Incumbency</vt:lpstr>
      <vt:lpstr>Resources</vt:lpstr>
      <vt:lpstr>Contact</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 Waring</dc:creator>
  <cp:lastModifiedBy>Lanneau, Sumi (DHRM)</cp:lastModifiedBy>
  <cp:revision>103</cp:revision>
  <dcterms:created xsi:type="dcterms:W3CDTF">2019-01-17T19:52:59Z</dcterms:created>
  <dcterms:modified xsi:type="dcterms:W3CDTF">2020-06-18T19:15:57Z</dcterms:modified>
</cp:coreProperties>
</file>