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eps" ContentType="image/jpe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272" r:id="rId2"/>
    <p:sldId id="274" r:id="rId3"/>
    <p:sldId id="273" r:id="rId4"/>
    <p:sldId id="275" r:id="rId5"/>
    <p:sldId id="302" r:id="rId6"/>
    <p:sldId id="276" r:id="rId7"/>
    <p:sldId id="277" r:id="rId8"/>
    <p:sldId id="279" r:id="rId9"/>
    <p:sldId id="297" r:id="rId10"/>
    <p:sldId id="280" r:id="rId11"/>
    <p:sldId id="281" r:id="rId12"/>
    <p:sldId id="282" r:id="rId13"/>
    <p:sldId id="300" r:id="rId14"/>
    <p:sldId id="304" r:id="rId15"/>
    <p:sldId id="284" r:id="rId16"/>
    <p:sldId id="303" r:id="rId17"/>
    <p:sldId id="285" r:id="rId18"/>
    <p:sldId id="293" r:id="rId19"/>
    <p:sldId id="286" r:id="rId20"/>
    <p:sldId id="292" r:id="rId21"/>
    <p:sldId id="295" r:id="rId22"/>
    <p:sldId id="296" r:id="rId23"/>
    <p:sldId id="289" r:id="rId24"/>
    <p:sldId id="290" r:id="rId25"/>
    <p:sldId id="301" r:id="rId26"/>
    <p:sldId id="291" r:id="rId2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se, Jennifer (DOLI)" initials="RJ(" lastIdx="7" clrIdx="0">
    <p:extLst>
      <p:ext uri="{19B8F6BF-5375-455C-9EA6-DF929625EA0E}">
        <p15:presenceInfo xmlns:p15="http://schemas.microsoft.com/office/powerpoint/2012/main" userId="S-1-5-21-3102109963-2641124013-111641105-8360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4995" autoAdjust="0"/>
    <p:restoredTop sz="94717" autoAdjust="0"/>
  </p:normalViewPr>
  <p:slideViewPr>
    <p:cSldViewPr snapToGrid="0">
      <p:cViewPr varScale="1">
        <p:scale>
          <a:sx n="76" d="100"/>
          <a:sy n="76" d="100"/>
        </p:scale>
        <p:origin x="296" y="48"/>
      </p:cViewPr>
      <p:guideLst/>
    </p:cSldViewPr>
  </p:slideViewPr>
  <p:notesTextViewPr>
    <p:cViewPr>
      <p:scale>
        <a:sx n="1" d="1"/>
        <a:sy n="1" d="1"/>
      </p:scale>
      <p:origin x="0" y="0"/>
    </p:cViewPr>
  </p:notesTextViewPr>
  <p:sorterViewPr>
    <p:cViewPr>
      <p:scale>
        <a:sx n="100" d="100"/>
        <a:sy n="100" d="100"/>
      </p:scale>
      <p:origin x="0" y="-1258"/>
    </p:cViewPr>
  </p:sorterViewPr>
  <p:notesViewPr>
    <p:cSldViewPr snapToGrid="0">
      <p:cViewPr varScale="1">
        <p:scale>
          <a:sx n="51" d="100"/>
          <a:sy n="51" d="100"/>
        </p:scale>
        <p:origin x="2664" y="2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diagrams/_rels/data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g"/></Relationships>
</file>

<file path=ppt/diagrams/_rels/drawing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g"/></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B751EC-7FB5-4500-96CE-EAAC1B427018}" type="doc">
      <dgm:prSet loTypeId="urn:microsoft.com/office/officeart/2008/layout/VerticalCurvedList" loCatId="list" qsTypeId="urn:microsoft.com/office/officeart/2005/8/quickstyle/simple1" qsCatId="simple" csTypeId="urn:microsoft.com/office/officeart/2005/8/colors/colorful3" csCatId="colorful" phldr="1"/>
      <dgm:spPr/>
      <dgm:t>
        <a:bodyPr/>
        <a:lstStyle/>
        <a:p>
          <a:endParaRPr lang="en-US"/>
        </a:p>
      </dgm:t>
    </dgm:pt>
    <dgm:pt modelId="{F442AA5C-2453-41CC-8126-CEA29CF03566}">
      <dgm:prSet phldrT="[Text]"/>
      <dgm:spPr>
        <a:solidFill>
          <a:schemeClr val="accent1"/>
        </a:solidFill>
      </dgm:spPr>
      <dgm:t>
        <a:bodyPr/>
        <a:lstStyle/>
        <a:p>
          <a:r>
            <a:rPr lang="en-US" dirty="0" smtClean="0">
              <a:latin typeface="Arial" panose="020B0604020202020204" pitchFamily="34" charset="0"/>
              <a:cs typeface="Arial" panose="020B0604020202020204" pitchFamily="34" charset="0"/>
            </a:rPr>
            <a:t>Educate</a:t>
          </a:r>
          <a:endParaRPr lang="en-US" dirty="0">
            <a:latin typeface="Arial" panose="020B0604020202020204" pitchFamily="34" charset="0"/>
            <a:cs typeface="Arial" panose="020B0604020202020204" pitchFamily="34" charset="0"/>
          </a:endParaRPr>
        </a:p>
      </dgm:t>
    </dgm:pt>
    <dgm:pt modelId="{6EB9C83B-4322-4EFE-BD21-B0741A08C5EE}" type="parTrans" cxnId="{CA4FC916-E3E6-4728-9A31-BA049BAB686C}">
      <dgm:prSet/>
      <dgm:spPr/>
      <dgm:t>
        <a:bodyPr/>
        <a:lstStyle/>
        <a:p>
          <a:endParaRPr lang="en-US"/>
        </a:p>
      </dgm:t>
    </dgm:pt>
    <dgm:pt modelId="{8B11842F-372F-425D-A8A8-6CE2A293C173}" type="sibTrans" cxnId="{CA4FC916-E3E6-4728-9A31-BA049BAB686C}">
      <dgm:prSet/>
      <dgm:spPr/>
      <dgm:t>
        <a:bodyPr/>
        <a:lstStyle/>
        <a:p>
          <a:endParaRPr lang="en-US"/>
        </a:p>
      </dgm:t>
    </dgm:pt>
    <dgm:pt modelId="{22A317EF-5C67-4F12-8824-4BF994DE789D}">
      <dgm:prSet phldrT="[Text]"/>
      <dgm:spPr>
        <a:solidFill>
          <a:schemeClr val="accent5"/>
        </a:solidFill>
      </dgm:spPr>
      <dgm:t>
        <a:bodyPr/>
        <a:lstStyle/>
        <a:p>
          <a:r>
            <a:rPr lang="en-US" dirty="0" smtClean="0">
              <a:latin typeface="Arial" panose="020B0604020202020204" pitchFamily="34" charset="0"/>
              <a:cs typeface="Arial" panose="020B0604020202020204" pitchFamily="34" charset="0"/>
            </a:rPr>
            <a:t>Inform</a:t>
          </a:r>
          <a:endParaRPr lang="en-US" dirty="0">
            <a:latin typeface="Arial" panose="020B0604020202020204" pitchFamily="34" charset="0"/>
            <a:cs typeface="Arial" panose="020B0604020202020204" pitchFamily="34" charset="0"/>
          </a:endParaRPr>
        </a:p>
      </dgm:t>
    </dgm:pt>
    <dgm:pt modelId="{EDBF3CEB-333E-40CE-AFB9-ECEB33A8F1CC}" type="parTrans" cxnId="{D885688B-22C0-426D-949D-A2D847DBE80C}">
      <dgm:prSet/>
      <dgm:spPr/>
      <dgm:t>
        <a:bodyPr/>
        <a:lstStyle/>
        <a:p>
          <a:endParaRPr lang="en-US"/>
        </a:p>
      </dgm:t>
    </dgm:pt>
    <dgm:pt modelId="{247E2314-6BC9-4A27-8508-887AC94E7308}" type="sibTrans" cxnId="{D885688B-22C0-426D-949D-A2D847DBE80C}">
      <dgm:prSet/>
      <dgm:spPr/>
      <dgm:t>
        <a:bodyPr/>
        <a:lstStyle/>
        <a:p>
          <a:endParaRPr lang="en-US"/>
        </a:p>
      </dgm:t>
    </dgm:pt>
    <dgm:pt modelId="{A3BC9E78-4B34-4993-91D5-6D7D3A0BE560}">
      <dgm:prSet phldrT="[Text]"/>
      <dgm:spPr/>
      <dgm:t>
        <a:bodyPr/>
        <a:lstStyle/>
        <a:p>
          <a:r>
            <a:rPr lang="en-US" dirty="0" smtClean="0">
              <a:latin typeface="Arial" panose="020B0604020202020204" pitchFamily="34" charset="0"/>
              <a:cs typeface="Arial" panose="020B0604020202020204" pitchFamily="34" charset="0"/>
            </a:rPr>
            <a:t>Inspire</a:t>
          </a:r>
          <a:endParaRPr lang="en-US" dirty="0">
            <a:latin typeface="Arial" panose="020B0604020202020204" pitchFamily="34" charset="0"/>
            <a:cs typeface="Arial" panose="020B0604020202020204" pitchFamily="34" charset="0"/>
          </a:endParaRPr>
        </a:p>
      </dgm:t>
    </dgm:pt>
    <dgm:pt modelId="{E32295E4-5BE8-4434-9AD7-934A0E953207}" type="parTrans" cxnId="{C792EDE1-67CC-46CB-9523-F2CA110007EF}">
      <dgm:prSet/>
      <dgm:spPr/>
      <dgm:t>
        <a:bodyPr/>
        <a:lstStyle/>
        <a:p>
          <a:endParaRPr lang="en-US"/>
        </a:p>
      </dgm:t>
    </dgm:pt>
    <dgm:pt modelId="{CDBC220F-6930-489B-B1ED-CF47FBC3D1AA}" type="sibTrans" cxnId="{C792EDE1-67CC-46CB-9523-F2CA110007EF}">
      <dgm:prSet/>
      <dgm:spPr/>
      <dgm:t>
        <a:bodyPr/>
        <a:lstStyle/>
        <a:p>
          <a:endParaRPr lang="en-US"/>
        </a:p>
      </dgm:t>
    </dgm:pt>
    <dgm:pt modelId="{91C9B557-A8FC-444B-AB3F-FE8F4A94D767}" type="pres">
      <dgm:prSet presAssocID="{33B751EC-7FB5-4500-96CE-EAAC1B427018}" presName="Name0" presStyleCnt="0">
        <dgm:presLayoutVars>
          <dgm:chMax val="7"/>
          <dgm:chPref val="7"/>
          <dgm:dir/>
        </dgm:presLayoutVars>
      </dgm:prSet>
      <dgm:spPr/>
      <dgm:t>
        <a:bodyPr/>
        <a:lstStyle/>
        <a:p>
          <a:endParaRPr lang="en-US"/>
        </a:p>
      </dgm:t>
    </dgm:pt>
    <dgm:pt modelId="{669CFB84-98D2-406E-A735-33D2A4D65653}" type="pres">
      <dgm:prSet presAssocID="{33B751EC-7FB5-4500-96CE-EAAC1B427018}" presName="Name1" presStyleCnt="0"/>
      <dgm:spPr/>
    </dgm:pt>
    <dgm:pt modelId="{1CF9C179-194F-49FE-BFAF-B717F1F8E396}" type="pres">
      <dgm:prSet presAssocID="{33B751EC-7FB5-4500-96CE-EAAC1B427018}" presName="cycle" presStyleCnt="0"/>
      <dgm:spPr/>
    </dgm:pt>
    <dgm:pt modelId="{7FFA685B-BC75-4BAC-A0CC-23878F77862B}" type="pres">
      <dgm:prSet presAssocID="{33B751EC-7FB5-4500-96CE-EAAC1B427018}" presName="srcNode" presStyleLbl="node1" presStyleIdx="0" presStyleCnt="3"/>
      <dgm:spPr/>
    </dgm:pt>
    <dgm:pt modelId="{2F851110-B24E-4C56-9614-2EFC84EF0FD7}" type="pres">
      <dgm:prSet presAssocID="{33B751EC-7FB5-4500-96CE-EAAC1B427018}" presName="conn" presStyleLbl="parChTrans1D2" presStyleIdx="0" presStyleCnt="1"/>
      <dgm:spPr/>
      <dgm:t>
        <a:bodyPr/>
        <a:lstStyle/>
        <a:p>
          <a:endParaRPr lang="en-US"/>
        </a:p>
      </dgm:t>
    </dgm:pt>
    <dgm:pt modelId="{65BD3C89-1AD8-4B0A-8A52-584DCCF7FB48}" type="pres">
      <dgm:prSet presAssocID="{33B751EC-7FB5-4500-96CE-EAAC1B427018}" presName="extraNode" presStyleLbl="node1" presStyleIdx="0" presStyleCnt="3"/>
      <dgm:spPr/>
    </dgm:pt>
    <dgm:pt modelId="{34B2E206-16CF-400C-B69D-465B67E086EE}" type="pres">
      <dgm:prSet presAssocID="{33B751EC-7FB5-4500-96CE-EAAC1B427018}" presName="dstNode" presStyleLbl="node1" presStyleIdx="0" presStyleCnt="3"/>
      <dgm:spPr/>
    </dgm:pt>
    <dgm:pt modelId="{766AEFB7-8F59-4BC4-8106-FB41C5FD6883}" type="pres">
      <dgm:prSet presAssocID="{F442AA5C-2453-41CC-8126-CEA29CF03566}" presName="text_1" presStyleLbl="node1" presStyleIdx="0" presStyleCnt="3">
        <dgm:presLayoutVars>
          <dgm:bulletEnabled val="1"/>
        </dgm:presLayoutVars>
      </dgm:prSet>
      <dgm:spPr/>
      <dgm:t>
        <a:bodyPr/>
        <a:lstStyle/>
        <a:p>
          <a:endParaRPr lang="en-US"/>
        </a:p>
      </dgm:t>
    </dgm:pt>
    <dgm:pt modelId="{852E2BA5-BE11-4859-B47A-3087903889EC}" type="pres">
      <dgm:prSet presAssocID="{F442AA5C-2453-41CC-8126-CEA29CF03566}" presName="accent_1" presStyleCnt="0"/>
      <dgm:spPr/>
    </dgm:pt>
    <dgm:pt modelId="{80BBCB0D-297B-46D9-A183-DB7B370390FD}" type="pres">
      <dgm:prSet presAssocID="{F442AA5C-2453-41CC-8126-CEA29CF03566}" presName="accentRepeatNode" presStyleLbl="solidFgAcc1" presStyleIdx="0" presStyleCnt="3"/>
      <dgm:spPr/>
    </dgm:pt>
    <dgm:pt modelId="{93688E38-32AD-451F-B03E-8D4AF57C9D33}" type="pres">
      <dgm:prSet presAssocID="{22A317EF-5C67-4F12-8824-4BF994DE789D}" presName="text_2" presStyleLbl="node1" presStyleIdx="1" presStyleCnt="3">
        <dgm:presLayoutVars>
          <dgm:bulletEnabled val="1"/>
        </dgm:presLayoutVars>
      </dgm:prSet>
      <dgm:spPr/>
      <dgm:t>
        <a:bodyPr/>
        <a:lstStyle/>
        <a:p>
          <a:endParaRPr lang="en-US"/>
        </a:p>
      </dgm:t>
    </dgm:pt>
    <dgm:pt modelId="{AFFD2818-619E-4F2B-8E49-1BC5B136F7D4}" type="pres">
      <dgm:prSet presAssocID="{22A317EF-5C67-4F12-8824-4BF994DE789D}" presName="accent_2" presStyleCnt="0"/>
      <dgm:spPr/>
    </dgm:pt>
    <dgm:pt modelId="{987D15F7-A362-4DA5-B5DD-3AD034678B30}" type="pres">
      <dgm:prSet presAssocID="{22A317EF-5C67-4F12-8824-4BF994DE789D}" presName="accentRepeatNode" presStyleLbl="solidFgAcc1" presStyleIdx="1" presStyleCnt="3"/>
      <dgm:spPr/>
    </dgm:pt>
    <dgm:pt modelId="{E9928C8D-1859-434B-BEAE-3ABD6091624C}" type="pres">
      <dgm:prSet presAssocID="{A3BC9E78-4B34-4993-91D5-6D7D3A0BE560}" presName="text_3" presStyleLbl="node1" presStyleIdx="2" presStyleCnt="3">
        <dgm:presLayoutVars>
          <dgm:bulletEnabled val="1"/>
        </dgm:presLayoutVars>
      </dgm:prSet>
      <dgm:spPr/>
      <dgm:t>
        <a:bodyPr/>
        <a:lstStyle/>
        <a:p>
          <a:endParaRPr lang="en-US"/>
        </a:p>
      </dgm:t>
    </dgm:pt>
    <dgm:pt modelId="{E1ACCF7A-5573-4CD0-9B69-8E125D41D42E}" type="pres">
      <dgm:prSet presAssocID="{A3BC9E78-4B34-4993-91D5-6D7D3A0BE560}" presName="accent_3" presStyleCnt="0"/>
      <dgm:spPr/>
    </dgm:pt>
    <dgm:pt modelId="{26DC01CA-0BB5-473F-9A38-FA6A3A686AE1}" type="pres">
      <dgm:prSet presAssocID="{A3BC9E78-4B34-4993-91D5-6D7D3A0BE560}" presName="accentRepeatNode" presStyleLbl="solidFgAcc1" presStyleIdx="2" presStyleCnt="3"/>
      <dgm:spPr/>
    </dgm:pt>
  </dgm:ptLst>
  <dgm:cxnLst>
    <dgm:cxn modelId="{E73F6EE4-DD06-436E-A43D-050DCEE2E36E}" type="presOf" srcId="{22A317EF-5C67-4F12-8824-4BF994DE789D}" destId="{93688E38-32AD-451F-B03E-8D4AF57C9D33}" srcOrd="0" destOrd="0" presId="urn:microsoft.com/office/officeart/2008/layout/VerticalCurvedList"/>
    <dgm:cxn modelId="{C1A9BFE0-202B-4AA8-9C23-281B56FE05E7}" type="presOf" srcId="{A3BC9E78-4B34-4993-91D5-6D7D3A0BE560}" destId="{E9928C8D-1859-434B-BEAE-3ABD6091624C}" srcOrd="0" destOrd="0" presId="urn:microsoft.com/office/officeart/2008/layout/VerticalCurvedList"/>
    <dgm:cxn modelId="{92976556-EF15-4004-9FB4-EB4391771D85}" type="presOf" srcId="{8B11842F-372F-425D-A8A8-6CE2A293C173}" destId="{2F851110-B24E-4C56-9614-2EFC84EF0FD7}" srcOrd="0" destOrd="0" presId="urn:microsoft.com/office/officeart/2008/layout/VerticalCurvedList"/>
    <dgm:cxn modelId="{47F3A64B-2044-4A92-9124-870C4883637E}" type="presOf" srcId="{F442AA5C-2453-41CC-8126-CEA29CF03566}" destId="{766AEFB7-8F59-4BC4-8106-FB41C5FD6883}" srcOrd="0" destOrd="0" presId="urn:microsoft.com/office/officeart/2008/layout/VerticalCurvedList"/>
    <dgm:cxn modelId="{D885688B-22C0-426D-949D-A2D847DBE80C}" srcId="{33B751EC-7FB5-4500-96CE-EAAC1B427018}" destId="{22A317EF-5C67-4F12-8824-4BF994DE789D}" srcOrd="1" destOrd="0" parTransId="{EDBF3CEB-333E-40CE-AFB9-ECEB33A8F1CC}" sibTransId="{247E2314-6BC9-4A27-8508-887AC94E7308}"/>
    <dgm:cxn modelId="{C792EDE1-67CC-46CB-9523-F2CA110007EF}" srcId="{33B751EC-7FB5-4500-96CE-EAAC1B427018}" destId="{A3BC9E78-4B34-4993-91D5-6D7D3A0BE560}" srcOrd="2" destOrd="0" parTransId="{E32295E4-5BE8-4434-9AD7-934A0E953207}" sibTransId="{CDBC220F-6930-489B-B1ED-CF47FBC3D1AA}"/>
    <dgm:cxn modelId="{1F281D38-69C8-4E5A-BFD0-745CCBACF326}" type="presOf" srcId="{33B751EC-7FB5-4500-96CE-EAAC1B427018}" destId="{91C9B557-A8FC-444B-AB3F-FE8F4A94D767}" srcOrd="0" destOrd="0" presId="urn:microsoft.com/office/officeart/2008/layout/VerticalCurvedList"/>
    <dgm:cxn modelId="{CA4FC916-E3E6-4728-9A31-BA049BAB686C}" srcId="{33B751EC-7FB5-4500-96CE-EAAC1B427018}" destId="{F442AA5C-2453-41CC-8126-CEA29CF03566}" srcOrd="0" destOrd="0" parTransId="{6EB9C83B-4322-4EFE-BD21-B0741A08C5EE}" sibTransId="{8B11842F-372F-425D-A8A8-6CE2A293C173}"/>
    <dgm:cxn modelId="{E2104E83-8758-493E-8F13-2541B7309966}" type="presParOf" srcId="{91C9B557-A8FC-444B-AB3F-FE8F4A94D767}" destId="{669CFB84-98D2-406E-A735-33D2A4D65653}" srcOrd="0" destOrd="0" presId="urn:microsoft.com/office/officeart/2008/layout/VerticalCurvedList"/>
    <dgm:cxn modelId="{E5F52D95-AD74-4859-8FFC-63EFD6DC262F}" type="presParOf" srcId="{669CFB84-98D2-406E-A735-33D2A4D65653}" destId="{1CF9C179-194F-49FE-BFAF-B717F1F8E396}" srcOrd="0" destOrd="0" presId="urn:microsoft.com/office/officeart/2008/layout/VerticalCurvedList"/>
    <dgm:cxn modelId="{EE2C71DC-C706-483D-AA07-4EA5775C18E1}" type="presParOf" srcId="{1CF9C179-194F-49FE-BFAF-B717F1F8E396}" destId="{7FFA685B-BC75-4BAC-A0CC-23878F77862B}" srcOrd="0" destOrd="0" presId="urn:microsoft.com/office/officeart/2008/layout/VerticalCurvedList"/>
    <dgm:cxn modelId="{93426638-BA6D-4BEE-AE65-B19E1C791B37}" type="presParOf" srcId="{1CF9C179-194F-49FE-BFAF-B717F1F8E396}" destId="{2F851110-B24E-4C56-9614-2EFC84EF0FD7}" srcOrd="1" destOrd="0" presId="urn:microsoft.com/office/officeart/2008/layout/VerticalCurvedList"/>
    <dgm:cxn modelId="{893D929D-7B24-42B1-AF38-B88FAD1EB189}" type="presParOf" srcId="{1CF9C179-194F-49FE-BFAF-B717F1F8E396}" destId="{65BD3C89-1AD8-4B0A-8A52-584DCCF7FB48}" srcOrd="2" destOrd="0" presId="urn:microsoft.com/office/officeart/2008/layout/VerticalCurvedList"/>
    <dgm:cxn modelId="{3F4FADB5-C086-427B-8038-4AFBA02D8ABA}" type="presParOf" srcId="{1CF9C179-194F-49FE-BFAF-B717F1F8E396}" destId="{34B2E206-16CF-400C-B69D-465B67E086EE}" srcOrd="3" destOrd="0" presId="urn:microsoft.com/office/officeart/2008/layout/VerticalCurvedList"/>
    <dgm:cxn modelId="{1EF3A073-A995-4C14-9A06-7D233560EEE0}" type="presParOf" srcId="{669CFB84-98D2-406E-A735-33D2A4D65653}" destId="{766AEFB7-8F59-4BC4-8106-FB41C5FD6883}" srcOrd="1" destOrd="0" presId="urn:microsoft.com/office/officeart/2008/layout/VerticalCurvedList"/>
    <dgm:cxn modelId="{E9925FB7-568D-429A-9865-F9825757B063}" type="presParOf" srcId="{669CFB84-98D2-406E-A735-33D2A4D65653}" destId="{852E2BA5-BE11-4859-B47A-3087903889EC}" srcOrd="2" destOrd="0" presId="urn:microsoft.com/office/officeart/2008/layout/VerticalCurvedList"/>
    <dgm:cxn modelId="{FC3557D9-3B6A-4154-A3F0-DA38BA5DA996}" type="presParOf" srcId="{852E2BA5-BE11-4859-B47A-3087903889EC}" destId="{80BBCB0D-297B-46D9-A183-DB7B370390FD}" srcOrd="0" destOrd="0" presId="urn:microsoft.com/office/officeart/2008/layout/VerticalCurvedList"/>
    <dgm:cxn modelId="{091B014A-BCCD-4AC5-8CCE-49BD48F16468}" type="presParOf" srcId="{669CFB84-98D2-406E-A735-33D2A4D65653}" destId="{93688E38-32AD-451F-B03E-8D4AF57C9D33}" srcOrd="3" destOrd="0" presId="urn:microsoft.com/office/officeart/2008/layout/VerticalCurvedList"/>
    <dgm:cxn modelId="{5C2B99CE-CCED-4A83-90B5-B78E96CA69F1}" type="presParOf" srcId="{669CFB84-98D2-406E-A735-33D2A4D65653}" destId="{AFFD2818-619E-4F2B-8E49-1BC5B136F7D4}" srcOrd="4" destOrd="0" presId="urn:microsoft.com/office/officeart/2008/layout/VerticalCurvedList"/>
    <dgm:cxn modelId="{69C25295-B3F4-49EF-9D42-ACB39EC0CEBF}" type="presParOf" srcId="{AFFD2818-619E-4F2B-8E49-1BC5B136F7D4}" destId="{987D15F7-A362-4DA5-B5DD-3AD034678B30}" srcOrd="0" destOrd="0" presId="urn:microsoft.com/office/officeart/2008/layout/VerticalCurvedList"/>
    <dgm:cxn modelId="{57847FF2-C8D7-44CA-9C3D-10F098AF31CD}" type="presParOf" srcId="{669CFB84-98D2-406E-A735-33D2A4D65653}" destId="{E9928C8D-1859-434B-BEAE-3ABD6091624C}" srcOrd="5" destOrd="0" presId="urn:microsoft.com/office/officeart/2008/layout/VerticalCurvedList"/>
    <dgm:cxn modelId="{9AF84321-8C1B-4524-99D6-85F9066DD582}" type="presParOf" srcId="{669CFB84-98D2-406E-A735-33D2A4D65653}" destId="{E1ACCF7A-5573-4CD0-9B69-8E125D41D42E}" srcOrd="6" destOrd="0" presId="urn:microsoft.com/office/officeart/2008/layout/VerticalCurvedList"/>
    <dgm:cxn modelId="{C9150318-E34E-4972-B7BB-E73BCB7AD10C}" type="presParOf" srcId="{E1ACCF7A-5573-4CD0-9B69-8E125D41D42E}" destId="{26DC01CA-0BB5-473F-9A38-FA6A3A686AE1}"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47C31B-2A2C-4A5D-B0E6-3A28F725CAF3}" type="doc">
      <dgm:prSet loTypeId="urn:microsoft.com/office/officeart/2005/8/layout/pList2" loCatId="list" qsTypeId="urn:microsoft.com/office/officeart/2005/8/quickstyle/3d3" qsCatId="3D" csTypeId="urn:microsoft.com/office/officeart/2005/8/colors/colorful4" csCatId="colorful" phldr="1"/>
      <dgm:spPr/>
    </dgm:pt>
    <dgm:pt modelId="{AAF873D3-40DF-4322-8EF1-B50DE6E9936B}">
      <dgm:prSet phldrT="[Text]"/>
      <dgm:spPr/>
      <dgm:t>
        <a:bodyPr/>
        <a:lstStyle/>
        <a:p>
          <a:r>
            <a:rPr lang="en-US" dirty="0" smtClean="0"/>
            <a:t>CONTROL</a:t>
          </a:r>
          <a:endParaRPr lang="en-US" dirty="0"/>
        </a:p>
      </dgm:t>
    </dgm:pt>
    <dgm:pt modelId="{983C7E2F-5A5F-4394-A876-39A7B8251654}" type="parTrans" cxnId="{94F40A0B-E8FA-4789-B401-00F90E9F8FDD}">
      <dgm:prSet/>
      <dgm:spPr/>
      <dgm:t>
        <a:bodyPr/>
        <a:lstStyle/>
        <a:p>
          <a:endParaRPr lang="en-US"/>
        </a:p>
      </dgm:t>
    </dgm:pt>
    <dgm:pt modelId="{EEE05AA4-336E-4C5C-91C6-3545F91860C0}" type="sibTrans" cxnId="{94F40A0B-E8FA-4789-B401-00F90E9F8FDD}">
      <dgm:prSet/>
      <dgm:spPr/>
      <dgm:t>
        <a:bodyPr/>
        <a:lstStyle/>
        <a:p>
          <a:endParaRPr lang="en-US"/>
        </a:p>
      </dgm:t>
    </dgm:pt>
    <dgm:pt modelId="{E1B84B7F-718E-41DD-B286-93A6A200B0DF}">
      <dgm:prSet phldrT="[Text]"/>
      <dgm:spPr/>
      <dgm:t>
        <a:bodyPr/>
        <a:lstStyle/>
        <a:p>
          <a:r>
            <a:rPr lang="en-US" dirty="0" smtClean="0"/>
            <a:t>PREVENT</a:t>
          </a:r>
          <a:endParaRPr lang="en-US" dirty="0"/>
        </a:p>
      </dgm:t>
    </dgm:pt>
    <dgm:pt modelId="{C3A89146-988D-4E41-9441-908D9B6B9EC5}" type="parTrans" cxnId="{B350C187-2999-4341-9867-C2FD514915C7}">
      <dgm:prSet/>
      <dgm:spPr/>
      <dgm:t>
        <a:bodyPr/>
        <a:lstStyle/>
        <a:p>
          <a:endParaRPr lang="en-US"/>
        </a:p>
      </dgm:t>
    </dgm:pt>
    <dgm:pt modelId="{A7E949C8-14FD-4877-AA86-16205A047C56}" type="sibTrans" cxnId="{B350C187-2999-4341-9867-C2FD514915C7}">
      <dgm:prSet/>
      <dgm:spPr/>
      <dgm:t>
        <a:bodyPr/>
        <a:lstStyle/>
        <a:p>
          <a:endParaRPr lang="en-US"/>
        </a:p>
      </dgm:t>
    </dgm:pt>
    <dgm:pt modelId="{EC7FBA3C-047D-4984-8B73-7A1828AA1ECF}">
      <dgm:prSet phldrT="[Text]"/>
      <dgm:spPr/>
      <dgm:t>
        <a:bodyPr/>
        <a:lstStyle/>
        <a:p>
          <a:r>
            <a:rPr lang="en-US" dirty="0" smtClean="0"/>
            <a:t>MITIGATE</a:t>
          </a:r>
          <a:endParaRPr lang="en-US" dirty="0"/>
        </a:p>
      </dgm:t>
    </dgm:pt>
    <dgm:pt modelId="{D1273055-63E2-47D1-9A5E-F4D7B3AB7F25}" type="parTrans" cxnId="{974028E1-42FE-43BA-9CF2-722EAEADAAF4}">
      <dgm:prSet/>
      <dgm:spPr/>
      <dgm:t>
        <a:bodyPr/>
        <a:lstStyle/>
        <a:p>
          <a:endParaRPr lang="en-US"/>
        </a:p>
      </dgm:t>
    </dgm:pt>
    <dgm:pt modelId="{2F6D08FD-9D02-4A3F-836A-5377659122AB}" type="sibTrans" cxnId="{974028E1-42FE-43BA-9CF2-722EAEADAAF4}">
      <dgm:prSet/>
      <dgm:spPr/>
      <dgm:t>
        <a:bodyPr/>
        <a:lstStyle/>
        <a:p>
          <a:endParaRPr lang="en-US"/>
        </a:p>
      </dgm:t>
    </dgm:pt>
    <dgm:pt modelId="{2E2BF391-1CF3-4821-8727-454B3F2AB8FA}" type="pres">
      <dgm:prSet presAssocID="{4347C31B-2A2C-4A5D-B0E6-3A28F725CAF3}" presName="Name0" presStyleCnt="0">
        <dgm:presLayoutVars>
          <dgm:dir/>
          <dgm:resizeHandles val="exact"/>
        </dgm:presLayoutVars>
      </dgm:prSet>
      <dgm:spPr/>
    </dgm:pt>
    <dgm:pt modelId="{0F916AA1-8BB7-4EC9-90AE-E058FBEF0F24}" type="pres">
      <dgm:prSet presAssocID="{4347C31B-2A2C-4A5D-B0E6-3A28F725CAF3}" presName="bkgdShp" presStyleLbl="alignAccFollowNode1" presStyleIdx="0" presStyleCnt="1"/>
      <dgm:spPr/>
    </dgm:pt>
    <dgm:pt modelId="{97CA3B9E-06FB-49C6-9C39-7540AC646A8F}" type="pres">
      <dgm:prSet presAssocID="{4347C31B-2A2C-4A5D-B0E6-3A28F725CAF3}" presName="linComp" presStyleCnt="0"/>
      <dgm:spPr/>
    </dgm:pt>
    <dgm:pt modelId="{31BED069-AC08-40AA-B9DA-1117D9F8A38C}" type="pres">
      <dgm:prSet presAssocID="{AAF873D3-40DF-4322-8EF1-B50DE6E9936B}" presName="compNode" presStyleCnt="0"/>
      <dgm:spPr/>
    </dgm:pt>
    <dgm:pt modelId="{8464A92F-5643-4876-A9AC-EB5592E708D9}" type="pres">
      <dgm:prSet presAssocID="{AAF873D3-40DF-4322-8EF1-B50DE6E9936B}" presName="node" presStyleLbl="node1" presStyleIdx="0" presStyleCnt="3">
        <dgm:presLayoutVars>
          <dgm:bulletEnabled val="1"/>
        </dgm:presLayoutVars>
      </dgm:prSet>
      <dgm:spPr/>
      <dgm:t>
        <a:bodyPr/>
        <a:lstStyle/>
        <a:p>
          <a:endParaRPr lang="en-US"/>
        </a:p>
      </dgm:t>
    </dgm:pt>
    <dgm:pt modelId="{103C1E37-6DA8-4AFB-A8DE-0080263155F6}" type="pres">
      <dgm:prSet presAssocID="{AAF873D3-40DF-4322-8EF1-B50DE6E9936B}" presName="invisiNode" presStyleLbl="node1" presStyleIdx="0" presStyleCnt="3"/>
      <dgm:spPr/>
    </dgm:pt>
    <dgm:pt modelId="{8E01E1CD-AB32-4D51-8E5E-71EB20B7A9E3}" type="pres">
      <dgm:prSet presAssocID="{AAF873D3-40DF-4322-8EF1-B50DE6E9936B}" presName="imagNode"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l="-7000" r="-7000"/>
          </a:stretch>
        </a:blipFill>
      </dgm:spPr>
    </dgm:pt>
    <dgm:pt modelId="{FF87956E-3E17-43FD-AA3A-5AB47EA689D8}" type="pres">
      <dgm:prSet presAssocID="{EEE05AA4-336E-4C5C-91C6-3545F91860C0}" presName="sibTrans" presStyleLbl="sibTrans2D1" presStyleIdx="0" presStyleCnt="0"/>
      <dgm:spPr/>
      <dgm:t>
        <a:bodyPr/>
        <a:lstStyle/>
        <a:p>
          <a:endParaRPr lang="en-US"/>
        </a:p>
      </dgm:t>
    </dgm:pt>
    <dgm:pt modelId="{3137776D-1077-4219-8815-3D754AA71DC3}" type="pres">
      <dgm:prSet presAssocID="{E1B84B7F-718E-41DD-B286-93A6A200B0DF}" presName="compNode" presStyleCnt="0"/>
      <dgm:spPr/>
    </dgm:pt>
    <dgm:pt modelId="{EF6626B0-2EA0-4E8E-AF9C-CEFD351D958F}" type="pres">
      <dgm:prSet presAssocID="{E1B84B7F-718E-41DD-B286-93A6A200B0DF}" presName="node" presStyleLbl="node1" presStyleIdx="1" presStyleCnt="3">
        <dgm:presLayoutVars>
          <dgm:bulletEnabled val="1"/>
        </dgm:presLayoutVars>
      </dgm:prSet>
      <dgm:spPr/>
      <dgm:t>
        <a:bodyPr/>
        <a:lstStyle/>
        <a:p>
          <a:endParaRPr lang="en-US"/>
        </a:p>
      </dgm:t>
    </dgm:pt>
    <dgm:pt modelId="{3BF07FD7-6395-49DC-961C-6631BD62BE7F}" type="pres">
      <dgm:prSet presAssocID="{E1B84B7F-718E-41DD-B286-93A6A200B0DF}" presName="invisiNode" presStyleLbl="node1" presStyleIdx="1" presStyleCnt="3"/>
      <dgm:spPr/>
    </dgm:pt>
    <dgm:pt modelId="{224E52FE-23D2-4255-858C-4916A52CDC13}" type="pres">
      <dgm:prSet presAssocID="{E1B84B7F-718E-41DD-B286-93A6A200B0DF}" presName="imagNode" presStyleLbl="fgImgPlace1" presStyleIdx="1" presStyleCnt="3"/>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t="-2000" b="-2000"/>
          </a:stretch>
        </a:blipFill>
      </dgm:spPr>
    </dgm:pt>
    <dgm:pt modelId="{61F4ECFA-A6EA-4A09-BFF0-515B64998EAE}" type="pres">
      <dgm:prSet presAssocID="{A7E949C8-14FD-4877-AA86-16205A047C56}" presName="sibTrans" presStyleLbl="sibTrans2D1" presStyleIdx="0" presStyleCnt="0"/>
      <dgm:spPr/>
      <dgm:t>
        <a:bodyPr/>
        <a:lstStyle/>
        <a:p>
          <a:endParaRPr lang="en-US"/>
        </a:p>
      </dgm:t>
    </dgm:pt>
    <dgm:pt modelId="{BC1B99A0-22FC-45CA-82D2-774526669DB3}" type="pres">
      <dgm:prSet presAssocID="{EC7FBA3C-047D-4984-8B73-7A1828AA1ECF}" presName="compNode" presStyleCnt="0"/>
      <dgm:spPr/>
    </dgm:pt>
    <dgm:pt modelId="{89561A8B-0905-4A90-AF27-2C0D9DA9FE0B}" type="pres">
      <dgm:prSet presAssocID="{EC7FBA3C-047D-4984-8B73-7A1828AA1ECF}" presName="node" presStyleLbl="node1" presStyleIdx="2" presStyleCnt="3">
        <dgm:presLayoutVars>
          <dgm:bulletEnabled val="1"/>
        </dgm:presLayoutVars>
      </dgm:prSet>
      <dgm:spPr/>
      <dgm:t>
        <a:bodyPr/>
        <a:lstStyle/>
        <a:p>
          <a:endParaRPr lang="en-US"/>
        </a:p>
      </dgm:t>
    </dgm:pt>
    <dgm:pt modelId="{684998AD-0E1E-4774-9A14-4DCCD00D099B}" type="pres">
      <dgm:prSet presAssocID="{EC7FBA3C-047D-4984-8B73-7A1828AA1ECF}" presName="invisiNode" presStyleLbl="node1" presStyleIdx="2" presStyleCnt="3"/>
      <dgm:spPr/>
    </dgm:pt>
    <dgm:pt modelId="{579ECDBF-7A4B-4E9A-9214-7EBB6B79BE19}" type="pres">
      <dgm:prSet presAssocID="{EC7FBA3C-047D-4984-8B73-7A1828AA1ECF}" presName="imagNode" presStyleLbl="fgImgPlace1" presStyleIdx="2" presStyleCnt="3"/>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l="-11000" r="-11000"/>
          </a:stretch>
        </a:blipFill>
      </dgm:spPr>
    </dgm:pt>
  </dgm:ptLst>
  <dgm:cxnLst>
    <dgm:cxn modelId="{A43B893E-6CF2-469E-B5C6-5B35DEC6831B}" type="presOf" srcId="{EEE05AA4-336E-4C5C-91C6-3545F91860C0}" destId="{FF87956E-3E17-43FD-AA3A-5AB47EA689D8}" srcOrd="0" destOrd="0" presId="urn:microsoft.com/office/officeart/2005/8/layout/pList2"/>
    <dgm:cxn modelId="{974028E1-42FE-43BA-9CF2-722EAEADAAF4}" srcId="{4347C31B-2A2C-4A5D-B0E6-3A28F725CAF3}" destId="{EC7FBA3C-047D-4984-8B73-7A1828AA1ECF}" srcOrd="2" destOrd="0" parTransId="{D1273055-63E2-47D1-9A5E-F4D7B3AB7F25}" sibTransId="{2F6D08FD-9D02-4A3F-836A-5377659122AB}"/>
    <dgm:cxn modelId="{B350C187-2999-4341-9867-C2FD514915C7}" srcId="{4347C31B-2A2C-4A5D-B0E6-3A28F725CAF3}" destId="{E1B84B7F-718E-41DD-B286-93A6A200B0DF}" srcOrd="1" destOrd="0" parTransId="{C3A89146-988D-4E41-9441-908D9B6B9EC5}" sibTransId="{A7E949C8-14FD-4877-AA86-16205A047C56}"/>
    <dgm:cxn modelId="{354035CF-75C3-4C5A-A1AB-80E2A28B0395}" type="presOf" srcId="{AAF873D3-40DF-4322-8EF1-B50DE6E9936B}" destId="{8464A92F-5643-4876-A9AC-EB5592E708D9}" srcOrd="0" destOrd="0" presId="urn:microsoft.com/office/officeart/2005/8/layout/pList2"/>
    <dgm:cxn modelId="{EEE86E3C-6C89-490C-A5A2-0C08B3EF7F98}" type="presOf" srcId="{A7E949C8-14FD-4877-AA86-16205A047C56}" destId="{61F4ECFA-A6EA-4A09-BFF0-515B64998EAE}" srcOrd="0" destOrd="0" presId="urn:microsoft.com/office/officeart/2005/8/layout/pList2"/>
    <dgm:cxn modelId="{1ACF4776-C22B-4F09-A0B5-85D8F8785194}" type="presOf" srcId="{EC7FBA3C-047D-4984-8B73-7A1828AA1ECF}" destId="{89561A8B-0905-4A90-AF27-2C0D9DA9FE0B}" srcOrd="0" destOrd="0" presId="urn:microsoft.com/office/officeart/2005/8/layout/pList2"/>
    <dgm:cxn modelId="{94F40A0B-E8FA-4789-B401-00F90E9F8FDD}" srcId="{4347C31B-2A2C-4A5D-B0E6-3A28F725CAF3}" destId="{AAF873D3-40DF-4322-8EF1-B50DE6E9936B}" srcOrd="0" destOrd="0" parTransId="{983C7E2F-5A5F-4394-A876-39A7B8251654}" sibTransId="{EEE05AA4-336E-4C5C-91C6-3545F91860C0}"/>
    <dgm:cxn modelId="{8E83D6B3-94D1-4207-AF6E-917288EC58AB}" type="presOf" srcId="{4347C31B-2A2C-4A5D-B0E6-3A28F725CAF3}" destId="{2E2BF391-1CF3-4821-8727-454B3F2AB8FA}" srcOrd="0" destOrd="0" presId="urn:microsoft.com/office/officeart/2005/8/layout/pList2"/>
    <dgm:cxn modelId="{5F8A5FE1-9248-43B1-B88D-EDCCEBBD6E4A}" type="presOf" srcId="{E1B84B7F-718E-41DD-B286-93A6A200B0DF}" destId="{EF6626B0-2EA0-4E8E-AF9C-CEFD351D958F}" srcOrd="0" destOrd="0" presId="urn:microsoft.com/office/officeart/2005/8/layout/pList2"/>
    <dgm:cxn modelId="{DC8B5489-5166-4368-B078-70E2A772891B}" type="presParOf" srcId="{2E2BF391-1CF3-4821-8727-454B3F2AB8FA}" destId="{0F916AA1-8BB7-4EC9-90AE-E058FBEF0F24}" srcOrd="0" destOrd="0" presId="urn:microsoft.com/office/officeart/2005/8/layout/pList2"/>
    <dgm:cxn modelId="{FBF79A51-4CD3-4148-B8DE-6B2BE4A31DF6}" type="presParOf" srcId="{2E2BF391-1CF3-4821-8727-454B3F2AB8FA}" destId="{97CA3B9E-06FB-49C6-9C39-7540AC646A8F}" srcOrd="1" destOrd="0" presId="urn:microsoft.com/office/officeart/2005/8/layout/pList2"/>
    <dgm:cxn modelId="{BF960A4A-FA57-4563-B0D9-BFD3A60999F5}" type="presParOf" srcId="{97CA3B9E-06FB-49C6-9C39-7540AC646A8F}" destId="{31BED069-AC08-40AA-B9DA-1117D9F8A38C}" srcOrd="0" destOrd="0" presId="urn:microsoft.com/office/officeart/2005/8/layout/pList2"/>
    <dgm:cxn modelId="{4A471D25-56B4-4863-8081-0BD21F706F91}" type="presParOf" srcId="{31BED069-AC08-40AA-B9DA-1117D9F8A38C}" destId="{8464A92F-5643-4876-A9AC-EB5592E708D9}" srcOrd="0" destOrd="0" presId="urn:microsoft.com/office/officeart/2005/8/layout/pList2"/>
    <dgm:cxn modelId="{2E1E5182-C2BB-4924-BDE4-A6281DC75A6B}" type="presParOf" srcId="{31BED069-AC08-40AA-B9DA-1117D9F8A38C}" destId="{103C1E37-6DA8-4AFB-A8DE-0080263155F6}" srcOrd="1" destOrd="0" presId="urn:microsoft.com/office/officeart/2005/8/layout/pList2"/>
    <dgm:cxn modelId="{4D8AA37F-97F6-4AE2-AB7A-F6C1DDD1D442}" type="presParOf" srcId="{31BED069-AC08-40AA-B9DA-1117D9F8A38C}" destId="{8E01E1CD-AB32-4D51-8E5E-71EB20B7A9E3}" srcOrd="2" destOrd="0" presId="urn:microsoft.com/office/officeart/2005/8/layout/pList2"/>
    <dgm:cxn modelId="{7B2C8833-0354-4CB7-87E6-4887AEC45DBE}" type="presParOf" srcId="{97CA3B9E-06FB-49C6-9C39-7540AC646A8F}" destId="{FF87956E-3E17-43FD-AA3A-5AB47EA689D8}" srcOrd="1" destOrd="0" presId="urn:microsoft.com/office/officeart/2005/8/layout/pList2"/>
    <dgm:cxn modelId="{00AEB469-C16F-4A7F-A5B7-51A86CB753A9}" type="presParOf" srcId="{97CA3B9E-06FB-49C6-9C39-7540AC646A8F}" destId="{3137776D-1077-4219-8815-3D754AA71DC3}" srcOrd="2" destOrd="0" presId="urn:microsoft.com/office/officeart/2005/8/layout/pList2"/>
    <dgm:cxn modelId="{B986507D-416F-44B9-AA37-7606E2EEAB21}" type="presParOf" srcId="{3137776D-1077-4219-8815-3D754AA71DC3}" destId="{EF6626B0-2EA0-4E8E-AF9C-CEFD351D958F}" srcOrd="0" destOrd="0" presId="urn:microsoft.com/office/officeart/2005/8/layout/pList2"/>
    <dgm:cxn modelId="{482B8246-B850-4A57-8944-347663A0A57C}" type="presParOf" srcId="{3137776D-1077-4219-8815-3D754AA71DC3}" destId="{3BF07FD7-6395-49DC-961C-6631BD62BE7F}" srcOrd="1" destOrd="0" presId="urn:microsoft.com/office/officeart/2005/8/layout/pList2"/>
    <dgm:cxn modelId="{9A7D1DCB-CC67-497E-95ED-9BB4BA3D4DC4}" type="presParOf" srcId="{3137776D-1077-4219-8815-3D754AA71DC3}" destId="{224E52FE-23D2-4255-858C-4916A52CDC13}" srcOrd="2" destOrd="0" presId="urn:microsoft.com/office/officeart/2005/8/layout/pList2"/>
    <dgm:cxn modelId="{15FE64B1-2950-4731-8784-51B59825B878}" type="presParOf" srcId="{97CA3B9E-06FB-49C6-9C39-7540AC646A8F}" destId="{61F4ECFA-A6EA-4A09-BFF0-515B64998EAE}" srcOrd="3" destOrd="0" presId="urn:microsoft.com/office/officeart/2005/8/layout/pList2"/>
    <dgm:cxn modelId="{4D79650D-843F-41E7-97EA-4CDF630045BC}" type="presParOf" srcId="{97CA3B9E-06FB-49C6-9C39-7540AC646A8F}" destId="{BC1B99A0-22FC-45CA-82D2-774526669DB3}" srcOrd="4" destOrd="0" presId="urn:microsoft.com/office/officeart/2005/8/layout/pList2"/>
    <dgm:cxn modelId="{EBE3112A-C340-4BA5-BD03-BB542649B8C7}" type="presParOf" srcId="{BC1B99A0-22FC-45CA-82D2-774526669DB3}" destId="{89561A8B-0905-4A90-AF27-2C0D9DA9FE0B}" srcOrd="0" destOrd="0" presId="urn:microsoft.com/office/officeart/2005/8/layout/pList2"/>
    <dgm:cxn modelId="{8104AD69-2588-4F44-B80E-702C1049607F}" type="presParOf" srcId="{BC1B99A0-22FC-45CA-82D2-774526669DB3}" destId="{684998AD-0E1E-4774-9A14-4DCCD00D099B}" srcOrd="1" destOrd="0" presId="urn:microsoft.com/office/officeart/2005/8/layout/pList2"/>
    <dgm:cxn modelId="{5F6DEFA7-051B-4DFB-8716-14B4759186A5}" type="presParOf" srcId="{BC1B99A0-22FC-45CA-82D2-774526669DB3}" destId="{579ECDBF-7A4B-4E9A-9214-7EBB6B79BE19}" srcOrd="2" destOrd="0" presId="urn:microsoft.com/office/officeart/2005/8/layout/p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E7751E0-AA2D-464C-AF80-1ECD37211B35}" type="doc">
      <dgm:prSet loTypeId="urn:microsoft.com/office/officeart/2005/8/layout/hProcess9" loCatId="process" qsTypeId="urn:microsoft.com/office/officeart/2005/8/quickstyle/3d3" qsCatId="3D" csTypeId="urn:microsoft.com/office/officeart/2005/8/colors/colorful4" csCatId="colorful" phldr="1"/>
      <dgm:spPr/>
      <dgm:t>
        <a:bodyPr/>
        <a:lstStyle/>
        <a:p>
          <a:endParaRPr lang="en-US"/>
        </a:p>
      </dgm:t>
    </dgm:pt>
    <dgm:pt modelId="{2E3F7EC6-EE98-4F95-AE3C-5AF2B4D999B4}">
      <dgm:prSet phldrT="[Text]"/>
      <dgm:spPr/>
      <dgm:t>
        <a:bodyPr/>
        <a:lstStyle/>
        <a:p>
          <a:r>
            <a:rPr lang="en-US" dirty="0" smtClean="0"/>
            <a:t>Engineering </a:t>
          </a:r>
          <a:endParaRPr lang="en-US" dirty="0"/>
        </a:p>
      </dgm:t>
    </dgm:pt>
    <dgm:pt modelId="{3073B311-85CE-45B0-A600-BDA49A4D8561}" type="parTrans" cxnId="{3B50D8E6-3458-4804-925E-1C19375D7B55}">
      <dgm:prSet/>
      <dgm:spPr/>
      <dgm:t>
        <a:bodyPr/>
        <a:lstStyle/>
        <a:p>
          <a:endParaRPr lang="en-US"/>
        </a:p>
      </dgm:t>
    </dgm:pt>
    <dgm:pt modelId="{D697C5DD-F23A-4F3E-A652-A5C17236364F}" type="sibTrans" cxnId="{3B50D8E6-3458-4804-925E-1C19375D7B55}">
      <dgm:prSet/>
      <dgm:spPr/>
      <dgm:t>
        <a:bodyPr/>
        <a:lstStyle/>
        <a:p>
          <a:endParaRPr lang="en-US"/>
        </a:p>
      </dgm:t>
    </dgm:pt>
    <dgm:pt modelId="{69A43020-71B8-4924-BA35-76EC16AD601C}">
      <dgm:prSet phldrT="[Text]"/>
      <dgm:spPr/>
      <dgm:t>
        <a:bodyPr/>
        <a:lstStyle/>
        <a:p>
          <a:r>
            <a:rPr lang="en-US" dirty="0" smtClean="0"/>
            <a:t>Workspace Administrative</a:t>
          </a:r>
          <a:endParaRPr lang="en-US" dirty="0"/>
        </a:p>
      </dgm:t>
    </dgm:pt>
    <dgm:pt modelId="{A369C016-886A-4218-820B-468E681DA79F}" type="parTrans" cxnId="{48646F60-9069-421C-A048-0A8F88077981}">
      <dgm:prSet/>
      <dgm:spPr/>
      <dgm:t>
        <a:bodyPr/>
        <a:lstStyle/>
        <a:p>
          <a:endParaRPr lang="en-US"/>
        </a:p>
      </dgm:t>
    </dgm:pt>
    <dgm:pt modelId="{77FC75CA-0EA5-409A-8720-C7D1C9A1EDD3}" type="sibTrans" cxnId="{48646F60-9069-421C-A048-0A8F88077981}">
      <dgm:prSet/>
      <dgm:spPr/>
      <dgm:t>
        <a:bodyPr/>
        <a:lstStyle/>
        <a:p>
          <a:endParaRPr lang="en-US"/>
        </a:p>
      </dgm:t>
    </dgm:pt>
    <dgm:pt modelId="{627B0AD5-67D6-45AB-A8BF-20A3134CE365}">
      <dgm:prSet phldrT="[Text]"/>
      <dgm:spPr/>
      <dgm:t>
        <a:bodyPr/>
        <a:lstStyle/>
        <a:p>
          <a:r>
            <a:rPr lang="en-US" dirty="0" smtClean="0"/>
            <a:t>Personal Protection Equipment</a:t>
          </a:r>
          <a:endParaRPr lang="en-US" dirty="0"/>
        </a:p>
      </dgm:t>
    </dgm:pt>
    <dgm:pt modelId="{96DC0BF4-2743-4A65-AB20-1BDA7CE96606}" type="parTrans" cxnId="{D8B96256-1D89-4D9E-A3ED-6DF7D1E93358}">
      <dgm:prSet/>
      <dgm:spPr/>
      <dgm:t>
        <a:bodyPr/>
        <a:lstStyle/>
        <a:p>
          <a:endParaRPr lang="en-US"/>
        </a:p>
      </dgm:t>
    </dgm:pt>
    <dgm:pt modelId="{D7DEE98B-8CD5-49F0-8C14-564567CB94E5}" type="sibTrans" cxnId="{D8B96256-1D89-4D9E-A3ED-6DF7D1E93358}">
      <dgm:prSet/>
      <dgm:spPr/>
      <dgm:t>
        <a:bodyPr/>
        <a:lstStyle/>
        <a:p>
          <a:endParaRPr lang="en-US"/>
        </a:p>
      </dgm:t>
    </dgm:pt>
    <dgm:pt modelId="{0D910710-6770-47C6-93B1-4E25DBE5C743}" type="pres">
      <dgm:prSet presAssocID="{6E7751E0-AA2D-464C-AF80-1ECD37211B35}" presName="CompostProcess" presStyleCnt="0">
        <dgm:presLayoutVars>
          <dgm:dir/>
          <dgm:resizeHandles val="exact"/>
        </dgm:presLayoutVars>
      </dgm:prSet>
      <dgm:spPr/>
      <dgm:t>
        <a:bodyPr/>
        <a:lstStyle/>
        <a:p>
          <a:endParaRPr lang="en-US"/>
        </a:p>
      </dgm:t>
    </dgm:pt>
    <dgm:pt modelId="{B7D9DD4C-87D6-4C09-BB14-1D7F12E75BE2}" type="pres">
      <dgm:prSet presAssocID="{6E7751E0-AA2D-464C-AF80-1ECD37211B35}" presName="arrow" presStyleLbl="bgShp" presStyleIdx="0" presStyleCnt="1"/>
      <dgm:spPr/>
    </dgm:pt>
    <dgm:pt modelId="{DD213600-7D89-4A1B-89D4-EE7547D88EC3}" type="pres">
      <dgm:prSet presAssocID="{6E7751E0-AA2D-464C-AF80-1ECD37211B35}" presName="linearProcess" presStyleCnt="0"/>
      <dgm:spPr/>
    </dgm:pt>
    <dgm:pt modelId="{71EBA9E8-79AF-4633-AE51-A2F583C2C1CD}" type="pres">
      <dgm:prSet presAssocID="{2E3F7EC6-EE98-4F95-AE3C-5AF2B4D999B4}" presName="textNode" presStyleLbl="node1" presStyleIdx="0" presStyleCnt="3">
        <dgm:presLayoutVars>
          <dgm:bulletEnabled val="1"/>
        </dgm:presLayoutVars>
      </dgm:prSet>
      <dgm:spPr/>
      <dgm:t>
        <a:bodyPr/>
        <a:lstStyle/>
        <a:p>
          <a:endParaRPr lang="en-US"/>
        </a:p>
      </dgm:t>
    </dgm:pt>
    <dgm:pt modelId="{812BBDF2-B45D-4C22-81D8-0C7A7BB806A0}" type="pres">
      <dgm:prSet presAssocID="{D697C5DD-F23A-4F3E-A652-A5C17236364F}" presName="sibTrans" presStyleCnt="0"/>
      <dgm:spPr/>
    </dgm:pt>
    <dgm:pt modelId="{0506A140-2F7A-4837-87C3-594478856B37}" type="pres">
      <dgm:prSet presAssocID="{69A43020-71B8-4924-BA35-76EC16AD601C}" presName="textNode" presStyleLbl="node1" presStyleIdx="1" presStyleCnt="3">
        <dgm:presLayoutVars>
          <dgm:bulletEnabled val="1"/>
        </dgm:presLayoutVars>
      </dgm:prSet>
      <dgm:spPr/>
      <dgm:t>
        <a:bodyPr/>
        <a:lstStyle/>
        <a:p>
          <a:endParaRPr lang="en-US"/>
        </a:p>
      </dgm:t>
    </dgm:pt>
    <dgm:pt modelId="{C2FACBF9-83C9-45FD-AFCF-F5E7918D92E4}" type="pres">
      <dgm:prSet presAssocID="{77FC75CA-0EA5-409A-8720-C7D1C9A1EDD3}" presName="sibTrans" presStyleCnt="0"/>
      <dgm:spPr/>
    </dgm:pt>
    <dgm:pt modelId="{85A3F7DB-9639-4A74-8146-C5FF8637C56F}" type="pres">
      <dgm:prSet presAssocID="{627B0AD5-67D6-45AB-A8BF-20A3134CE365}" presName="textNode" presStyleLbl="node1" presStyleIdx="2" presStyleCnt="3">
        <dgm:presLayoutVars>
          <dgm:bulletEnabled val="1"/>
        </dgm:presLayoutVars>
      </dgm:prSet>
      <dgm:spPr/>
      <dgm:t>
        <a:bodyPr/>
        <a:lstStyle/>
        <a:p>
          <a:endParaRPr lang="en-US"/>
        </a:p>
      </dgm:t>
    </dgm:pt>
  </dgm:ptLst>
  <dgm:cxnLst>
    <dgm:cxn modelId="{8F1A4349-12B0-436E-864E-5DCDBD027627}" type="presOf" srcId="{69A43020-71B8-4924-BA35-76EC16AD601C}" destId="{0506A140-2F7A-4837-87C3-594478856B37}" srcOrd="0" destOrd="0" presId="urn:microsoft.com/office/officeart/2005/8/layout/hProcess9"/>
    <dgm:cxn modelId="{48646F60-9069-421C-A048-0A8F88077981}" srcId="{6E7751E0-AA2D-464C-AF80-1ECD37211B35}" destId="{69A43020-71B8-4924-BA35-76EC16AD601C}" srcOrd="1" destOrd="0" parTransId="{A369C016-886A-4218-820B-468E681DA79F}" sibTransId="{77FC75CA-0EA5-409A-8720-C7D1C9A1EDD3}"/>
    <dgm:cxn modelId="{7954EED6-1BD0-4B83-98A4-7AC3BD12C294}" type="presOf" srcId="{627B0AD5-67D6-45AB-A8BF-20A3134CE365}" destId="{85A3F7DB-9639-4A74-8146-C5FF8637C56F}" srcOrd="0" destOrd="0" presId="urn:microsoft.com/office/officeart/2005/8/layout/hProcess9"/>
    <dgm:cxn modelId="{FEA958DB-8BF7-471E-B268-EF3FC5B6FB39}" type="presOf" srcId="{2E3F7EC6-EE98-4F95-AE3C-5AF2B4D999B4}" destId="{71EBA9E8-79AF-4633-AE51-A2F583C2C1CD}" srcOrd="0" destOrd="0" presId="urn:microsoft.com/office/officeart/2005/8/layout/hProcess9"/>
    <dgm:cxn modelId="{3B50D8E6-3458-4804-925E-1C19375D7B55}" srcId="{6E7751E0-AA2D-464C-AF80-1ECD37211B35}" destId="{2E3F7EC6-EE98-4F95-AE3C-5AF2B4D999B4}" srcOrd="0" destOrd="0" parTransId="{3073B311-85CE-45B0-A600-BDA49A4D8561}" sibTransId="{D697C5DD-F23A-4F3E-A652-A5C17236364F}"/>
    <dgm:cxn modelId="{FE29D585-EC64-41E3-B7C5-CC33970C9304}" type="presOf" srcId="{6E7751E0-AA2D-464C-AF80-1ECD37211B35}" destId="{0D910710-6770-47C6-93B1-4E25DBE5C743}" srcOrd="0" destOrd="0" presId="urn:microsoft.com/office/officeart/2005/8/layout/hProcess9"/>
    <dgm:cxn modelId="{D8B96256-1D89-4D9E-A3ED-6DF7D1E93358}" srcId="{6E7751E0-AA2D-464C-AF80-1ECD37211B35}" destId="{627B0AD5-67D6-45AB-A8BF-20A3134CE365}" srcOrd="2" destOrd="0" parTransId="{96DC0BF4-2743-4A65-AB20-1BDA7CE96606}" sibTransId="{D7DEE98B-8CD5-49F0-8C14-564567CB94E5}"/>
    <dgm:cxn modelId="{16D883C1-2199-4112-907D-F856920A07BF}" type="presParOf" srcId="{0D910710-6770-47C6-93B1-4E25DBE5C743}" destId="{B7D9DD4C-87D6-4C09-BB14-1D7F12E75BE2}" srcOrd="0" destOrd="0" presId="urn:microsoft.com/office/officeart/2005/8/layout/hProcess9"/>
    <dgm:cxn modelId="{A211F046-A6A3-4A6A-9AD5-D49698B59436}" type="presParOf" srcId="{0D910710-6770-47C6-93B1-4E25DBE5C743}" destId="{DD213600-7D89-4A1B-89D4-EE7547D88EC3}" srcOrd="1" destOrd="0" presId="urn:microsoft.com/office/officeart/2005/8/layout/hProcess9"/>
    <dgm:cxn modelId="{B8BF27D0-C4D3-41D7-803C-5861E79357DF}" type="presParOf" srcId="{DD213600-7D89-4A1B-89D4-EE7547D88EC3}" destId="{71EBA9E8-79AF-4633-AE51-A2F583C2C1CD}" srcOrd="0" destOrd="0" presId="urn:microsoft.com/office/officeart/2005/8/layout/hProcess9"/>
    <dgm:cxn modelId="{8C6CF9A6-F0F0-4D7A-AF8B-E1847D7EC239}" type="presParOf" srcId="{DD213600-7D89-4A1B-89D4-EE7547D88EC3}" destId="{812BBDF2-B45D-4C22-81D8-0C7A7BB806A0}" srcOrd="1" destOrd="0" presId="urn:microsoft.com/office/officeart/2005/8/layout/hProcess9"/>
    <dgm:cxn modelId="{F23717E4-5743-4F75-BAFF-C6672C2F1904}" type="presParOf" srcId="{DD213600-7D89-4A1B-89D4-EE7547D88EC3}" destId="{0506A140-2F7A-4837-87C3-594478856B37}" srcOrd="2" destOrd="0" presId="urn:microsoft.com/office/officeart/2005/8/layout/hProcess9"/>
    <dgm:cxn modelId="{B51F85CC-1B59-4F3A-8E86-D8B18C2739F7}" type="presParOf" srcId="{DD213600-7D89-4A1B-89D4-EE7547D88EC3}" destId="{C2FACBF9-83C9-45FD-AFCF-F5E7918D92E4}" srcOrd="3" destOrd="0" presId="urn:microsoft.com/office/officeart/2005/8/layout/hProcess9"/>
    <dgm:cxn modelId="{E24B2BAD-7C67-40A3-9049-E828A19335FA}" type="presParOf" srcId="{DD213600-7D89-4A1B-89D4-EE7547D88EC3}" destId="{85A3F7DB-9639-4A74-8146-C5FF8637C56F}"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A25ED07-607A-4321-A6DC-F1D3B5892F00}" type="doc">
      <dgm:prSet loTypeId="urn:microsoft.com/office/officeart/2005/8/layout/pyramid2" loCatId="pyramid" qsTypeId="urn:microsoft.com/office/officeart/2005/8/quickstyle/3d4" qsCatId="3D" csTypeId="urn:microsoft.com/office/officeart/2005/8/colors/accent1_2" csCatId="accent1" phldr="1"/>
      <dgm:spPr/>
    </dgm:pt>
    <dgm:pt modelId="{9254B5F4-D853-4FE1-B191-FA0ADFEF59CF}">
      <dgm:prSet phldrT="[Text]" custT="1"/>
      <dgm:spPr>
        <a:solidFill>
          <a:schemeClr val="accent6">
            <a:alpha val="90000"/>
          </a:schemeClr>
        </a:solidFill>
      </dgm:spPr>
      <dgm:t>
        <a:bodyPr/>
        <a:lstStyle/>
        <a:p>
          <a:r>
            <a:rPr lang="en-US" sz="1800" dirty="0" smtClean="0"/>
            <a:t>Very High</a:t>
          </a:r>
          <a:endParaRPr lang="en-US" sz="1800" dirty="0"/>
        </a:p>
      </dgm:t>
    </dgm:pt>
    <dgm:pt modelId="{A4B36B69-E601-4B08-ACB0-5E868DAE7EFD}" type="parTrans" cxnId="{1615E5B8-7C99-4F92-9462-49D3CF1577C5}">
      <dgm:prSet/>
      <dgm:spPr/>
      <dgm:t>
        <a:bodyPr/>
        <a:lstStyle/>
        <a:p>
          <a:endParaRPr lang="en-US"/>
        </a:p>
      </dgm:t>
    </dgm:pt>
    <dgm:pt modelId="{1813FF50-070E-453C-B564-4C3A0FA0A91F}" type="sibTrans" cxnId="{1615E5B8-7C99-4F92-9462-49D3CF1577C5}">
      <dgm:prSet/>
      <dgm:spPr/>
      <dgm:t>
        <a:bodyPr/>
        <a:lstStyle/>
        <a:p>
          <a:endParaRPr lang="en-US"/>
        </a:p>
      </dgm:t>
    </dgm:pt>
    <dgm:pt modelId="{9F3C871E-F2AA-40B2-B79D-26DB878B2807}">
      <dgm:prSet phldrT="[Text]" custT="1"/>
      <dgm:spPr>
        <a:solidFill>
          <a:srgbClr val="FFC000">
            <a:alpha val="90000"/>
          </a:srgbClr>
        </a:solidFill>
      </dgm:spPr>
      <dgm:t>
        <a:bodyPr/>
        <a:lstStyle/>
        <a:p>
          <a:r>
            <a:rPr lang="en-US" sz="1800" dirty="0" smtClean="0"/>
            <a:t>High</a:t>
          </a:r>
          <a:endParaRPr lang="en-US" sz="1800" dirty="0"/>
        </a:p>
      </dgm:t>
    </dgm:pt>
    <dgm:pt modelId="{03DFA6B4-0BFD-454D-97AA-AE29F8DEA608}" type="parTrans" cxnId="{1E069E8D-518F-4934-9489-1099DB84D235}">
      <dgm:prSet/>
      <dgm:spPr/>
      <dgm:t>
        <a:bodyPr/>
        <a:lstStyle/>
        <a:p>
          <a:endParaRPr lang="en-US"/>
        </a:p>
      </dgm:t>
    </dgm:pt>
    <dgm:pt modelId="{E9200741-3821-4854-927E-D1B618A3638B}" type="sibTrans" cxnId="{1E069E8D-518F-4934-9489-1099DB84D235}">
      <dgm:prSet/>
      <dgm:spPr/>
      <dgm:t>
        <a:bodyPr/>
        <a:lstStyle/>
        <a:p>
          <a:endParaRPr lang="en-US"/>
        </a:p>
      </dgm:t>
    </dgm:pt>
    <dgm:pt modelId="{480276B7-01C0-40AE-9395-C409675EEAE0}">
      <dgm:prSet phldrT="[Text]" custT="1"/>
      <dgm:spPr>
        <a:solidFill>
          <a:srgbClr val="00B0F0">
            <a:alpha val="90000"/>
          </a:srgbClr>
        </a:solidFill>
      </dgm:spPr>
      <dgm:t>
        <a:bodyPr/>
        <a:lstStyle/>
        <a:p>
          <a:r>
            <a:rPr lang="en-US" sz="1800" dirty="0" smtClean="0"/>
            <a:t>Medium</a:t>
          </a:r>
          <a:endParaRPr lang="en-US" sz="1800" dirty="0"/>
        </a:p>
      </dgm:t>
    </dgm:pt>
    <dgm:pt modelId="{1BE02780-85B7-43BE-95AC-A8676995F789}" type="parTrans" cxnId="{18E84D34-F8B7-4A8B-8BC4-C10AFEA10ED6}">
      <dgm:prSet/>
      <dgm:spPr/>
      <dgm:t>
        <a:bodyPr/>
        <a:lstStyle/>
        <a:p>
          <a:endParaRPr lang="en-US"/>
        </a:p>
      </dgm:t>
    </dgm:pt>
    <dgm:pt modelId="{CC66F315-4B20-41A4-8C61-A86D7D34F18E}" type="sibTrans" cxnId="{18E84D34-F8B7-4A8B-8BC4-C10AFEA10ED6}">
      <dgm:prSet/>
      <dgm:spPr/>
      <dgm:t>
        <a:bodyPr/>
        <a:lstStyle/>
        <a:p>
          <a:endParaRPr lang="en-US"/>
        </a:p>
      </dgm:t>
    </dgm:pt>
    <dgm:pt modelId="{19160A52-C35B-43A6-9AD8-F2177A08E3FE}" type="pres">
      <dgm:prSet presAssocID="{8A25ED07-607A-4321-A6DC-F1D3B5892F00}" presName="compositeShape" presStyleCnt="0">
        <dgm:presLayoutVars>
          <dgm:dir/>
          <dgm:resizeHandles/>
        </dgm:presLayoutVars>
      </dgm:prSet>
      <dgm:spPr/>
    </dgm:pt>
    <dgm:pt modelId="{2795A289-F390-4E31-8D65-DBA0B5E35B64}" type="pres">
      <dgm:prSet presAssocID="{8A25ED07-607A-4321-A6DC-F1D3B5892F00}" presName="pyramid" presStyleLbl="node1" presStyleIdx="0" presStyleCnt="1" custLinFactNeighborX="612" custLinFactNeighborY="2238"/>
      <dgm:spPr>
        <a:solidFill>
          <a:schemeClr val="bg1">
            <a:lumMod val="50000"/>
          </a:schemeClr>
        </a:solidFill>
      </dgm:spPr>
      <dgm:t>
        <a:bodyPr/>
        <a:lstStyle/>
        <a:p>
          <a:endParaRPr lang="en-US"/>
        </a:p>
      </dgm:t>
    </dgm:pt>
    <dgm:pt modelId="{D0855933-DA17-4005-92DD-A3A23D143092}" type="pres">
      <dgm:prSet presAssocID="{8A25ED07-607A-4321-A6DC-F1D3B5892F00}" presName="theList" presStyleCnt="0"/>
      <dgm:spPr/>
    </dgm:pt>
    <dgm:pt modelId="{7EF95A0A-1017-41E7-85A0-1AF18006DB00}" type="pres">
      <dgm:prSet presAssocID="{9254B5F4-D853-4FE1-B191-FA0ADFEF59CF}" presName="aNode" presStyleLbl="fgAcc1" presStyleIdx="0" presStyleCnt="3" custScaleX="78980" custScaleY="17217" custLinFactNeighborX="4988" custLinFactNeighborY="47641">
        <dgm:presLayoutVars>
          <dgm:bulletEnabled val="1"/>
        </dgm:presLayoutVars>
      </dgm:prSet>
      <dgm:spPr/>
      <dgm:t>
        <a:bodyPr/>
        <a:lstStyle/>
        <a:p>
          <a:endParaRPr lang="en-US"/>
        </a:p>
      </dgm:t>
    </dgm:pt>
    <dgm:pt modelId="{20B0D7DD-E4D4-4EB0-BD1E-C67E50D3554E}" type="pres">
      <dgm:prSet presAssocID="{9254B5F4-D853-4FE1-B191-FA0ADFEF59CF}" presName="aSpace" presStyleCnt="0"/>
      <dgm:spPr/>
    </dgm:pt>
    <dgm:pt modelId="{0EB6ACAD-590A-4C72-9AE3-D7D97223AE32}" type="pres">
      <dgm:prSet presAssocID="{9F3C871E-F2AA-40B2-B79D-26DB878B2807}" presName="aNode" presStyleLbl="fgAcc1" presStyleIdx="1" presStyleCnt="3" custScaleX="77771" custScaleY="18188" custLinFactNeighborX="4164" custLinFactNeighborY="24168">
        <dgm:presLayoutVars>
          <dgm:bulletEnabled val="1"/>
        </dgm:presLayoutVars>
      </dgm:prSet>
      <dgm:spPr/>
      <dgm:t>
        <a:bodyPr/>
        <a:lstStyle/>
        <a:p>
          <a:endParaRPr lang="en-US"/>
        </a:p>
      </dgm:t>
    </dgm:pt>
    <dgm:pt modelId="{8138CA93-01B7-44E1-B2FF-AAA80411ED5D}" type="pres">
      <dgm:prSet presAssocID="{9F3C871E-F2AA-40B2-B79D-26DB878B2807}" presName="aSpace" presStyleCnt="0"/>
      <dgm:spPr/>
    </dgm:pt>
    <dgm:pt modelId="{899A1FCE-7A34-4A3C-A17F-86A14509D9DF}" type="pres">
      <dgm:prSet presAssocID="{480276B7-01C0-40AE-9395-C409675EEAE0}" presName="aNode" presStyleLbl="fgAcc1" presStyleIdx="2" presStyleCnt="3" custScaleX="79580" custScaleY="17785" custLinFactNeighborX="7601" custLinFactNeighborY="-13661">
        <dgm:presLayoutVars>
          <dgm:bulletEnabled val="1"/>
        </dgm:presLayoutVars>
      </dgm:prSet>
      <dgm:spPr/>
      <dgm:t>
        <a:bodyPr/>
        <a:lstStyle/>
        <a:p>
          <a:endParaRPr lang="en-US"/>
        </a:p>
      </dgm:t>
    </dgm:pt>
    <dgm:pt modelId="{972E01AB-4B6A-4A77-92E7-F81F37616BB1}" type="pres">
      <dgm:prSet presAssocID="{480276B7-01C0-40AE-9395-C409675EEAE0}" presName="aSpace" presStyleCnt="0"/>
      <dgm:spPr/>
    </dgm:pt>
  </dgm:ptLst>
  <dgm:cxnLst>
    <dgm:cxn modelId="{046DCC2A-2827-4EDA-BFE6-92632DC9C216}" type="presOf" srcId="{9F3C871E-F2AA-40B2-B79D-26DB878B2807}" destId="{0EB6ACAD-590A-4C72-9AE3-D7D97223AE32}" srcOrd="0" destOrd="0" presId="urn:microsoft.com/office/officeart/2005/8/layout/pyramid2"/>
    <dgm:cxn modelId="{18E84D34-F8B7-4A8B-8BC4-C10AFEA10ED6}" srcId="{8A25ED07-607A-4321-A6DC-F1D3B5892F00}" destId="{480276B7-01C0-40AE-9395-C409675EEAE0}" srcOrd="2" destOrd="0" parTransId="{1BE02780-85B7-43BE-95AC-A8676995F789}" sibTransId="{CC66F315-4B20-41A4-8C61-A86D7D34F18E}"/>
    <dgm:cxn modelId="{414615F7-41C2-4206-BE84-85896917B3A4}" type="presOf" srcId="{9254B5F4-D853-4FE1-B191-FA0ADFEF59CF}" destId="{7EF95A0A-1017-41E7-85A0-1AF18006DB00}" srcOrd="0" destOrd="0" presId="urn:microsoft.com/office/officeart/2005/8/layout/pyramid2"/>
    <dgm:cxn modelId="{1615E5B8-7C99-4F92-9462-49D3CF1577C5}" srcId="{8A25ED07-607A-4321-A6DC-F1D3B5892F00}" destId="{9254B5F4-D853-4FE1-B191-FA0ADFEF59CF}" srcOrd="0" destOrd="0" parTransId="{A4B36B69-E601-4B08-ACB0-5E868DAE7EFD}" sibTransId="{1813FF50-070E-453C-B564-4C3A0FA0A91F}"/>
    <dgm:cxn modelId="{96891300-B357-4BE1-99E4-8F3CD825FDE1}" type="presOf" srcId="{480276B7-01C0-40AE-9395-C409675EEAE0}" destId="{899A1FCE-7A34-4A3C-A17F-86A14509D9DF}" srcOrd="0" destOrd="0" presId="urn:microsoft.com/office/officeart/2005/8/layout/pyramid2"/>
    <dgm:cxn modelId="{1E069E8D-518F-4934-9489-1099DB84D235}" srcId="{8A25ED07-607A-4321-A6DC-F1D3B5892F00}" destId="{9F3C871E-F2AA-40B2-B79D-26DB878B2807}" srcOrd="1" destOrd="0" parTransId="{03DFA6B4-0BFD-454D-97AA-AE29F8DEA608}" sibTransId="{E9200741-3821-4854-927E-D1B618A3638B}"/>
    <dgm:cxn modelId="{E0D865F5-6C33-4176-A57E-D0CC426881D2}" type="presOf" srcId="{8A25ED07-607A-4321-A6DC-F1D3B5892F00}" destId="{19160A52-C35B-43A6-9AD8-F2177A08E3FE}" srcOrd="0" destOrd="0" presId="urn:microsoft.com/office/officeart/2005/8/layout/pyramid2"/>
    <dgm:cxn modelId="{D5568C10-CB40-4536-8093-D6E541CADE80}" type="presParOf" srcId="{19160A52-C35B-43A6-9AD8-F2177A08E3FE}" destId="{2795A289-F390-4E31-8D65-DBA0B5E35B64}" srcOrd="0" destOrd="0" presId="urn:microsoft.com/office/officeart/2005/8/layout/pyramid2"/>
    <dgm:cxn modelId="{04D9F3BE-7AB6-434E-965A-0F16E73DCD15}" type="presParOf" srcId="{19160A52-C35B-43A6-9AD8-F2177A08E3FE}" destId="{D0855933-DA17-4005-92DD-A3A23D143092}" srcOrd="1" destOrd="0" presId="urn:microsoft.com/office/officeart/2005/8/layout/pyramid2"/>
    <dgm:cxn modelId="{10E135D1-D6FD-43D7-B07E-6F52F68D9EF4}" type="presParOf" srcId="{D0855933-DA17-4005-92DD-A3A23D143092}" destId="{7EF95A0A-1017-41E7-85A0-1AF18006DB00}" srcOrd="0" destOrd="0" presId="urn:microsoft.com/office/officeart/2005/8/layout/pyramid2"/>
    <dgm:cxn modelId="{7CD83A26-2A4A-4EB0-A91A-3F384A810499}" type="presParOf" srcId="{D0855933-DA17-4005-92DD-A3A23D143092}" destId="{20B0D7DD-E4D4-4EB0-BD1E-C67E50D3554E}" srcOrd="1" destOrd="0" presId="urn:microsoft.com/office/officeart/2005/8/layout/pyramid2"/>
    <dgm:cxn modelId="{2E4B8D75-B9EA-4DC9-BCD0-9919238A6BBC}" type="presParOf" srcId="{D0855933-DA17-4005-92DD-A3A23D143092}" destId="{0EB6ACAD-590A-4C72-9AE3-D7D97223AE32}" srcOrd="2" destOrd="0" presId="urn:microsoft.com/office/officeart/2005/8/layout/pyramid2"/>
    <dgm:cxn modelId="{5246F636-1989-4EAC-9030-31EC5B294DA9}" type="presParOf" srcId="{D0855933-DA17-4005-92DD-A3A23D143092}" destId="{8138CA93-01B7-44E1-B2FF-AAA80411ED5D}" srcOrd="3" destOrd="0" presId="urn:microsoft.com/office/officeart/2005/8/layout/pyramid2"/>
    <dgm:cxn modelId="{BCB7D649-B7EC-4BEE-8E2F-6F15E464B09C}" type="presParOf" srcId="{D0855933-DA17-4005-92DD-A3A23D143092}" destId="{899A1FCE-7A34-4A3C-A17F-86A14509D9DF}" srcOrd="4" destOrd="0" presId="urn:microsoft.com/office/officeart/2005/8/layout/pyramid2"/>
    <dgm:cxn modelId="{66E683B3-A33C-4BBD-B06E-46C27B6054B9}" type="presParOf" srcId="{D0855933-DA17-4005-92DD-A3A23D143092}" destId="{972E01AB-4B6A-4A77-92E7-F81F37616BB1}"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51ADA2C-ECE2-4E8A-92D5-54E8C91B8949}" type="doc">
      <dgm:prSet loTypeId="urn:microsoft.com/office/officeart/2005/8/layout/venn1" loCatId="relationship" qsTypeId="urn:microsoft.com/office/officeart/2005/8/quickstyle/simple1" qsCatId="simple" csTypeId="urn:microsoft.com/office/officeart/2005/8/colors/colorful1" csCatId="colorful" phldr="1"/>
      <dgm:spPr/>
    </dgm:pt>
    <dgm:pt modelId="{C9EC8886-09A1-43DB-9A55-A45795CC2F03}">
      <dgm:prSet phldrT="[Text]" custT="1"/>
      <dgm:spPr>
        <a:solidFill>
          <a:srgbClr val="FFFF00">
            <a:alpha val="50000"/>
          </a:srgbClr>
        </a:solidFill>
      </dgm:spPr>
      <dgm:t>
        <a:bodyPr/>
        <a:lstStyle/>
        <a:p>
          <a:r>
            <a:rPr lang="en-US" sz="1800" b="1" dirty="0" smtClean="0"/>
            <a:t>HR</a:t>
          </a:r>
          <a:endParaRPr lang="en-US" sz="1800" b="1" dirty="0"/>
        </a:p>
      </dgm:t>
    </dgm:pt>
    <dgm:pt modelId="{A5EF2CBA-C80D-4709-927F-1FD42A33D0EB}" type="parTrans" cxnId="{E41C5567-3CDB-419C-94C7-2299FDC97E0D}">
      <dgm:prSet/>
      <dgm:spPr/>
      <dgm:t>
        <a:bodyPr/>
        <a:lstStyle/>
        <a:p>
          <a:endParaRPr lang="en-US"/>
        </a:p>
      </dgm:t>
    </dgm:pt>
    <dgm:pt modelId="{DE509E49-2C6A-4B1F-8C39-2B6455269CA0}" type="sibTrans" cxnId="{E41C5567-3CDB-419C-94C7-2299FDC97E0D}">
      <dgm:prSet/>
      <dgm:spPr/>
      <dgm:t>
        <a:bodyPr/>
        <a:lstStyle/>
        <a:p>
          <a:endParaRPr lang="en-US"/>
        </a:p>
      </dgm:t>
    </dgm:pt>
    <dgm:pt modelId="{FFEA2222-B667-4D93-93A8-C9D86D940D95}">
      <dgm:prSet phldrT="[Text]" custT="1"/>
      <dgm:spPr>
        <a:solidFill>
          <a:schemeClr val="accent5"/>
        </a:solidFill>
      </dgm:spPr>
      <dgm:t>
        <a:bodyPr/>
        <a:lstStyle/>
        <a:p>
          <a:r>
            <a:rPr lang="en-US" sz="1400" b="1" dirty="0" smtClean="0"/>
            <a:t>Building</a:t>
          </a:r>
        </a:p>
        <a:p>
          <a:r>
            <a:rPr lang="en-US" sz="1400" b="1" dirty="0" smtClean="0"/>
            <a:t>Facility Manager</a:t>
          </a:r>
          <a:endParaRPr lang="en-US" sz="1400" b="1" dirty="0"/>
        </a:p>
      </dgm:t>
    </dgm:pt>
    <dgm:pt modelId="{DAEC8503-F307-43BF-9F05-2FCE20A6EF4E}" type="parTrans" cxnId="{C94A1DDC-F290-4FA2-9DB5-2842F1379A48}">
      <dgm:prSet/>
      <dgm:spPr/>
      <dgm:t>
        <a:bodyPr/>
        <a:lstStyle/>
        <a:p>
          <a:endParaRPr lang="en-US"/>
        </a:p>
      </dgm:t>
    </dgm:pt>
    <dgm:pt modelId="{98EECE9B-5B67-45DB-B4A9-F8C86863E910}" type="sibTrans" cxnId="{C94A1DDC-F290-4FA2-9DB5-2842F1379A48}">
      <dgm:prSet/>
      <dgm:spPr/>
      <dgm:t>
        <a:bodyPr/>
        <a:lstStyle/>
        <a:p>
          <a:endParaRPr lang="en-US"/>
        </a:p>
      </dgm:t>
    </dgm:pt>
    <dgm:pt modelId="{80AB9B64-1BF2-44CB-BDD7-3CBCD9FA8C35}">
      <dgm:prSet phldrT="[Text]" custT="1"/>
      <dgm:spPr>
        <a:solidFill>
          <a:srgbClr val="00B050">
            <a:alpha val="50000"/>
          </a:srgbClr>
        </a:solidFill>
      </dgm:spPr>
      <dgm:t>
        <a:bodyPr/>
        <a:lstStyle/>
        <a:p>
          <a:r>
            <a:rPr lang="en-US" sz="1200" b="1" dirty="0" smtClean="0"/>
            <a:t>Safety and Health Officer</a:t>
          </a:r>
          <a:endParaRPr lang="en-US" sz="1200" b="1" dirty="0"/>
        </a:p>
      </dgm:t>
    </dgm:pt>
    <dgm:pt modelId="{70E9E4C9-66D3-4D65-A32B-BCDCEB1A8DCA}" type="parTrans" cxnId="{DE4747C3-FC65-46F4-8E58-8F16B1C891C1}">
      <dgm:prSet/>
      <dgm:spPr/>
      <dgm:t>
        <a:bodyPr/>
        <a:lstStyle/>
        <a:p>
          <a:endParaRPr lang="en-US"/>
        </a:p>
      </dgm:t>
    </dgm:pt>
    <dgm:pt modelId="{C1151B79-BFF5-4C46-930E-C8CFA9A61E76}" type="sibTrans" cxnId="{DE4747C3-FC65-46F4-8E58-8F16B1C891C1}">
      <dgm:prSet/>
      <dgm:spPr/>
      <dgm:t>
        <a:bodyPr/>
        <a:lstStyle/>
        <a:p>
          <a:endParaRPr lang="en-US"/>
        </a:p>
      </dgm:t>
    </dgm:pt>
    <dgm:pt modelId="{1B30DEAA-ED68-43AD-8D8A-EE21900F6009}" type="pres">
      <dgm:prSet presAssocID="{051ADA2C-ECE2-4E8A-92D5-54E8C91B8949}" presName="compositeShape" presStyleCnt="0">
        <dgm:presLayoutVars>
          <dgm:chMax val="7"/>
          <dgm:dir/>
          <dgm:resizeHandles val="exact"/>
        </dgm:presLayoutVars>
      </dgm:prSet>
      <dgm:spPr/>
    </dgm:pt>
    <dgm:pt modelId="{94DBD831-4144-45E6-8A1B-1F7BD896F333}" type="pres">
      <dgm:prSet presAssocID="{C9EC8886-09A1-43DB-9A55-A45795CC2F03}" presName="circ1" presStyleLbl="vennNode1" presStyleIdx="0" presStyleCnt="3"/>
      <dgm:spPr/>
      <dgm:t>
        <a:bodyPr/>
        <a:lstStyle/>
        <a:p>
          <a:endParaRPr lang="en-US"/>
        </a:p>
      </dgm:t>
    </dgm:pt>
    <dgm:pt modelId="{BD5098C4-4304-4F63-BA68-52573D5756E1}" type="pres">
      <dgm:prSet presAssocID="{C9EC8886-09A1-43DB-9A55-A45795CC2F03}" presName="circ1Tx" presStyleLbl="revTx" presStyleIdx="0" presStyleCnt="0">
        <dgm:presLayoutVars>
          <dgm:chMax val="0"/>
          <dgm:chPref val="0"/>
          <dgm:bulletEnabled val="1"/>
        </dgm:presLayoutVars>
      </dgm:prSet>
      <dgm:spPr/>
      <dgm:t>
        <a:bodyPr/>
        <a:lstStyle/>
        <a:p>
          <a:endParaRPr lang="en-US"/>
        </a:p>
      </dgm:t>
    </dgm:pt>
    <dgm:pt modelId="{CA07F0C3-122F-4A93-A988-34BAAD115289}" type="pres">
      <dgm:prSet presAssocID="{FFEA2222-B667-4D93-93A8-C9D86D940D95}" presName="circ2" presStyleLbl="vennNode1" presStyleIdx="1" presStyleCnt="3"/>
      <dgm:spPr/>
      <dgm:t>
        <a:bodyPr/>
        <a:lstStyle/>
        <a:p>
          <a:endParaRPr lang="en-US"/>
        </a:p>
      </dgm:t>
    </dgm:pt>
    <dgm:pt modelId="{4419BB73-7F42-4479-BEBD-FF3A51F6A89C}" type="pres">
      <dgm:prSet presAssocID="{FFEA2222-B667-4D93-93A8-C9D86D940D95}" presName="circ2Tx" presStyleLbl="revTx" presStyleIdx="0" presStyleCnt="0">
        <dgm:presLayoutVars>
          <dgm:chMax val="0"/>
          <dgm:chPref val="0"/>
          <dgm:bulletEnabled val="1"/>
        </dgm:presLayoutVars>
      </dgm:prSet>
      <dgm:spPr/>
      <dgm:t>
        <a:bodyPr/>
        <a:lstStyle/>
        <a:p>
          <a:endParaRPr lang="en-US"/>
        </a:p>
      </dgm:t>
    </dgm:pt>
    <dgm:pt modelId="{0E222629-D82D-4DA6-8B18-18D2885A565D}" type="pres">
      <dgm:prSet presAssocID="{80AB9B64-1BF2-44CB-BDD7-3CBCD9FA8C35}" presName="circ3" presStyleLbl="vennNode1" presStyleIdx="2" presStyleCnt="3"/>
      <dgm:spPr/>
      <dgm:t>
        <a:bodyPr/>
        <a:lstStyle/>
        <a:p>
          <a:endParaRPr lang="en-US"/>
        </a:p>
      </dgm:t>
    </dgm:pt>
    <dgm:pt modelId="{493A69FA-0D3F-4648-B3B6-DB00CFB23C77}" type="pres">
      <dgm:prSet presAssocID="{80AB9B64-1BF2-44CB-BDD7-3CBCD9FA8C35}" presName="circ3Tx" presStyleLbl="revTx" presStyleIdx="0" presStyleCnt="0">
        <dgm:presLayoutVars>
          <dgm:chMax val="0"/>
          <dgm:chPref val="0"/>
          <dgm:bulletEnabled val="1"/>
        </dgm:presLayoutVars>
      </dgm:prSet>
      <dgm:spPr/>
      <dgm:t>
        <a:bodyPr/>
        <a:lstStyle/>
        <a:p>
          <a:endParaRPr lang="en-US"/>
        </a:p>
      </dgm:t>
    </dgm:pt>
  </dgm:ptLst>
  <dgm:cxnLst>
    <dgm:cxn modelId="{C94A1DDC-F290-4FA2-9DB5-2842F1379A48}" srcId="{051ADA2C-ECE2-4E8A-92D5-54E8C91B8949}" destId="{FFEA2222-B667-4D93-93A8-C9D86D940D95}" srcOrd="1" destOrd="0" parTransId="{DAEC8503-F307-43BF-9F05-2FCE20A6EF4E}" sibTransId="{98EECE9B-5B67-45DB-B4A9-F8C86863E910}"/>
    <dgm:cxn modelId="{E41C5567-3CDB-419C-94C7-2299FDC97E0D}" srcId="{051ADA2C-ECE2-4E8A-92D5-54E8C91B8949}" destId="{C9EC8886-09A1-43DB-9A55-A45795CC2F03}" srcOrd="0" destOrd="0" parTransId="{A5EF2CBA-C80D-4709-927F-1FD42A33D0EB}" sibTransId="{DE509E49-2C6A-4B1F-8C39-2B6455269CA0}"/>
    <dgm:cxn modelId="{C676AB4D-F148-4B40-B4C4-2B83B23AA1B5}" type="presOf" srcId="{80AB9B64-1BF2-44CB-BDD7-3CBCD9FA8C35}" destId="{0E222629-D82D-4DA6-8B18-18D2885A565D}" srcOrd="0" destOrd="0" presId="urn:microsoft.com/office/officeart/2005/8/layout/venn1"/>
    <dgm:cxn modelId="{3BECBB13-A206-4BB1-AF29-0DC4E45CBB23}" type="presOf" srcId="{FFEA2222-B667-4D93-93A8-C9D86D940D95}" destId="{CA07F0C3-122F-4A93-A988-34BAAD115289}" srcOrd="0" destOrd="0" presId="urn:microsoft.com/office/officeart/2005/8/layout/venn1"/>
    <dgm:cxn modelId="{AD5CCAE1-EDE2-46B9-BAA9-373231D40245}" type="presOf" srcId="{C9EC8886-09A1-43DB-9A55-A45795CC2F03}" destId="{94DBD831-4144-45E6-8A1B-1F7BD896F333}" srcOrd="0" destOrd="0" presId="urn:microsoft.com/office/officeart/2005/8/layout/venn1"/>
    <dgm:cxn modelId="{722F0479-CB51-469A-B088-A10DF40AF0EF}" type="presOf" srcId="{C9EC8886-09A1-43DB-9A55-A45795CC2F03}" destId="{BD5098C4-4304-4F63-BA68-52573D5756E1}" srcOrd="1" destOrd="0" presId="urn:microsoft.com/office/officeart/2005/8/layout/venn1"/>
    <dgm:cxn modelId="{15356BE8-5DFF-4F60-957D-017E726AEF7E}" type="presOf" srcId="{051ADA2C-ECE2-4E8A-92D5-54E8C91B8949}" destId="{1B30DEAA-ED68-43AD-8D8A-EE21900F6009}" srcOrd="0" destOrd="0" presId="urn:microsoft.com/office/officeart/2005/8/layout/venn1"/>
    <dgm:cxn modelId="{DE4747C3-FC65-46F4-8E58-8F16B1C891C1}" srcId="{051ADA2C-ECE2-4E8A-92D5-54E8C91B8949}" destId="{80AB9B64-1BF2-44CB-BDD7-3CBCD9FA8C35}" srcOrd="2" destOrd="0" parTransId="{70E9E4C9-66D3-4D65-A32B-BCDCEB1A8DCA}" sibTransId="{C1151B79-BFF5-4C46-930E-C8CFA9A61E76}"/>
    <dgm:cxn modelId="{5F14AF40-402A-4291-BC36-7AE6EE45CFA6}" type="presOf" srcId="{80AB9B64-1BF2-44CB-BDD7-3CBCD9FA8C35}" destId="{493A69FA-0D3F-4648-B3B6-DB00CFB23C77}" srcOrd="1" destOrd="0" presId="urn:microsoft.com/office/officeart/2005/8/layout/venn1"/>
    <dgm:cxn modelId="{56608DD1-0053-4D20-9ED6-ABE4667B8C15}" type="presOf" srcId="{FFEA2222-B667-4D93-93A8-C9D86D940D95}" destId="{4419BB73-7F42-4479-BEBD-FF3A51F6A89C}" srcOrd="1" destOrd="0" presId="urn:microsoft.com/office/officeart/2005/8/layout/venn1"/>
    <dgm:cxn modelId="{423D1EFD-8A70-484D-AED5-897789A22F9F}" type="presParOf" srcId="{1B30DEAA-ED68-43AD-8D8A-EE21900F6009}" destId="{94DBD831-4144-45E6-8A1B-1F7BD896F333}" srcOrd="0" destOrd="0" presId="urn:microsoft.com/office/officeart/2005/8/layout/venn1"/>
    <dgm:cxn modelId="{CFE98E0D-BE8E-474C-924A-19BD4230BC41}" type="presParOf" srcId="{1B30DEAA-ED68-43AD-8D8A-EE21900F6009}" destId="{BD5098C4-4304-4F63-BA68-52573D5756E1}" srcOrd="1" destOrd="0" presId="urn:microsoft.com/office/officeart/2005/8/layout/venn1"/>
    <dgm:cxn modelId="{36FC6F8E-ED08-4999-808C-FCF342067CF1}" type="presParOf" srcId="{1B30DEAA-ED68-43AD-8D8A-EE21900F6009}" destId="{CA07F0C3-122F-4A93-A988-34BAAD115289}" srcOrd="2" destOrd="0" presId="urn:microsoft.com/office/officeart/2005/8/layout/venn1"/>
    <dgm:cxn modelId="{9DB77EDD-F3EE-4C87-A2F5-602877134C96}" type="presParOf" srcId="{1B30DEAA-ED68-43AD-8D8A-EE21900F6009}" destId="{4419BB73-7F42-4479-BEBD-FF3A51F6A89C}" srcOrd="3" destOrd="0" presId="urn:microsoft.com/office/officeart/2005/8/layout/venn1"/>
    <dgm:cxn modelId="{5E092871-FA87-4B86-B466-D3FF72945887}" type="presParOf" srcId="{1B30DEAA-ED68-43AD-8D8A-EE21900F6009}" destId="{0E222629-D82D-4DA6-8B18-18D2885A565D}" srcOrd="4" destOrd="0" presId="urn:microsoft.com/office/officeart/2005/8/layout/venn1"/>
    <dgm:cxn modelId="{CCD955D3-BB3B-4620-A323-A8496111F401}" type="presParOf" srcId="{1B30DEAA-ED68-43AD-8D8A-EE21900F6009}" destId="{493A69FA-0D3F-4648-B3B6-DB00CFB23C77}"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B022DC8-803C-4655-90A4-A106E9FF9752}" type="doc">
      <dgm:prSet loTypeId="urn:microsoft.com/office/officeart/2005/8/layout/radial1" loCatId="cycle" qsTypeId="urn:microsoft.com/office/officeart/2005/8/quickstyle/simple1" qsCatId="simple" csTypeId="urn:microsoft.com/office/officeart/2005/8/colors/colorful5" csCatId="colorful" phldr="1"/>
      <dgm:spPr/>
      <dgm:t>
        <a:bodyPr/>
        <a:lstStyle/>
        <a:p>
          <a:endParaRPr lang="en-US"/>
        </a:p>
      </dgm:t>
    </dgm:pt>
    <dgm:pt modelId="{F518B01A-CE6D-4A79-8E4F-3616CE37D98F}">
      <dgm:prSet phldrT="[Text]"/>
      <dgm:spPr>
        <a:solidFill>
          <a:schemeClr val="bg1">
            <a:lumMod val="50000"/>
          </a:schemeClr>
        </a:solidFill>
      </dgm:spPr>
      <dgm:t>
        <a:bodyPr/>
        <a:lstStyle/>
        <a:p>
          <a:r>
            <a:rPr lang="en-US" dirty="0" smtClean="0"/>
            <a:t>Worker Exposure</a:t>
          </a:r>
          <a:endParaRPr lang="en-US" dirty="0"/>
        </a:p>
      </dgm:t>
    </dgm:pt>
    <dgm:pt modelId="{AF7C78F5-7AD9-47DA-B90B-D552BFFB8C5A}" type="parTrans" cxnId="{48D7249B-2B06-4E36-AEBD-F2BC9713DBDD}">
      <dgm:prSet/>
      <dgm:spPr/>
      <dgm:t>
        <a:bodyPr/>
        <a:lstStyle/>
        <a:p>
          <a:endParaRPr lang="en-US"/>
        </a:p>
      </dgm:t>
    </dgm:pt>
    <dgm:pt modelId="{0E195B7A-78E7-4759-A4BE-9E00D6150C5B}" type="sibTrans" cxnId="{48D7249B-2B06-4E36-AEBD-F2BC9713DBDD}">
      <dgm:prSet/>
      <dgm:spPr/>
      <dgm:t>
        <a:bodyPr/>
        <a:lstStyle/>
        <a:p>
          <a:endParaRPr lang="en-US"/>
        </a:p>
      </dgm:t>
    </dgm:pt>
    <dgm:pt modelId="{74EB31D7-CB60-4846-AA1C-D794707D1125}">
      <dgm:prSet phldrT="[Text]" custT="1"/>
      <dgm:spPr/>
      <dgm:t>
        <a:bodyPr/>
        <a:lstStyle/>
        <a:p>
          <a:r>
            <a:rPr lang="en-US" sz="1400" dirty="0" smtClean="0"/>
            <a:t>Customers</a:t>
          </a:r>
          <a:endParaRPr lang="en-US" sz="1400" dirty="0"/>
        </a:p>
      </dgm:t>
    </dgm:pt>
    <dgm:pt modelId="{DB3BDC4E-34FA-4603-B23A-8F4AFE61414D}" type="parTrans" cxnId="{47B4B7F2-BB54-4AEE-9A8E-D0D041420296}">
      <dgm:prSet/>
      <dgm:spPr>
        <a:ln>
          <a:solidFill>
            <a:schemeClr val="tx2">
              <a:lumMod val="60000"/>
              <a:lumOff val="40000"/>
            </a:schemeClr>
          </a:solidFill>
        </a:ln>
      </dgm:spPr>
      <dgm:t>
        <a:bodyPr/>
        <a:lstStyle/>
        <a:p>
          <a:endParaRPr lang="en-US"/>
        </a:p>
      </dgm:t>
    </dgm:pt>
    <dgm:pt modelId="{69941701-F0EA-446E-A3EE-A529A53F52B3}" type="sibTrans" cxnId="{47B4B7F2-BB54-4AEE-9A8E-D0D041420296}">
      <dgm:prSet/>
      <dgm:spPr/>
      <dgm:t>
        <a:bodyPr/>
        <a:lstStyle/>
        <a:p>
          <a:endParaRPr lang="en-US"/>
        </a:p>
      </dgm:t>
    </dgm:pt>
    <dgm:pt modelId="{929DDCDC-3A77-4675-8FF3-04C5B9D659C2}">
      <dgm:prSet phldrT="[Text]" custT="1"/>
      <dgm:spPr/>
      <dgm:t>
        <a:bodyPr/>
        <a:lstStyle/>
        <a:p>
          <a:r>
            <a:rPr lang="en-US" sz="1400" dirty="0" smtClean="0"/>
            <a:t>Coworkers</a:t>
          </a:r>
          <a:endParaRPr lang="en-US" sz="1400" dirty="0"/>
        </a:p>
      </dgm:t>
    </dgm:pt>
    <dgm:pt modelId="{0F40DB54-56D2-4A52-9400-648C6BA91EEC}" type="parTrans" cxnId="{1AB5770E-20D1-40D6-B581-CDA6ADDF1166}">
      <dgm:prSet/>
      <dgm:spPr>
        <a:ln>
          <a:solidFill>
            <a:schemeClr val="tx2">
              <a:lumMod val="60000"/>
              <a:lumOff val="40000"/>
            </a:schemeClr>
          </a:solidFill>
        </a:ln>
      </dgm:spPr>
      <dgm:t>
        <a:bodyPr/>
        <a:lstStyle/>
        <a:p>
          <a:endParaRPr lang="en-US"/>
        </a:p>
      </dgm:t>
    </dgm:pt>
    <dgm:pt modelId="{A808A2DF-B157-4D50-B11A-ECE3E0D7E3AE}" type="sibTrans" cxnId="{1AB5770E-20D1-40D6-B581-CDA6ADDF1166}">
      <dgm:prSet/>
      <dgm:spPr/>
      <dgm:t>
        <a:bodyPr/>
        <a:lstStyle/>
        <a:p>
          <a:endParaRPr lang="en-US"/>
        </a:p>
      </dgm:t>
    </dgm:pt>
    <dgm:pt modelId="{6DFE8827-E6F5-4362-B489-7A1F06EFC062}">
      <dgm:prSet phldrT="[Text]" custT="1"/>
      <dgm:spPr>
        <a:solidFill>
          <a:schemeClr val="accent6"/>
        </a:solidFill>
      </dgm:spPr>
      <dgm:t>
        <a:bodyPr/>
        <a:lstStyle/>
        <a:p>
          <a:r>
            <a:rPr lang="en-US" sz="1400" dirty="0" smtClean="0"/>
            <a:t>Individual Risk Factors</a:t>
          </a:r>
          <a:endParaRPr lang="en-US" sz="1400" dirty="0"/>
        </a:p>
      </dgm:t>
    </dgm:pt>
    <dgm:pt modelId="{61B9B56E-32D5-4033-AD8A-B83E2E96F569}" type="parTrans" cxnId="{6F13A886-C15B-48C6-906F-98E03D364F89}">
      <dgm:prSet/>
      <dgm:spPr>
        <a:ln>
          <a:solidFill>
            <a:schemeClr val="tx2">
              <a:lumMod val="60000"/>
              <a:lumOff val="40000"/>
            </a:schemeClr>
          </a:solidFill>
        </a:ln>
      </dgm:spPr>
      <dgm:t>
        <a:bodyPr/>
        <a:lstStyle/>
        <a:p>
          <a:endParaRPr lang="en-US"/>
        </a:p>
      </dgm:t>
    </dgm:pt>
    <dgm:pt modelId="{F2E23E60-6111-4A4D-8AEC-6520030FD1E3}" type="sibTrans" cxnId="{6F13A886-C15B-48C6-906F-98E03D364F89}">
      <dgm:prSet/>
      <dgm:spPr/>
      <dgm:t>
        <a:bodyPr/>
        <a:lstStyle/>
        <a:p>
          <a:endParaRPr lang="en-US"/>
        </a:p>
      </dgm:t>
    </dgm:pt>
    <dgm:pt modelId="{5267F39D-1159-4595-829D-451BA5CDDEA3}">
      <dgm:prSet phldrT="[Text]"/>
      <dgm:spPr>
        <a:solidFill>
          <a:srgbClr val="7030A0"/>
        </a:solidFill>
      </dgm:spPr>
      <dgm:t>
        <a:bodyPr/>
        <a:lstStyle/>
        <a:p>
          <a:r>
            <a:rPr lang="en-US" dirty="0" smtClean="0"/>
            <a:t>Non-Occupational Risk Factors</a:t>
          </a:r>
          <a:endParaRPr lang="en-US" dirty="0"/>
        </a:p>
      </dgm:t>
    </dgm:pt>
    <dgm:pt modelId="{57BBF56B-2B65-4848-9EFB-D1D6491A7E31}" type="parTrans" cxnId="{9F641B6A-2A1C-46FD-AC1E-0F07AE7369D1}">
      <dgm:prSet/>
      <dgm:spPr>
        <a:ln>
          <a:solidFill>
            <a:schemeClr val="tx2">
              <a:lumMod val="60000"/>
              <a:lumOff val="40000"/>
            </a:schemeClr>
          </a:solidFill>
        </a:ln>
      </dgm:spPr>
      <dgm:t>
        <a:bodyPr/>
        <a:lstStyle/>
        <a:p>
          <a:endParaRPr lang="en-US"/>
        </a:p>
      </dgm:t>
    </dgm:pt>
    <dgm:pt modelId="{C42C5DA2-5490-4BDC-B397-4DE331FB5446}" type="sibTrans" cxnId="{9F641B6A-2A1C-46FD-AC1E-0F07AE7369D1}">
      <dgm:prSet/>
      <dgm:spPr/>
      <dgm:t>
        <a:bodyPr/>
        <a:lstStyle/>
        <a:p>
          <a:endParaRPr lang="en-US"/>
        </a:p>
      </dgm:t>
    </dgm:pt>
    <dgm:pt modelId="{2671670D-CCAB-4F1C-806C-3092B97A334C}">
      <dgm:prSet phldrT="[Text]" custRadScaleRad="95414" custRadScaleInc="25196"/>
      <dgm:spPr/>
      <dgm:t>
        <a:bodyPr/>
        <a:lstStyle/>
        <a:p>
          <a:endParaRPr lang="en-US"/>
        </a:p>
      </dgm:t>
    </dgm:pt>
    <dgm:pt modelId="{B3527D6A-9FA5-4BF8-B0B9-9AEF7F9B1BCC}" type="parTrans" cxnId="{62151D6F-8B46-4ACB-BDE0-5F6004BEE957}">
      <dgm:prSet/>
      <dgm:spPr/>
      <dgm:t>
        <a:bodyPr/>
        <a:lstStyle/>
        <a:p>
          <a:endParaRPr lang="en-US"/>
        </a:p>
      </dgm:t>
    </dgm:pt>
    <dgm:pt modelId="{9B29A921-26EA-4151-B5B2-5BA23908BCD3}" type="sibTrans" cxnId="{62151D6F-8B46-4ACB-BDE0-5F6004BEE957}">
      <dgm:prSet/>
      <dgm:spPr/>
      <dgm:t>
        <a:bodyPr/>
        <a:lstStyle/>
        <a:p>
          <a:endParaRPr lang="en-US"/>
        </a:p>
      </dgm:t>
    </dgm:pt>
    <dgm:pt modelId="{9CCBC107-3359-4B87-B4DD-45274D6440A8}" type="pres">
      <dgm:prSet presAssocID="{8B022DC8-803C-4655-90A4-A106E9FF9752}" presName="cycle" presStyleCnt="0">
        <dgm:presLayoutVars>
          <dgm:chMax val="1"/>
          <dgm:dir/>
          <dgm:animLvl val="ctr"/>
          <dgm:resizeHandles val="exact"/>
        </dgm:presLayoutVars>
      </dgm:prSet>
      <dgm:spPr/>
      <dgm:t>
        <a:bodyPr/>
        <a:lstStyle/>
        <a:p>
          <a:endParaRPr lang="en-US"/>
        </a:p>
      </dgm:t>
    </dgm:pt>
    <dgm:pt modelId="{14FE6F15-9CE4-4EB9-B19C-5CE37BE96626}" type="pres">
      <dgm:prSet presAssocID="{F518B01A-CE6D-4A79-8E4F-3616CE37D98F}" presName="centerShape" presStyleLbl="node0" presStyleIdx="0" presStyleCnt="1" custLinFactNeighborX="0"/>
      <dgm:spPr/>
      <dgm:t>
        <a:bodyPr/>
        <a:lstStyle/>
        <a:p>
          <a:endParaRPr lang="en-US"/>
        </a:p>
      </dgm:t>
    </dgm:pt>
    <dgm:pt modelId="{A7221F7D-F79E-4911-9E2C-A913BB075B79}" type="pres">
      <dgm:prSet presAssocID="{DB3BDC4E-34FA-4603-B23A-8F4AFE61414D}" presName="Name9" presStyleLbl="parChTrans1D2" presStyleIdx="0" presStyleCnt="4"/>
      <dgm:spPr/>
      <dgm:t>
        <a:bodyPr/>
        <a:lstStyle/>
        <a:p>
          <a:endParaRPr lang="en-US"/>
        </a:p>
      </dgm:t>
    </dgm:pt>
    <dgm:pt modelId="{597F9D8B-758F-4962-8A7A-01B5B7EB89B6}" type="pres">
      <dgm:prSet presAssocID="{DB3BDC4E-34FA-4603-B23A-8F4AFE61414D}" presName="connTx" presStyleLbl="parChTrans1D2" presStyleIdx="0" presStyleCnt="4"/>
      <dgm:spPr/>
      <dgm:t>
        <a:bodyPr/>
        <a:lstStyle/>
        <a:p>
          <a:endParaRPr lang="en-US"/>
        </a:p>
      </dgm:t>
    </dgm:pt>
    <dgm:pt modelId="{866033CC-8C5F-4826-8FEE-10F9F1C8BF54}" type="pres">
      <dgm:prSet presAssocID="{74EB31D7-CB60-4846-AA1C-D794707D1125}" presName="node" presStyleLbl="node1" presStyleIdx="0" presStyleCnt="4" custRadScaleRad="101245" custRadScaleInc="-19986">
        <dgm:presLayoutVars>
          <dgm:bulletEnabled val="1"/>
        </dgm:presLayoutVars>
      </dgm:prSet>
      <dgm:spPr/>
      <dgm:t>
        <a:bodyPr/>
        <a:lstStyle/>
        <a:p>
          <a:endParaRPr lang="en-US"/>
        </a:p>
      </dgm:t>
    </dgm:pt>
    <dgm:pt modelId="{47038015-CB07-49C1-B89F-2DBD326FA30F}" type="pres">
      <dgm:prSet presAssocID="{0F40DB54-56D2-4A52-9400-648C6BA91EEC}" presName="Name9" presStyleLbl="parChTrans1D2" presStyleIdx="1" presStyleCnt="4"/>
      <dgm:spPr/>
      <dgm:t>
        <a:bodyPr/>
        <a:lstStyle/>
        <a:p>
          <a:endParaRPr lang="en-US"/>
        </a:p>
      </dgm:t>
    </dgm:pt>
    <dgm:pt modelId="{33C0A12F-5814-479B-BF95-11196725B694}" type="pres">
      <dgm:prSet presAssocID="{0F40DB54-56D2-4A52-9400-648C6BA91EEC}" presName="connTx" presStyleLbl="parChTrans1D2" presStyleIdx="1" presStyleCnt="4"/>
      <dgm:spPr/>
      <dgm:t>
        <a:bodyPr/>
        <a:lstStyle/>
        <a:p>
          <a:endParaRPr lang="en-US"/>
        </a:p>
      </dgm:t>
    </dgm:pt>
    <dgm:pt modelId="{B276E7E0-8E25-440C-B6E9-8912E7C710DD}" type="pres">
      <dgm:prSet presAssocID="{929DDCDC-3A77-4675-8FF3-04C5B9D659C2}" presName="node" presStyleLbl="node1" presStyleIdx="1" presStyleCnt="4" custRadScaleRad="101193" custRadScaleInc="-43628">
        <dgm:presLayoutVars>
          <dgm:bulletEnabled val="1"/>
        </dgm:presLayoutVars>
      </dgm:prSet>
      <dgm:spPr/>
      <dgm:t>
        <a:bodyPr/>
        <a:lstStyle/>
        <a:p>
          <a:endParaRPr lang="en-US"/>
        </a:p>
      </dgm:t>
    </dgm:pt>
    <dgm:pt modelId="{E589CF7F-6A2A-4E9A-B02F-3B5FC46EC22C}" type="pres">
      <dgm:prSet presAssocID="{61B9B56E-32D5-4033-AD8A-B83E2E96F569}" presName="Name9" presStyleLbl="parChTrans1D2" presStyleIdx="2" presStyleCnt="4"/>
      <dgm:spPr/>
      <dgm:t>
        <a:bodyPr/>
        <a:lstStyle/>
        <a:p>
          <a:endParaRPr lang="en-US"/>
        </a:p>
      </dgm:t>
    </dgm:pt>
    <dgm:pt modelId="{C5BECF23-5032-46E1-BC24-6B156B093B43}" type="pres">
      <dgm:prSet presAssocID="{61B9B56E-32D5-4033-AD8A-B83E2E96F569}" presName="connTx" presStyleLbl="parChTrans1D2" presStyleIdx="2" presStyleCnt="4"/>
      <dgm:spPr/>
      <dgm:t>
        <a:bodyPr/>
        <a:lstStyle/>
        <a:p>
          <a:endParaRPr lang="en-US"/>
        </a:p>
      </dgm:t>
    </dgm:pt>
    <dgm:pt modelId="{8A67CCE0-6D2A-42E6-AF7B-E8412FBE8C26}" type="pres">
      <dgm:prSet presAssocID="{6DFE8827-E6F5-4362-B489-7A1F06EFC062}" presName="node" presStyleLbl="node1" presStyleIdx="2" presStyleCnt="4" custRadScaleRad="95414" custRadScaleInc="25196">
        <dgm:presLayoutVars>
          <dgm:bulletEnabled val="1"/>
        </dgm:presLayoutVars>
      </dgm:prSet>
      <dgm:spPr/>
      <dgm:t>
        <a:bodyPr/>
        <a:lstStyle/>
        <a:p>
          <a:endParaRPr lang="en-US"/>
        </a:p>
      </dgm:t>
    </dgm:pt>
    <dgm:pt modelId="{CC34EC7B-017C-4313-8980-2D45CEBCECEC}" type="pres">
      <dgm:prSet presAssocID="{57BBF56B-2B65-4848-9EFB-D1D6491A7E31}" presName="Name9" presStyleLbl="parChTrans1D2" presStyleIdx="3" presStyleCnt="4"/>
      <dgm:spPr/>
      <dgm:t>
        <a:bodyPr/>
        <a:lstStyle/>
        <a:p>
          <a:endParaRPr lang="en-US"/>
        </a:p>
      </dgm:t>
    </dgm:pt>
    <dgm:pt modelId="{C9A9D371-3E56-484E-8210-7318BB8F81F0}" type="pres">
      <dgm:prSet presAssocID="{57BBF56B-2B65-4848-9EFB-D1D6491A7E31}" presName="connTx" presStyleLbl="parChTrans1D2" presStyleIdx="3" presStyleCnt="4"/>
      <dgm:spPr/>
      <dgm:t>
        <a:bodyPr/>
        <a:lstStyle/>
        <a:p>
          <a:endParaRPr lang="en-US"/>
        </a:p>
      </dgm:t>
    </dgm:pt>
    <dgm:pt modelId="{392B8E9B-8D84-4DD1-B5B1-EBBEAD794F1E}" type="pres">
      <dgm:prSet presAssocID="{5267F39D-1159-4595-829D-451BA5CDDEA3}" presName="node" presStyleLbl="node1" presStyleIdx="3" presStyleCnt="4">
        <dgm:presLayoutVars>
          <dgm:bulletEnabled val="1"/>
        </dgm:presLayoutVars>
      </dgm:prSet>
      <dgm:spPr/>
      <dgm:t>
        <a:bodyPr/>
        <a:lstStyle/>
        <a:p>
          <a:endParaRPr lang="en-US"/>
        </a:p>
      </dgm:t>
    </dgm:pt>
  </dgm:ptLst>
  <dgm:cxnLst>
    <dgm:cxn modelId="{D5748B38-BBC0-4847-ABE9-72E38B93E1E2}" type="presOf" srcId="{74EB31D7-CB60-4846-AA1C-D794707D1125}" destId="{866033CC-8C5F-4826-8FEE-10F9F1C8BF54}" srcOrd="0" destOrd="0" presId="urn:microsoft.com/office/officeart/2005/8/layout/radial1"/>
    <dgm:cxn modelId="{CA671077-D239-46C9-A989-6C61E1FDDBCF}" type="presOf" srcId="{6DFE8827-E6F5-4362-B489-7A1F06EFC062}" destId="{8A67CCE0-6D2A-42E6-AF7B-E8412FBE8C26}" srcOrd="0" destOrd="0" presId="urn:microsoft.com/office/officeart/2005/8/layout/radial1"/>
    <dgm:cxn modelId="{EFB77C68-CB8B-4187-84D3-ECDA9A83150D}" type="presOf" srcId="{929DDCDC-3A77-4675-8FF3-04C5B9D659C2}" destId="{B276E7E0-8E25-440C-B6E9-8912E7C710DD}" srcOrd="0" destOrd="0" presId="urn:microsoft.com/office/officeart/2005/8/layout/radial1"/>
    <dgm:cxn modelId="{E4BED5AB-1FEA-4126-9F7B-487F863D04A0}" type="presOf" srcId="{8B022DC8-803C-4655-90A4-A106E9FF9752}" destId="{9CCBC107-3359-4B87-B4DD-45274D6440A8}" srcOrd="0" destOrd="0" presId="urn:microsoft.com/office/officeart/2005/8/layout/radial1"/>
    <dgm:cxn modelId="{B6058DE3-346A-4FDA-B6B6-39DB86BE766D}" type="presOf" srcId="{61B9B56E-32D5-4033-AD8A-B83E2E96F569}" destId="{C5BECF23-5032-46E1-BC24-6B156B093B43}" srcOrd="1" destOrd="0" presId="urn:microsoft.com/office/officeart/2005/8/layout/radial1"/>
    <dgm:cxn modelId="{6A3EE8B2-1E6D-4CE9-9CBB-E0B2717F2D80}" type="presOf" srcId="{DB3BDC4E-34FA-4603-B23A-8F4AFE61414D}" destId="{A7221F7D-F79E-4911-9E2C-A913BB075B79}" srcOrd="0" destOrd="0" presId="urn:microsoft.com/office/officeart/2005/8/layout/radial1"/>
    <dgm:cxn modelId="{6F13A886-C15B-48C6-906F-98E03D364F89}" srcId="{F518B01A-CE6D-4A79-8E4F-3616CE37D98F}" destId="{6DFE8827-E6F5-4362-B489-7A1F06EFC062}" srcOrd="2" destOrd="0" parTransId="{61B9B56E-32D5-4033-AD8A-B83E2E96F569}" sibTransId="{F2E23E60-6111-4A4D-8AEC-6520030FD1E3}"/>
    <dgm:cxn modelId="{28D7D9AD-91CC-40DB-8BE2-C20A2012A3DF}" type="presOf" srcId="{DB3BDC4E-34FA-4603-B23A-8F4AFE61414D}" destId="{597F9D8B-758F-4962-8A7A-01B5B7EB89B6}" srcOrd="1" destOrd="0" presId="urn:microsoft.com/office/officeart/2005/8/layout/radial1"/>
    <dgm:cxn modelId="{48D7249B-2B06-4E36-AEBD-F2BC9713DBDD}" srcId="{8B022DC8-803C-4655-90A4-A106E9FF9752}" destId="{F518B01A-CE6D-4A79-8E4F-3616CE37D98F}" srcOrd="0" destOrd="0" parTransId="{AF7C78F5-7AD9-47DA-B90B-D552BFFB8C5A}" sibTransId="{0E195B7A-78E7-4759-A4BE-9E00D6150C5B}"/>
    <dgm:cxn modelId="{E37FCC69-B838-4745-B108-EFFE5CAB2CE2}" type="presOf" srcId="{F518B01A-CE6D-4A79-8E4F-3616CE37D98F}" destId="{14FE6F15-9CE4-4EB9-B19C-5CE37BE96626}" srcOrd="0" destOrd="0" presId="urn:microsoft.com/office/officeart/2005/8/layout/radial1"/>
    <dgm:cxn modelId="{F34C2CA2-3959-4FD9-8CEF-17F0F5C68A73}" type="presOf" srcId="{5267F39D-1159-4595-829D-451BA5CDDEA3}" destId="{392B8E9B-8D84-4DD1-B5B1-EBBEAD794F1E}" srcOrd="0" destOrd="0" presId="urn:microsoft.com/office/officeart/2005/8/layout/radial1"/>
    <dgm:cxn modelId="{3706FD02-4B67-4D35-8F46-2053042544A6}" type="presOf" srcId="{0F40DB54-56D2-4A52-9400-648C6BA91EEC}" destId="{33C0A12F-5814-479B-BF95-11196725B694}" srcOrd="1" destOrd="0" presId="urn:microsoft.com/office/officeart/2005/8/layout/radial1"/>
    <dgm:cxn modelId="{2768C005-4CBB-427B-AC4B-E6A7C6ED4234}" type="presOf" srcId="{57BBF56B-2B65-4848-9EFB-D1D6491A7E31}" destId="{CC34EC7B-017C-4313-8980-2D45CEBCECEC}" srcOrd="0" destOrd="0" presId="urn:microsoft.com/office/officeart/2005/8/layout/radial1"/>
    <dgm:cxn modelId="{DF6506D8-D5C5-48A1-90B6-A82806647C2C}" type="presOf" srcId="{57BBF56B-2B65-4848-9EFB-D1D6491A7E31}" destId="{C9A9D371-3E56-484E-8210-7318BB8F81F0}" srcOrd="1" destOrd="0" presId="urn:microsoft.com/office/officeart/2005/8/layout/radial1"/>
    <dgm:cxn modelId="{47B4B7F2-BB54-4AEE-9A8E-D0D041420296}" srcId="{F518B01A-CE6D-4A79-8E4F-3616CE37D98F}" destId="{74EB31D7-CB60-4846-AA1C-D794707D1125}" srcOrd="0" destOrd="0" parTransId="{DB3BDC4E-34FA-4603-B23A-8F4AFE61414D}" sibTransId="{69941701-F0EA-446E-A3EE-A529A53F52B3}"/>
    <dgm:cxn modelId="{1AB5770E-20D1-40D6-B581-CDA6ADDF1166}" srcId="{F518B01A-CE6D-4A79-8E4F-3616CE37D98F}" destId="{929DDCDC-3A77-4675-8FF3-04C5B9D659C2}" srcOrd="1" destOrd="0" parTransId="{0F40DB54-56D2-4A52-9400-648C6BA91EEC}" sibTransId="{A808A2DF-B157-4D50-B11A-ECE3E0D7E3AE}"/>
    <dgm:cxn modelId="{96766DFA-976A-4E20-B9DB-F9BDDD397741}" type="presOf" srcId="{0F40DB54-56D2-4A52-9400-648C6BA91EEC}" destId="{47038015-CB07-49C1-B89F-2DBD326FA30F}" srcOrd="0" destOrd="0" presId="urn:microsoft.com/office/officeart/2005/8/layout/radial1"/>
    <dgm:cxn modelId="{03FA3065-7FF2-48A2-95B3-8B613A72D6E4}" type="presOf" srcId="{61B9B56E-32D5-4033-AD8A-B83E2E96F569}" destId="{E589CF7F-6A2A-4E9A-B02F-3B5FC46EC22C}" srcOrd="0" destOrd="0" presId="urn:microsoft.com/office/officeart/2005/8/layout/radial1"/>
    <dgm:cxn modelId="{9F641B6A-2A1C-46FD-AC1E-0F07AE7369D1}" srcId="{F518B01A-CE6D-4A79-8E4F-3616CE37D98F}" destId="{5267F39D-1159-4595-829D-451BA5CDDEA3}" srcOrd="3" destOrd="0" parTransId="{57BBF56B-2B65-4848-9EFB-D1D6491A7E31}" sibTransId="{C42C5DA2-5490-4BDC-B397-4DE331FB5446}"/>
    <dgm:cxn modelId="{62151D6F-8B46-4ACB-BDE0-5F6004BEE957}" srcId="{8B022DC8-803C-4655-90A4-A106E9FF9752}" destId="{2671670D-CCAB-4F1C-806C-3092B97A334C}" srcOrd="1" destOrd="0" parTransId="{B3527D6A-9FA5-4BF8-B0B9-9AEF7F9B1BCC}" sibTransId="{9B29A921-26EA-4151-B5B2-5BA23908BCD3}"/>
    <dgm:cxn modelId="{2574F118-D9D0-4F76-9D57-8A473AAE1330}" type="presParOf" srcId="{9CCBC107-3359-4B87-B4DD-45274D6440A8}" destId="{14FE6F15-9CE4-4EB9-B19C-5CE37BE96626}" srcOrd="0" destOrd="0" presId="urn:microsoft.com/office/officeart/2005/8/layout/radial1"/>
    <dgm:cxn modelId="{52A0ABA8-BF2B-415A-8C83-F868B8CECFE4}" type="presParOf" srcId="{9CCBC107-3359-4B87-B4DD-45274D6440A8}" destId="{A7221F7D-F79E-4911-9E2C-A913BB075B79}" srcOrd="1" destOrd="0" presId="urn:microsoft.com/office/officeart/2005/8/layout/radial1"/>
    <dgm:cxn modelId="{C5F72189-F63E-412C-AFE6-FDEB690F104D}" type="presParOf" srcId="{A7221F7D-F79E-4911-9E2C-A913BB075B79}" destId="{597F9D8B-758F-4962-8A7A-01B5B7EB89B6}" srcOrd="0" destOrd="0" presId="urn:microsoft.com/office/officeart/2005/8/layout/radial1"/>
    <dgm:cxn modelId="{7D62C4A7-77CD-4346-BE9A-3214C77B853E}" type="presParOf" srcId="{9CCBC107-3359-4B87-B4DD-45274D6440A8}" destId="{866033CC-8C5F-4826-8FEE-10F9F1C8BF54}" srcOrd="2" destOrd="0" presId="urn:microsoft.com/office/officeart/2005/8/layout/radial1"/>
    <dgm:cxn modelId="{19201867-5261-457B-914B-416707681DAE}" type="presParOf" srcId="{9CCBC107-3359-4B87-B4DD-45274D6440A8}" destId="{47038015-CB07-49C1-B89F-2DBD326FA30F}" srcOrd="3" destOrd="0" presId="urn:microsoft.com/office/officeart/2005/8/layout/radial1"/>
    <dgm:cxn modelId="{E6E6E0FF-B76A-4541-A142-0DF22460F1E1}" type="presParOf" srcId="{47038015-CB07-49C1-B89F-2DBD326FA30F}" destId="{33C0A12F-5814-479B-BF95-11196725B694}" srcOrd="0" destOrd="0" presId="urn:microsoft.com/office/officeart/2005/8/layout/radial1"/>
    <dgm:cxn modelId="{1314842C-9C39-48B2-AADA-0C0A474F43B9}" type="presParOf" srcId="{9CCBC107-3359-4B87-B4DD-45274D6440A8}" destId="{B276E7E0-8E25-440C-B6E9-8912E7C710DD}" srcOrd="4" destOrd="0" presId="urn:microsoft.com/office/officeart/2005/8/layout/radial1"/>
    <dgm:cxn modelId="{D8ED40CA-5C7E-4A71-813E-680D510DCA93}" type="presParOf" srcId="{9CCBC107-3359-4B87-B4DD-45274D6440A8}" destId="{E589CF7F-6A2A-4E9A-B02F-3B5FC46EC22C}" srcOrd="5" destOrd="0" presId="urn:microsoft.com/office/officeart/2005/8/layout/radial1"/>
    <dgm:cxn modelId="{1ACA9C4E-F07F-473E-AE42-52B3A55BDD17}" type="presParOf" srcId="{E589CF7F-6A2A-4E9A-B02F-3B5FC46EC22C}" destId="{C5BECF23-5032-46E1-BC24-6B156B093B43}" srcOrd="0" destOrd="0" presId="urn:microsoft.com/office/officeart/2005/8/layout/radial1"/>
    <dgm:cxn modelId="{4A7E66BB-5FAE-4785-ADE9-75F59D418E8D}" type="presParOf" srcId="{9CCBC107-3359-4B87-B4DD-45274D6440A8}" destId="{8A67CCE0-6D2A-42E6-AF7B-E8412FBE8C26}" srcOrd="6" destOrd="0" presId="urn:microsoft.com/office/officeart/2005/8/layout/radial1"/>
    <dgm:cxn modelId="{981783F6-3B1F-4296-B9E9-206D342B8070}" type="presParOf" srcId="{9CCBC107-3359-4B87-B4DD-45274D6440A8}" destId="{CC34EC7B-017C-4313-8980-2D45CEBCECEC}" srcOrd="7" destOrd="0" presId="urn:microsoft.com/office/officeart/2005/8/layout/radial1"/>
    <dgm:cxn modelId="{9D6AE6FB-9B19-424D-BEB4-41F1CD2338BB}" type="presParOf" srcId="{CC34EC7B-017C-4313-8980-2D45CEBCECEC}" destId="{C9A9D371-3E56-484E-8210-7318BB8F81F0}" srcOrd="0" destOrd="0" presId="urn:microsoft.com/office/officeart/2005/8/layout/radial1"/>
    <dgm:cxn modelId="{5BFD500E-16DD-46E4-AD24-2FAD3132FF67}" type="presParOf" srcId="{9CCBC107-3359-4B87-B4DD-45274D6440A8}" destId="{392B8E9B-8D84-4DD1-B5B1-EBBEAD794F1E}" srcOrd="8"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851110-B24E-4C56-9614-2EFC84EF0FD7}">
      <dsp:nvSpPr>
        <dsp:cNvPr id="0" name=""/>
        <dsp:cNvSpPr/>
      </dsp:nvSpPr>
      <dsp:spPr>
        <a:xfrm>
          <a:off x="-5116967" y="-783865"/>
          <a:ext cx="6093694" cy="6093694"/>
        </a:xfrm>
        <a:prstGeom prst="blockArc">
          <a:avLst>
            <a:gd name="adj1" fmla="val 18900000"/>
            <a:gd name="adj2" fmla="val 2700000"/>
            <a:gd name="adj3" fmla="val 354"/>
          </a:avLst>
        </a:pr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6AEFB7-8F59-4BC4-8106-FB41C5FD6883}">
      <dsp:nvSpPr>
        <dsp:cNvPr id="0" name=""/>
        <dsp:cNvSpPr/>
      </dsp:nvSpPr>
      <dsp:spPr>
        <a:xfrm>
          <a:off x="628203" y="452596"/>
          <a:ext cx="7538938" cy="905192"/>
        </a:xfrm>
        <a:prstGeom prst="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8497" tIns="124460" rIns="124460" bIns="124460" numCol="1" spcCol="1270" anchor="ctr" anchorCtr="0">
          <a:noAutofit/>
        </a:bodyPr>
        <a:lstStyle/>
        <a:p>
          <a:pPr lvl="0" algn="l" defTabSz="2178050">
            <a:lnSpc>
              <a:spcPct val="90000"/>
            </a:lnSpc>
            <a:spcBef>
              <a:spcPct val="0"/>
            </a:spcBef>
            <a:spcAft>
              <a:spcPct val="35000"/>
            </a:spcAft>
          </a:pPr>
          <a:r>
            <a:rPr lang="en-US" sz="4900" kern="1200" dirty="0" smtClean="0">
              <a:latin typeface="Arial" panose="020B0604020202020204" pitchFamily="34" charset="0"/>
              <a:cs typeface="Arial" panose="020B0604020202020204" pitchFamily="34" charset="0"/>
            </a:rPr>
            <a:t>Educate</a:t>
          </a:r>
          <a:endParaRPr lang="en-US" sz="4900" kern="1200" dirty="0">
            <a:latin typeface="Arial" panose="020B0604020202020204" pitchFamily="34" charset="0"/>
            <a:cs typeface="Arial" panose="020B0604020202020204" pitchFamily="34" charset="0"/>
          </a:endParaRPr>
        </a:p>
      </dsp:txBody>
      <dsp:txXfrm>
        <a:off x="628203" y="452596"/>
        <a:ext cx="7538938" cy="905192"/>
      </dsp:txXfrm>
    </dsp:sp>
    <dsp:sp modelId="{80BBCB0D-297B-46D9-A183-DB7B370390FD}">
      <dsp:nvSpPr>
        <dsp:cNvPr id="0" name=""/>
        <dsp:cNvSpPr/>
      </dsp:nvSpPr>
      <dsp:spPr>
        <a:xfrm>
          <a:off x="62458" y="339447"/>
          <a:ext cx="1131490" cy="1131490"/>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3688E38-32AD-451F-B03E-8D4AF57C9D33}">
      <dsp:nvSpPr>
        <dsp:cNvPr id="0" name=""/>
        <dsp:cNvSpPr/>
      </dsp:nvSpPr>
      <dsp:spPr>
        <a:xfrm>
          <a:off x="957241" y="1810385"/>
          <a:ext cx="7209900" cy="905192"/>
        </a:xfrm>
        <a:prstGeom prst="rect">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8497" tIns="124460" rIns="124460" bIns="124460" numCol="1" spcCol="1270" anchor="ctr" anchorCtr="0">
          <a:noAutofit/>
        </a:bodyPr>
        <a:lstStyle/>
        <a:p>
          <a:pPr lvl="0" algn="l" defTabSz="2178050">
            <a:lnSpc>
              <a:spcPct val="90000"/>
            </a:lnSpc>
            <a:spcBef>
              <a:spcPct val="0"/>
            </a:spcBef>
            <a:spcAft>
              <a:spcPct val="35000"/>
            </a:spcAft>
          </a:pPr>
          <a:r>
            <a:rPr lang="en-US" sz="4900" kern="1200" dirty="0" smtClean="0">
              <a:latin typeface="Arial" panose="020B0604020202020204" pitchFamily="34" charset="0"/>
              <a:cs typeface="Arial" panose="020B0604020202020204" pitchFamily="34" charset="0"/>
            </a:rPr>
            <a:t>Inform</a:t>
          </a:r>
          <a:endParaRPr lang="en-US" sz="4900" kern="1200" dirty="0">
            <a:latin typeface="Arial" panose="020B0604020202020204" pitchFamily="34" charset="0"/>
            <a:cs typeface="Arial" panose="020B0604020202020204" pitchFamily="34" charset="0"/>
          </a:endParaRPr>
        </a:p>
      </dsp:txBody>
      <dsp:txXfrm>
        <a:off x="957241" y="1810385"/>
        <a:ext cx="7209900" cy="905192"/>
      </dsp:txXfrm>
    </dsp:sp>
    <dsp:sp modelId="{987D15F7-A362-4DA5-B5DD-3AD034678B30}">
      <dsp:nvSpPr>
        <dsp:cNvPr id="0" name=""/>
        <dsp:cNvSpPr/>
      </dsp:nvSpPr>
      <dsp:spPr>
        <a:xfrm>
          <a:off x="391495" y="1697236"/>
          <a:ext cx="1131490" cy="1131490"/>
        </a:xfrm>
        <a:prstGeom prst="ellipse">
          <a:avLst/>
        </a:prstGeom>
        <a:solidFill>
          <a:schemeClr val="lt1">
            <a:hueOff val="0"/>
            <a:satOff val="0"/>
            <a:lumOff val="0"/>
            <a:alphaOff val="0"/>
          </a:schemeClr>
        </a:solidFill>
        <a:ln w="25400" cap="flat" cmpd="sng" algn="ctr">
          <a:solidFill>
            <a:schemeClr val="accent3">
              <a:hueOff val="5625132"/>
              <a:satOff val="-8440"/>
              <a:lumOff val="-1373"/>
              <a:alphaOff val="0"/>
            </a:schemeClr>
          </a:solidFill>
          <a:prstDash val="solid"/>
        </a:ln>
        <a:effectLst/>
      </dsp:spPr>
      <dsp:style>
        <a:lnRef idx="2">
          <a:scrgbClr r="0" g="0" b="0"/>
        </a:lnRef>
        <a:fillRef idx="1">
          <a:scrgbClr r="0" g="0" b="0"/>
        </a:fillRef>
        <a:effectRef idx="0">
          <a:scrgbClr r="0" g="0" b="0"/>
        </a:effectRef>
        <a:fontRef idx="minor"/>
      </dsp:style>
    </dsp:sp>
    <dsp:sp modelId="{E9928C8D-1859-434B-BEAE-3ABD6091624C}">
      <dsp:nvSpPr>
        <dsp:cNvPr id="0" name=""/>
        <dsp:cNvSpPr/>
      </dsp:nvSpPr>
      <dsp:spPr>
        <a:xfrm>
          <a:off x="628203" y="3168174"/>
          <a:ext cx="7538938" cy="905192"/>
        </a:xfrm>
        <a:prstGeom prst="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8497" tIns="124460" rIns="124460" bIns="124460" numCol="1" spcCol="1270" anchor="ctr" anchorCtr="0">
          <a:noAutofit/>
        </a:bodyPr>
        <a:lstStyle/>
        <a:p>
          <a:pPr lvl="0" algn="l" defTabSz="2178050">
            <a:lnSpc>
              <a:spcPct val="90000"/>
            </a:lnSpc>
            <a:spcBef>
              <a:spcPct val="0"/>
            </a:spcBef>
            <a:spcAft>
              <a:spcPct val="35000"/>
            </a:spcAft>
          </a:pPr>
          <a:r>
            <a:rPr lang="en-US" sz="4900" kern="1200" dirty="0" smtClean="0">
              <a:latin typeface="Arial" panose="020B0604020202020204" pitchFamily="34" charset="0"/>
              <a:cs typeface="Arial" panose="020B0604020202020204" pitchFamily="34" charset="0"/>
            </a:rPr>
            <a:t>Inspire</a:t>
          </a:r>
          <a:endParaRPr lang="en-US" sz="4900" kern="1200" dirty="0">
            <a:latin typeface="Arial" panose="020B0604020202020204" pitchFamily="34" charset="0"/>
            <a:cs typeface="Arial" panose="020B0604020202020204" pitchFamily="34" charset="0"/>
          </a:endParaRPr>
        </a:p>
      </dsp:txBody>
      <dsp:txXfrm>
        <a:off x="628203" y="3168174"/>
        <a:ext cx="7538938" cy="905192"/>
      </dsp:txXfrm>
    </dsp:sp>
    <dsp:sp modelId="{26DC01CA-0BB5-473F-9A38-FA6A3A686AE1}">
      <dsp:nvSpPr>
        <dsp:cNvPr id="0" name=""/>
        <dsp:cNvSpPr/>
      </dsp:nvSpPr>
      <dsp:spPr>
        <a:xfrm>
          <a:off x="62458" y="3055025"/>
          <a:ext cx="1131490" cy="1131490"/>
        </a:xfrm>
        <a:prstGeom prst="ellipse">
          <a:avLst/>
        </a:prstGeom>
        <a:solidFill>
          <a:schemeClr val="lt1">
            <a:hueOff val="0"/>
            <a:satOff val="0"/>
            <a:lumOff val="0"/>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916AA1-8BB7-4EC9-90AE-E058FBEF0F24}">
      <dsp:nvSpPr>
        <dsp:cNvPr id="0" name=""/>
        <dsp:cNvSpPr/>
      </dsp:nvSpPr>
      <dsp:spPr>
        <a:xfrm>
          <a:off x="0" y="0"/>
          <a:ext cx="9962984" cy="1912344"/>
        </a:xfrm>
        <a:prstGeom prst="roundRect">
          <a:avLst>
            <a:gd name="adj" fmla="val 10000"/>
          </a:avLst>
        </a:prstGeom>
        <a:solidFill>
          <a:schemeClr val="accent4">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sp>
    <dsp:sp modelId="{8E01E1CD-AB32-4D51-8E5E-71EB20B7A9E3}">
      <dsp:nvSpPr>
        <dsp:cNvPr id="0" name=""/>
        <dsp:cNvSpPr/>
      </dsp:nvSpPr>
      <dsp:spPr>
        <a:xfrm>
          <a:off x="298889" y="254979"/>
          <a:ext cx="2926626" cy="1402386"/>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7000" r="-7000"/>
          </a:stretch>
        </a:blip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8464A92F-5643-4876-A9AC-EB5592E708D9}">
      <dsp:nvSpPr>
        <dsp:cNvPr id="0" name=""/>
        <dsp:cNvSpPr/>
      </dsp:nvSpPr>
      <dsp:spPr>
        <a:xfrm rot="10800000">
          <a:off x="298889" y="1912344"/>
          <a:ext cx="2926626" cy="2337310"/>
        </a:xfrm>
        <a:prstGeom prst="round2SameRect">
          <a:avLst>
            <a:gd name="adj1" fmla="val 10500"/>
            <a:gd name="adj2" fmla="val 0"/>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05816" tIns="305816" rIns="305816" bIns="305816" numCol="1" spcCol="1270" anchor="t" anchorCtr="0">
          <a:noAutofit/>
        </a:bodyPr>
        <a:lstStyle/>
        <a:p>
          <a:pPr lvl="0" algn="ctr" defTabSz="1911350">
            <a:lnSpc>
              <a:spcPct val="90000"/>
            </a:lnSpc>
            <a:spcBef>
              <a:spcPct val="0"/>
            </a:spcBef>
            <a:spcAft>
              <a:spcPct val="35000"/>
            </a:spcAft>
          </a:pPr>
          <a:r>
            <a:rPr lang="en-US" sz="4300" kern="1200" dirty="0" smtClean="0"/>
            <a:t>CONTROL</a:t>
          </a:r>
          <a:endParaRPr lang="en-US" sz="4300" kern="1200" dirty="0"/>
        </a:p>
      </dsp:txBody>
      <dsp:txXfrm rot="10800000">
        <a:off x="370769" y="1912344"/>
        <a:ext cx="2782866" cy="2265430"/>
      </dsp:txXfrm>
    </dsp:sp>
    <dsp:sp modelId="{224E52FE-23D2-4255-858C-4916A52CDC13}">
      <dsp:nvSpPr>
        <dsp:cNvPr id="0" name=""/>
        <dsp:cNvSpPr/>
      </dsp:nvSpPr>
      <dsp:spPr>
        <a:xfrm>
          <a:off x="3518178" y="254979"/>
          <a:ext cx="2926626" cy="1402386"/>
        </a:xfrm>
        <a:prstGeom prst="roundRect">
          <a:avLst>
            <a:gd name="adj" fmla="val 10000"/>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t="-2000" b="-2000"/>
          </a:stretch>
        </a:blip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EF6626B0-2EA0-4E8E-AF9C-CEFD351D958F}">
      <dsp:nvSpPr>
        <dsp:cNvPr id="0" name=""/>
        <dsp:cNvSpPr/>
      </dsp:nvSpPr>
      <dsp:spPr>
        <a:xfrm rot="10800000">
          <a:off x="3518178" y="1912344"/>
          <a:ext cx="2926626" cy="2337310"/>
        </a:xfrm>
        <a:prstGeom prst="round2SameRect">
          <a:avLst>
            <a:gd name="adj1" fmla="val 10500"/>
            <a:gd name="adj2" fmla="val 0"/>
          </a:avLst>
        </a:prstGeom>
        <a:solidFill>
          <a:schemeClr val="accent4">
            <a:hueOff val="-2232385"/>
            <a:satOff val="13449"/>
            <a:lumOff val="1078"/>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05816" tIns="305816" rIns="305816" bIns="305816" numCol="1" spcCol="1270" anchor="t" anchorCtr="0">
          <a:noAutofit/>
        </a:bodyPr>
        <a:lstStyle/>
        <a:p>
          <a:pPr lvl="0" algn="ctr" defTabSz="1911350">
            <a:lnSpc>
              <a:spcPct val="90000"/>
            </a:lnSpc>
            <a:spcBef>
              <a:spcPct val="0"/>
            </a:spcBef>
            <a:spcAft>
              <a:spcPct val="35000"/>
            </a:spcAft>
          </a:pPr>
          <a:r>
            <a:rPr lang="en-US" sz="4300" kern="1200" dirty="0" smtClean="0"/>
            <a:t>PREVENT</a:t>
          </a:r>
          <a:endParaRPr lang="en-US" sz="4300" kern="1200" dirty="0"/>
        </a:p>
      </dsp:txBody>
      <dsp:txXfrm rot="10800000">
        <a:off x="3590058" y="1912344"/>
        <a:ext cx="2782866" cy="2265430"/>
      </dsp:txXfrm>
    </dsp:sp>
    <dsp:sp modelId="{579ECDBF-7A4B-4E9A-9214-7EBB6B79BE19}">
      <dsp:nvSpPr>
        <dsp:cNvPr id="0" name=""/>
        <dsp:cNvSpPr/>
      </dsp:nvSpPr>
      <dsp:spPr>
        <a:xfrm>
          <a:off x="6737467" y="254979"/>
          <a:ext cx="2926626" cy="1402386"/>
        </a:xfrm>
        <a:prstGeom prst="roundRect">
          <a:avLst>
            <a:gd name="adj" fmla="val 10000"/>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l="-11000" r="-11000"/>
          </a:stretch>
        </a:blip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89561A8B-0905-4A90-AF27-2C0D9DA9FE0B}">
      <dsp:nvSpPr>
        <dsp:cNvPr id="0" name=""/>
        <dsp:cNvSpPr/>
      </dsp:nvSpPr>
      <dsp:spPr>
        <a:xfrm rot="10800000">
          <a:off x="6737467" y="1912344"/>
          <a:ext cx="2926626" cy="2337310"/>
        </a:xfrm>
        <a:prstGeom prst="round2SameRect">
          <a:avLst>
            <a:gd name="adj1" fmla="val 10500"/>
            <a:gd name="adj2" fmla="val 0"/>
          </a:avLst>
        </a:prstGeom>
        <a:solidFill>
          <a:schemeClr val="accent4">
            <a:hueOff val="-4464770"/>
            <a:satOff val="26899"/>
            <a:lumOff val="2156"/>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05816" tIns="305816" rIns="305816" bIns="305816" numCol="1" spcCol="1270" anchor="t" anchorCtr="0">
          <a:noAutofit/>
        </a:bodyPr>
        <a:lstStyle/>
        <a:p>
          <a:pPr lvl="0" algn="ctr" defTabSz="1911350">
            <a:lnSpc>
              <a:spcPct val="90000"/>
            </a:lnSpc>
            <a:spcBef>
              <a:spcPct val="0"/>
            </a:spcBef>
            <a:spcAft>
              <a:spcPct val="35000"/>
            </a:spcAft>
          </a:pPr>
          <a:r>
            <a:rPr lang="en-US" sz="4300" kern="1200" dirty="0" smtClean="0"/>
            <a:t>MITIGATE</a:t>
          </a:r>
          <a:endParaRPr lang="en-US" sz="4300" kern="1200" dirty="0"/>
        </a:p>
      </dsp:txBody>
      <dsp:txXfrm rot="10800000">
        <a:off x="6809347" y="1912344"/>
        <a:ext cx="2782866" cy="22654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D9DD4C-87D6-4C09-BB14-1D7F12E75BE2}">
      <dsp:nvSpPr>
        <dsp:cNvPr id="0" name=""/>
        <dsp:cNvSpPr/>
      </dsp:nvSpPr>
      <dsp:spPr>
        <a:xfrm>
          <a:off x="822959" y="0"/>
          <a:ext cx="9326880" cy="4525963"/>
        </a:xfrm>
        <a:prstGeom prst="rightArrow">
          <a:avLst/>
        </a:prstGeom>
        <a:solidFill>
          <a:schemeClr val="accent4">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71EBA9E8-79AF-4633-AE51-A2F583C2C1CD}">
      <dsp:nvSpPr>
        <dsp:cNvPr id="0" name=""/>
        <dsp:cNvSpPr/>
      </dsp:nvSpPr>
      <dsp:spPr>
        <a:xfrm>
          <a:off x="371832" y="1357788"/>
          <a:ext cx="3291840" cy="1810385"/>
        </a:xfrm>
        <a:prstGeom prst="roundRect">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Engineering </a:t>
          </a:r>
          <a:endParaRPr lang="en-US" sz="3300" kern="1200" dirty="0"/>
        </a:p>
      </dsp:txBody>
      <dsp:txXfrm>
        <a:off x="460208" y="1446164"/>
        <a:ext cx="3115088" cy="1633633"/>
      </dsp:txXfrm>
    </dsp:sp>
    <dsp:sp modelId="{0506A140-2F7A-4837-87C3-594478856B37}">
      <dsp:nvSpPr>
        <dsp:cNvPr id="0" name=""/>
        <dsp:cNvSpPr/>
      </dsp:nvSpPr>
      <dsp:spPr>
        <a:xfrm>
          <a:off x="3840480" y="1357788"/>
          <a:ext cx="3291840" cy="1810385"/>
        </a:xfrm>
        <a:prstGeom prst="roundRect">
          <a:avLst/>
        </a:prstGeom>
        <a:solidFill>
          <a:schemeClr val="accent4">
            <a:hueOff val="-2232385"/>
            <a:satOff val="13449"/>
            <a:lumOff val="1078"/>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Workspace Administrative</a:t>
          </a:r>
          <a:endParaRPr lang="en-US" sz="3300" kern="1200" dirty="0"/>
        </a:p>
      </dsp:txBody>
      <dsp:txXfrm>
        <a:off x="3928856" y="1446164"/>
        <a:ext cx="3115088" cy="1633633"/>
      </dsp:txXfrm>
    </dsp:sp>
    <dsp:sp modelId="{85A3F7DB-9639-4A74-8146-C5FF8637C56F}">
      <dsp:nvSpPr>
        <dsp:cNvPr id="0" name=""/>
        <dsp:cNvSpPr/>
      </dsp:nvSpPr>
      <dsp:spPr>
        <a:xfrm>
          <a:off x="7309127" y="1357788"/>
          <a:ext cx="3291840" cy="1810385"/>
        </a:xfrm>
        <a:prstGeom prst="roundRect">
          <a:avLst/>
        </a:prstGeom>
        <a:solidFill>
          <a:schemeClr val="accent4">
            <a:hueOff val="-4464770"/>
            <a:satOff val="26899"/>
            <a:lumOff val="2156"/>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Personal Protection Equipment</a:t>
          </a:r>
          <a:endParaRPr lang="en-US" sz="3300" kern="1200" dirty="0"/>
        </a:p>
      </dsp:txBody>
      <dsp:txXfrm>
        <a:off x="7397503" y="1446164"/>
        <a:ext cx="3115088" cy="163363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95A289-F390-4E31-8D65-DBA0B5E35B64}">
      <dsp:nvSpPr>
        <dsp:cNvPr id="0" name=""/>
        <dsp:cNvSpPr/>
      </dsp:nvSpPr>
      <dsp:spPr>
        <a:xfrm>
          <a:off x="2661579" y="0"/>
          <a:ext cx="4183571" cy="4183571"/>
        </a:xfrm>
        <a:prstGeom prst="triangle">
          <a:avLst/>
        </a:prstGeom>
        <a:solidFill>
          <a:schemeClr val="bg1">
            <a:lumMod val="5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7EF95A0A-1017-41E7-85A0-1AF18006DB00}">
      <dsp:nvSpPr>
        <dsp:cNvPr id="0" name=""/>
        <dsp:cNvSpPr/>
      </dsp:nvSpPr>
      <dsp:spPr>
        <a:xfrm>
          <a:off x="5149201" y="773462"/>
          <a:ext cx="2147719" cy="576228"/>
        </a:xfrm>
        <a:prstGeom prst="roundRect">
          <a:avLst/>
        </a:prstGeom>
        <a:solidFill>
          <a:schemeClr val="accent6">
            <a:alpha val="9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Very High</a:t>
          </a:r>
          <a:endParaRPr lang="en-US" sz="1800" kern="1200" dirty="0"/>
        </a:p>
      </dsp:txBody>
      <dsp:txXfrm>
        <a:off x="5177330" y="801591"/>
        <a:ext cx="2091461" cy="519970"/>
      </dsp:txXfrm>
    </dsp:sp>
    <dsp:sp modelId="{0EB6ACAD-590A-4C72-9AE3-D7D97223AE32}">
      <dsp:nvSpPr>
        <dsp:cNvPr id="0" name=""/>
        <dsp:cNvSpPr/>
      </dsp:nvSpPr>
      <dsp:spPr>
        <a:xfrm>
          <a:off x="5143233" y="1669847"/>
          <a:ext cx="2114843" cy="608726"/>
        </a:xfrm>
        <a:prstGeom prst="roundRect">
          <a:avLst/>
        </a:prstGeom>
        <a:solidFill>
          <a:srgbClr val="FFC000">
            <a:alpha val="90000"/>
          </a:srgb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High</a:t>
          </a:r>
          <a:endParaRPr lang="en-US" sz="1800" kern="1200" dirty="0"/>
        </a:p>
      </dsp:txBody>
      <dsp:txXfrm>
        <a:off x="5172949" y="1699563"/>
        <a:ext cx="2055411" cy="549294"/>
      </dsp:txXfrm>
    </dsp:sp>
    <dsp:sp modelId="{899A1FCE-7A34-4A3C-A17F-86A14509D9DF}">
      <dsp:nvSpPr>
        <dsp:cNvPr id="0" name=""/>
        <dsp:cNvSpPr/>
      </dsp:nvSpPr>
      <dsp:spPr>
        <a:xfrm>
          <a:off x="5212099" y="2538670"/>
          <a:ext cx="2164035" cy="595238"/>
        </a:xfrm>
        <a:prstGeom prst="roundRect">
          <a:avLst/>
        </a:prstGeom>
        <a:solidFill>
          <a:srgbClr val="00B0F0">
            <a:alpha val="90000"/>
          </a:srgb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Medium</a:t>
          </a:r>
          <a:endParaRPr lang="en-US" sz="1800" kern="1200" dirty="0"/>
        </a:p>
      </dsp:txBody>
      <dsp:txXfrm>
        <a:off x="5241156" y="2567727"/>
        <a:ext cx="2105921" cy="53712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DBD831-4144-45E6-8A1B-1F7BD896F333}">
      <dsp:nvSpPr>
        <dsp:cNvPr id="0" name=""/>
        <dsp:cNvSpPr/>
      </dsp:nvSpPr>
      <dsp:spPr>
        <a:xfrm>
          <a:off x="652821" y="30428"/>
          <a:ext cx="1460555" cy="1460555"/>
        </a:xfrm>
        <a:prstGeom prst="ellipse">
          <a:avLst/>
        </a:prstGeom>
        <a:solidFill>
          <a:srgbClr val="FFFF0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b="1" kern="1200" dirty="0" smtClean="0"/>
            <a:t>HR</a:t>
          </a:r>
          <a:endParaRPr lang="en-US" sz="1800" b="1" kern="1200" dirty="0"/>
        </a:p>
      </dsp:txBody>
      <dsp:txXfrm>
        <a:off x="847562" y="286025"/>
        <a:ext cx="1071073" cy="657249"/>
      </dsp:txXfrm>
    </dsp:sp>
    <dsp:sp modelId="{CA07F0C3-122F-4A93-A988-34BAAD115289}">
      <dsp:nvSpPr>
        <dsp:cNvPr id="0" name=""/>
        <dsp:cNvSpPr/>
      </dsp:nvSpPr>
      <dsp:spPr>
        <a:xfrm>
          <a:off x="1179838" y="943275"/>
          <a:ext cx="1460555" cy="1460555"/>
        </a:xfrm>
        <a:prstGeom prst="ellipse">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n-US" sz="1400" b="1" kern="1200" dirty="0" smtClean="0"/>
            <a:t>Building</a:t>
          </a:r>
        </a:p>
        <a:p>
          <a:pPr lvl="0" algn="ctr" defTabSz="622300">
            <a:lnSpc>
              <a:spcPct val="90000"/>
            </a:lnSpc>
            <a:spcBef>
              <a:spcPct val="0"/>
            </a:spcBef>
            <a:spcAft>
              <a:spcPct val="35000"/>
            </a:spcAft>
          </a:pPr>
          <a:r>
            <a:rPr lang="en-US" sz="1400" b="1" kern="1200" dirty="0" smtClean="0"/>
            <a:t>Facility Manager</a:t>
          </a:r>
          <a:endParaRPr lang="en-US" sz="1400" b="1" kern="1200" dirty="0"/>
        </a:p>
      </dsp:txBody>
      <dsp:txXfrm>
        <a:off x="1626524" y="1320585"/>
        <a:ext cx="876333" cy="803305"/>
      </dsp:txXfrm>
    </dsp:sp>
    <dsp:sp modelId="{0E222629-D82D-4DA6-8B18-18D2885A565D}">
      <dsp:nvSpPr>
        <dsp:cNvPr id="0" name=""/>
        <dsp:cNvSpPr/>
      </dsp:nvSpPr>
      <dsp:spPr>
        <a:xfrm>
          <a:off x="125804" y="943275"/>
          <a:ext cx="1460555" cy="1460555"/>
        </a:xfrm>
        <a:prstGeom prst="ellipse">
          <a:avLst/>
        </a:prstGeom>
        <a:solidFill>
          <a:srgbClr val="00B05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en-US" sz="1200" b="1" kern="1200" dirty="0" smtClean="0"/>
            <a:t>Safety and Health Officer</a:t>
          </a:r>
          <a:endParaRPr lang="en-US" sz="1200" b="1" kern="1200" dirty="0"/>
        </a:p>
      </dsp:txBody>
      <dsp:txXfrm>
        <a:off x="263339" y="1320585"/>
        <a:ext cx="876333" cy="80330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FE6F15-9CE4-4EB9-B19C-5CE37BE96626}">
      <dsp:nvSpPr>
        <dsp:cNvPr id="0" name=""/>
        <dsp:cNvSpPr/>
      </dsp:nvSpPr>
      <dsp:spPr>
        <a:xfrm>
          <a:off x="4658564" y="1576433"/>
          <a:ext cx="1198470" cy="1198470"/>
        </a:xfrm>
        <a:prstGeom prst="ellipse">
          <a:avLst/>
        </a:prstGeom>
        <a:solidFill>
          <a:schemeClr val="bg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Worker Exposure</a:t>
          </a:r>
          <a:endParaRPr lang="en-US" sz="1700" kern="1200" dirty="0"/>
        </a:p>
      </dsp:txBody>
      <dsp:txXfrm>
        <a:off x="4834076" y="1751945"/>
        <a:ext cx="847446" cy="847446"/>
      </dsp:txXfrm>
    </dsp:sp>
    <dsp:sp modelId="{A7221F7D-F79E-4911-9E2C-A913BB075B79}">
      <dsp:nvSpPr>
        <dsp:cNvPr id="0" name=""/>
        <dsp:cNvSpPr/>
      </dsp:nvSpPr>
      <dsp:spPr>
        <a:xfrm rot="15660378">
          <a:off x="4943953" y="1385479"/>
          <a:ext cx="380810" cy="20514"/>
        </a:xfrm>
        <a:custGeom>
          <a:avLst/>
          <a:gdLst/>
          <a:ahLst/>
          <a:cxnLst/>
          <a:rect l="0" t="0" r="0" b="0"/>
          <a:pathLst>
            <a:path>
              <a:moveTo>
                <a:pt x="0" y="10257"/>
              </a:moveTo>
              <a:lnTo>
                <a:pt x="380810" y="10257"/>
              </a:lnTo>
            </a:path>
          </a:pathLst>
        </a:custGeom>
        <a:noFill/>
        <a:ln w="25400" cap="flat" cmpd="sng" algn="ctr">
          <a:solidFill>
            <a:schemeClr val="tx2">
              <a:lumMod val="60000"/>
              <a:lumOff val="40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5124838" y="1386216"/>
        <a:ext cx="19040" cy="19040"/>
      </dsp:txXfrm>
    </dsp:sp>
    <dsp:sp modelId="{866033CC-8C5F-4826-8FEE-10F9F1C8BF54}">
      <dsp:nvSpPr>
        <dsp:cNvPr id="0" name=""/>
        <dsp:cNvSpPr/>
      </dsp:nvSpPr>
      <dsp:spPr>
        <a:xfrm>
          <a:off x="4411682" y="16568"/>
          <a:ext cx="1198470" cy="1198470"/>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Customers</a:t>
          </a:r>
          <a:endParaRPr lang="en-US" sz="1400" kern="1200" dirty="0"/>
        </a:p>
      </dsp:txBody>
      <dsp:txXfrm>
        <a:off x="4587194" y="192080"/>
        <a:ext cx="847446" cy="847446"/>
      </dsp:txXfrm>
    </dsp:sp>
    <dsp:sp modelId="{47038015-CB07-49C1-B89F-2DBD326FA30F}">
      <dsp:nvSpPr>
        <dsp:cNvPr id="0" name=""/>
        <dsp:cNvSpPr/>
      </dsp:nvSpPr>
      <dsp:spPr>
        <a:xfrm rot="20422044">
          <a:off x="5811154" y="1900238"/>
          <a:ext cx="379999" cy="20514"/>
        </a:xfrm>
        <a:custGeom>
          <a:avLst/>
          <a:gdLst/>
          <a:ahLst/>
          <a:cxnLst/>
          <a:rect l="0" t="0" r="0" b="0"/>
          <a:pathLst>
            <a:path>
              <a:moveTo>
                <a:pt x="0" y="10257"/>
              </a:moveTo>
              <a:lnTo>
                <a:pt x="379999" y="10257"/>
              </a:lnTo>
            </a:path>
          </a:pathLst>
        </a:custGeom>
        <a:noFill/>
        <a:ln w="25400" cap="flat" cmpd="sng" algn="ctr">
          <a:solidFill>
            <a:schemeClr val="tx2">
              <a:lumMod val="60000"/>
              <a:lumOff val="40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991653" y="1900995"/>
        <a:ext cx="18999" cy="18999"/>
      </dsp:txXfrm>
    </dsp:sp>
    <dsp:sp modelId="{B276E7E0-8E25-440C-B6E9-8912E7C710DD}">
      <dsp:nvSpPr>
        <dsp:cNvPr id="0" name=""/>
        <dsp:cNvSpPr/>
      </dsp:nvSpPr>
      <dsp:spPr>
        <a:xfrm>
          <a:off x="6145272" y="1046087"/>
          <a:ext cx="1198470" cy="1198470"/>
        </a:xfrm>
        <a:prstGeom prst="ellipse">
          <a:avLst/>
        </a:prstGeom>
        <a:solidFill>
          <a:schemeClr val="accent5">
            <a:hueOff val="-3311292"/>
            <a:satOff val="13270"/>
            <a:lumOff val="28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Coworkers</a:t>
          </a:r>
          <a:endParaRPr lang="en-US" sz="1400" kern="1200" dirty="0"/>
        </a:p>
      </dsp:txBody>
      <dsp:txXfrm>
        <a:off x="6320784" y="1221599"/>
        <a:ext cx="847446" cy="847446"/>
      </dsp:txXfrm>
    </dsp:sp>
    <dsp:sp modelId="{E589CF7F-6A2A-4E9A-B02F-3B5FC46EC22C}">
      <dsp:nvSpPr>
        <dsp:cNvPr id="0" name=""/>
        <dsp:cNvSpPr/>
      </dsp:nvSpPr>
      <dsp:spPr>
        <a:xfrm rot="6080292">
          <a:off x="4966570" y="2895051"/>
          <a:ext cx="289854" cy="20514"/>
        </a:xfrm>
        <a:custGeom>
          <a:avLst/>
          <a:gdLst/>
          <a:ahLst/>
          <a:cxnLst/>
          <a:rect l="0" t="0" r="0" b="0"/>
          <a:pathLst>
            <a:path>
              <a:moveTo>
                <a:pt x="0" y="10257"/>
              </a:moveTo>
              <a:lnTo>
                <a:pt x="289854" y="10257"/>
              </a:lnTo>
            </a:path>
          </a:pathLst>
        </a:custGeom>
        <a:noFill/>
        <a:ln w="25400" cap="flat" cmpd="sng" algn="ctr">
          <a:solidFill>
            <a:schemeClr val="tx2">
              <a:lumMod val="60000"/>
              <a:lumOff val="40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5104251" y="2898062"/>
        <a:ext cx="14492" cy="14492"/>
      </dsp:txXfrm>
    </dsp:sp>
    <dsp:sp modelId="{8A67CCE0-6D2A-42E6-AF7B-E8412FBE8C26}">
      <dsp:nvSpPr>
        <dsp:cNvPr id="0" name=""/>
        <dsp:cNvSpPr/>
      </dsp:nvSpPr>
      <dsp:spPr>
        <a:xfrm>
          <a:off x="4365959" y="3035712"/>
          <a:ext cx="1198470" cy="1198470"/>
        </a:xfrm>
        <a:prstGeom prst="ellipse">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Individual Risk Factors</a:t>
          </a:r>
          <a:endParaRPr lang="en-US" sz="1400" kern="1200" dirty="0"/>
        </a:p>
      </dsp:txBody>
      <dsp:txXfrm>
        <a:off x="4541471" y="3211224"/>
        <a:ext cx="847446" cy="847446"/>
      </dsp:txXfrm>
    </dsp:sp>
    <dsp:sp modelId="{CC34EC7B-017C-4313-8980-2D45CEBCECEC}">
      <dsp:nvSpPr>
        <dsp:cNvPr id="0" name=""/>
        <dsp:cNvSpPr/>
      </dsp:nvSpPr>
      <dsp:spPr>
        <a:xfrm rot="10800000">
          <a:off x="4297174" y="2165411"/>
          <a:ext cx="361389" cy="20514"/>
        </a:xfrm>
        <a:custGeom>
          <a:avLst/>
          <a:gdLst/>
          <a:ahLst/>
          <a:cxnLst/>
          <a:rect l="0" t="0" r="0" b="0"/>
          <a:pathLst>
            <a:path>
              <a:moveTo>
                <a:pt x="0" y="10257"/>
              </a:moveTo>
              <a:lnTo>
                <a:pt x="361389" y="10257"/>
              </a:lnTo>
            </a:path>
          </a:pathLst>
        </a:custGeom>
        <a:noFill/>
        <a:ln w="25400" cap="flat" cmpd="sng" algn="ctr">
          <a:solidFill>
            <a:schemeClr val="tx2">
              <a:lumMod val="60000"/>
              <a:lumOff val="40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468834" y="2166634"/>
        <a:ext cx="18069" cy="18069"/>
      </dsp:txXfrm>
    </dsp:sp>
    <dsp:sp modelId="{392B8E9B-8D84-4DD1-B5B1-EBBEAD794F1E}">
      <dsp:nvSpPr>
        <dsp:cNvPr id="0" name=""/>
        <dsp:cNvSpPr/>
      </dsp:nvSpPr>
      <dsp:spPr>
        <a:xfrm>
          <a:off x="3098703" y="1576433"/>
          <a:ext cx="1198470" cy="1198470"/>
        </a:xfrm>
        <a:prstGeom prst="ellipse">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Non-Occupational Risk Factors</a:t>
          </a:r>
          <a:endParaRPr lang="en-US" sz="1200" kern="1200" dirty="0"/>
        </a:p>
      </dsp:txBody>
      <dsp:txXfrm>
        <a:off x="3274215" y="1751945"/>
        <a:ext cx="847446" cy="847446"/>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List2">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A2877799-72E4-4ED4-A35E-D8BCC261F844}" type="datetimeFigureOut">
              <a:rPr lang="en-US" smtClean="0"/>
              <a:t>7/31/2020</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C63A5BFF-70E3-4E38-9C1A-868AC707F553}" type="slidenum">
              <a:rPr lang="en-US" smtClean="0"/>
              <a:t>‹#›</a:t>
            </a:fld>
            <a:endParaRPr lang="en-US"/>
          </a:p>
        </p:txBody>
      </p:sp>
    </p:spTree>
    <p:extLst>
      <p:ext uri="{BB962C8B-B14F-4D97-AF65-F5344CB8AC3E}">
        <p14:creationId xmlns:p14="http://schemas.microsoft.com/office/powerpoint/2010/main" val="19558356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44A52BF-CC81-4C46-A003-F8ED8C6BBCA8}" type="datetimeFigureOut">
              <a:rPr lang="en-US" smtClean="0"/>
              <a:t>7/31/2020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5F3CCDA-17EC-4B91-BC5F-50BA94642856}" type="slidenum">
              <a:rPr lang="en-US" smtClean="0"/>
              <a:t>‹#›</a:t>
            </a:fld>
            <a:endParaRPr lang="en-US"/>
          </a:p>
        </p:txBody>
      </p:sp>
    </p:spTree>
    <p:extLst>
      <p:ext uri="{BB962C8B-B14F-4D97-AF65-F5344CB8AC3E}">
        <p14:creationId xmlns:p14="http://schemas.microsoft.com/office/powerpoint/2010/main" val="1312268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cdc.gov/niosh/engcontrols/"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s://www.cdc.gov/NIOSH/" TargetMode="External"/><Relationship Id="rId5" Type="http://schemas.openxmlformats.org/officeDocument/2006/relationships/hyperlink" Target="https://www.cdc.gov/niosh/ppe/" TargetMode="External"/><Relationship Id="rId4" Type="http://schemas.openxmlformats.org/officeDocument/2006/relationships/hyperlink" Target="https://www.cdc.gov/niosh/engcontrols/ecd/"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spcAft>
                <a:spcPts val="830"/>
              </a:spcAft>
            </a:pPr>
            <a:r>
              <a:rPr lang="en-US" dirty="0" smtClean="0">
                <a:ea typeface="Calibri" panose="020F0502020204030204" pitchFamily="34" charset="0"/>
                <a:cs typeface="Arial" panose="020B0604020202020204" pitchFamily="34" charset="0"/>
              </a:rPr>
              <a:t>Thank </a:t>
            </a:r>
            <a:r>
              <a:rPr lang="en-US" dirty="0">
                <a:ea typeface="Calibri" panose="020F0502020204030204" pitchFamily="34" charset="0"/>
                <a:cs typeface="Arial" panose="020B0604020202020204" pitchFamily="34" charset="0"/>
              </a:rPr>
              <a:t>you for joining us to discuss </a:t>
            </a:r>
            <a:r>
              <a:rPr lang="en-US" dirty="0" smtClean="0">
                <a:ea typeface="Calibri" panose="020F0502020204030204" pitchFamily="34" charset="0"/>
                <a:cs typeface="Arial" panose="020B0604020202020204" pitchFamily="34" charset="0"/>
              </a:rPr>
              <a:t>the Safe at Work Guidelines for state agencies which DHRM prepared to encourage state agencies’ compliance with 16VAC25-220 Emergency Temporary Standard for Infectious Disease Prevention of SARS CoV-2 Virus that Causes COVID19. For the sake of convenience we will use the term COVID19 in referring to the Virus and will refer to the term “Temporary Standard” when referencing this new standard. Please note the Temporary Standard will expire within six months of the Governor’s State of Emergency or when superseded by a permanent standard, whichever occurs first, or when repealed by the Virginia Safety and Health Codes Board.  Throughout today’s webinar we will also use the term “VOSH” which refers to the Virginia Occupational Safety and Health program in the Department of Labor and Industry – or more commonly known as DOLI.  Our goal in complying with this Temporary Standard is </a:t>
            </a:r>
            <a:r>
              <a:rPr lang="en-US" dirty="0">
                <a:ea typeface="Calibri" panose="020F0502020204030204" pitchFamily="34" charset="0"/>
                <a:cs typeface="Arial" panose="020B0604020202020204" pitchFamily="34" charset="0"/>
              </a:rPr>
              <a:t>to strive for a balance between keeping our employees safe and maintaining agency operations that serve our citizens</a:t>
            </a:r>
            <a:r>
              <a:rPr lang="en-US" dirty="0" smtClean="0">
                <a:ea typeface="Calibri" panose="020F0502020204030204" pitchFamily="34" charset="0"/>
                <a:cs typeface="Arial" panose="020B0604020202020204" pitchFamily="34" charset="0"/>
              </a:rPr>
              <a:t>.  </a:t>
            </a:r>
            <a:endParaRPr lang="en-US" dirty="0">
              <a:ea typeface="Calibri" panose="020F0502020204030204" pitchFamily="34" charset="0"/>
              <a:cs typeface="Arial" panose="020B0604020202020204" pitchFamily="34" charset="0"/>
            </a:endParaRPr>
          </a:p>
          <a:p>
            <a:pPr>
              <a:lnSpc>
                <a:spcPct val="150000"/>
              </a:lnSpc>
            </a:pPr>
            <a:endParaRPr lang="en-US" dirty="0">
              <a:cs typeface="Arial" panose="020B0604020202020204" pitchFamily="34" charset="0"/>
            </a:endParaRPr>
          </a:p>
          <a:p>
            <a:pPr>
              <a:lnSpc>
                <a:spcPct val="150000"/>
              </a:lnSpc>
            </a:pPr>
            <a:r>
              <a:rPr lang="en-US" dirty="0">
                <a:cs typeface="Arial" panose="020B0604020202020204" pitchFamily="34" charset="0"/>
              </a:rPr>
              <a:t>I will begin with introductions and will touch briefly on the HRCS webinar </a:t>
            </a:r>
            <a:r>
              <a:rPr lang="en-US" dirty="0" smtClean="0">
                <a:cs typeface="Arial" panose="020B0604020202020204" pitchFamily="34" charset="0"/>
              </a:rPr>
              <a:t>series. </a:t>
            </a:r>
            <a:r>
              <a:rPr lang="en-US" b="1" dirty="0" smtClean="0">
                <a:cs typeface="Arial" panose="020B0604020202020204" pitchFamily="34" charset="0"/>
              </a:rPr>
              <a:t>Additional </a:t>
            </a:r>
            <a:r>
              <a:rPr lang="en-US" b="1" dirty="0">
                <a:cs typeface="Arial" panose="020B0604020202020204" pitchFamily="34" charset="0"/>
              </a:rPr>
              <a:t>guidance in the form of a Q&amp;A will be provided </a:t>
            </a:r>
            <a:r>
              <a:rPr lang="en-US" b="1" dirty="0" smtClean="0">
                <a:cs typeface="Arial" panose="020B0604020202020204" pitchFamily="34" charset="0"/>
              </a:rPr>
              <a:t>later.</a:t>
            </a:r>
            <a:endParaRPr lang="en-US" b="1" dirty="0">
              <a:cs typeface="Arial" panose="020B0604020202020204" pitchFamily="34" charset="0"/>
            </a:endParaRPr>
          </a:p>
          <a:p>
            <a:pPr>
              <a:lnSpc>
                <a:spcPct val="150000"/>
              </a:lnSpc>
            </a:pPr>
            <a:endParaRPr lang="en-US" b="1" dirty="0">
              <a:cs typeface="Arial" panose="020B0604020202020204" pitchFamily="34" charset="0"/>
            </a:endParaRPr>
          </a:p>
          <a:p>
            <a:pPr>
              <a:lnSpc>
                <a:spcPct val="150000"/>
              </a:lnSpc>
            </a:pPr>
            <a:r>
              <a:rPr lang="en-US" dirty="0">
                <a:cs typeface="Arial" panose="020B0604020202020204" pitchFamily="34" charset="0"/>
              </a:rPr>
              <a:t>To start, I would like to introduce our team here today: </a:t>
            </a:r>
          </a:p>
          <a:p>
            <a:pPr marL="178027" indent="-178027">
              <a:lnSpc>
                <a:spcPct val="150000"/>
              </a:lnSpc>
              <a:buFont typeface="Arial" panose="020B0604020202020204" pitchFamily="34" charset="0"/>
              <a:buChar char="•"/>
            </a:pPr>
            <a:r>
              <a:rPr lang="en-US" dirty="0">
                <a:cs typeface="Arial" panose="020B0604020202020204" pitchFamily="34" charset="0"/>
              </a:rPr>
              <a:t>I’m Natalie Brannon, Talent and Policy Services Director for DHRM and joining me </a:t>
            </a:r>
            <a:r>
              <a:rPr lang="en-US" dirty="0" smtClean="0">
                <a:cs typeface="Arial" panose="020B0604020202020204" pitchFamily="34" charset="0"/>
              </a:rPr>
              <a:t>are:</a:t>
            </a:r>
            <a:endParaRPr lang="en-US" dirty="0">
              <a:cs typeface="Arial" panose="020B0604020202020204" pitchFamily="34" charset="0"/>
            </a:endParaRPr>
          </a:p>
          <a:p>
            <a:pPr marL="181410" indent="-181410">
              <a:lnSpc>
                <a:spcPct val="150000"/>
              </a:lnSpc>
              <a:buFont typeface="Arial" panose="020B0604020202020204" pitchFamily="34" charset="0"/>
              <a:buChar char="•"/>
            </a:pPr>
            <a:r>
              <a:rPr lang="en-US" dirty="0">
                <a:cs typeface="Arial" panose="020B0604020202020204" pitchFamily="34" charset="0"/>
              </a:rPr>
              <a:t>Diane Anderson, DHRM Policy </a:t>
            </a:r>
            <a:r>
              <a:rPr lang="en-US" dirty="0" smtClean="0">
                <a:cs typeface="Arial" panose="020B0604020202020204" pitchFamily="34" charset="0"/>
              </a:rPr>
              <a:t>Manager and</a:t>
            </a:r>
            <a:endParaRPr lang="en-US" dirty="0">
              <a:cs typeface="Arial" panose="020B0604020202020204" pitchFamily="34" charset="0"/>
            </a:endParaRPr>
          </a:p>
          <a:p>
            <a:pPr marL="181410" indent="-181410">
              <a:lnSpc>
                <a:spcPct val="150000"/>
              </a:lnSpc>
              <a:buFont typeface="Arial" panose="020B0604020202020204" pitchFamily="34" charset="0"/>
              <a:buChar char="•"/>
            </a:pPr>
            <a:r>
              <a:rPr lang="en-US" dirty="0">
                <a:cs typeface="Arial" panose="020B0604020202020204" pitchFamily="34" charset="0"/>
              </a:rPr>
              <a:t>Debbie Rigdon, DHRM </a:t>
            </a:r>
            <a:r>
              <a:rPr lang="en-US" dirty="0" smtClean="0">
                <a:cs typeface="Arial" panose="020B0604020202020204" pitchFamily="34" charset="0"/>
              </a:rPr>
              <a:t>Sr. Policy Consultant</a:t>
            </a:r>
          </a:p>
          <a:p>
            <a:pPr marL="181410" indent="-181410">
              <a:lnSpc>
                <a:spcPct val="150000"/>
              </a:lnSpc>
              <a:buFont typeface="Arial" panose="020B0604020202020204" pitchFamily="34" charset="0"/>
              <a:buChar char="•"/>
            </a:pPr>
            <a:r>
              <a:rPr lang="en-US" dirty="0" smtClean="0">
                <a:cs typeface="Arial" panose="020B0604020202020204" pitchFamily="34" charset="0"/>
              </a:rPr>
              <a:t>Johnny Nugent, DHRM’s Risk Management Specialist</a:t>
            </a:r>
            <a:endParaRPr lang="en-US" dirty="0">
              <a:cs typeface="Arial" panose="020B0604020202020204" pitchFamily="34" charset="0"/>
            </a:endParaRPr>
          </a:p>
          <a:p>
            <a:pPr marL="181410" indent="-181410">
              <a:lnSpc>
                <a:spcPct val="150000"/>
              </a:lnSpc>
              <a:buFont typeface="Arial" panose="020B0604020202020204" pitchFamily="34" charset="0"/>
              <a:buChar char="•"/>
            </a:pPr>
            <a:endParaRPr lang="en-US" dirty="0">
              <a:cs typeface="Arial" panose="020B0604020202020204" pitchFamily="34" charset="0"/>
            </a:endParaRPr>
          </a:p>
          <a:p>
            <a:pPr marL="181410" indent="-181410">
              <a:lnSpc>
                <a:spcPct val="150000"/>
              </a:lnSpc>
              <a:buFont typeface="Arial" panose="020B0604020202020204" pitchFamily="34" charset="0"/>
              <a:buChar char="•"/>
            </a:pPr>
            <a:r>
              <a:rPr lang="en-US" dirty="0">
                <a:cs typeface="Arial" panose="020B0604020202020204" pitchFamily="34" charset="0"/>
              </a:rPr>
              <a:t>We’d also like to thank </a:t>
            </a:r>
            <a:r>
              <a:rPr lang="en-US" dirty="0" smtClean="0">
                <a:cs typeface="Arial" panose="020B0604020202020204" pitchFamily="34" charset="0"/>
              </a:rPr>
              <a:t>the following individuals from the Virginia Department of Labor and Industry </a:t>
            </a:r>
            <a:r>
              <a:rPr lang="en-US" dirty="0">
                <a:cs typeface="Arial" panose="020B0604020202020204" pitchFamily="34" charset="0"/>
              </a:rPr>
              <a:t>for assistance in providing this information</a:t>
            </a:r>
            <a:r>
              <a:rPr lang="en-US" dirty="0" smtClean="0">
                <a:cs typeface="Arial" panose="020B0604020202020204" pitchFamily="34" charset="0"/>
              </a:rPr>
              <a:t>.  Commissioner Ray Davenport; Ron Graham, Director of Health Programs; and Jennifer Rose, Manager of Consultative Services.  We greatly appreciate the insight and sharing of information and their subject matter expertise in protecting employees safety and health.</a:t>
            </a:r>
            <a:endParaRPr lang="en-US" dirty="0">
              <a:cs typeface="Arial" panose="020B0604020202020204" pitchFamily="34" charset="0"/>
            </a:endParaRPr>
          </a:p>
        </p:txBody>
      </p:sp>
      <p:sp>
        <p:nvSpPr>
          <p:cNvPr id="4" name="Slide Number Placeholder 3"/>
          <p:cNvSpPr>
            <a:spLocks noGrp="1"/>
          </p:cNvSpPr>
          <p:nvPr>
            <p:ph type="sldNum" sz="quarter" idx="10"/>
          </p:nvPr>
        </p:nvSpPr>
        <p:spPr>
          <a:xfrm>
            <a:off x="6309360" y="8829967"/>
            <a:ext cx="699418" cy="466433"/>
          </a:xfrm>
        </p:spPr>
        <p:txBody>
          <a:bodyPr/>
          <a:lstStyle/>
          <a:p>
            <a:pPr defTabSz="931774">
              <a:defRPr/>
            </a:pPr>
            <a:fld id="{B6973511-89D9-42AE-A23F-466E8292A8C1}" type="slidenum">
              <a:rPr lang="en-US">
                <a:solidFill>
                  <a:prstClr val="black"/>
                </a:solidFill>
                <a:latin typeface="Calibri" panose="020F0502020204030204"/>
              </a:rPr>
              <a:pPr defTabSz="931774">
                <a:defRPr/>
              </a:pPr>
              <a:t>1</a:t>
            </a:fld>
            <a:endParaRPr lang="en-US" dirty="0">
              <a:solidFill>
                <a:prstClr val="black"/>
              </a:solidFill>
              <a:latin typeface="Calibri" panose="020F0502020204030204"/>
            </a:endParaRPr>
          </a:p>
        </p:txBody>
      </p:sp>
      <p:sp>
        <p:nvSpPr>
          <p:cNvPr id="5" name="Date Placeholder 4"/>
          <p:cNvSpPr>
            <a:spLocks noGrp="1"/>
          </p:cNvSpPr>
          <p:nvPr>
            <p:ph type="dt" idx="11"/>
          </p:nvPr>
        </p:nvSpPr>
        <p:spPr/>
        <p:txBody>
          <a:bodyPr/>
          <a:lstStyle/>
          <a:p>
            <a:pPr defTabSz="931774">
              <a:defRPr/>
            </a:pPr>
            <a:r>
              <a:rPr lang="en-US" dirty="0" smtClean="0">
                <a:solidFill>
                  <a:prstClr val="black"/>
                </a:solidFill>
                <a:latin typeface="Calibri" panose="020F0502020204030204"/>
              </a:rPr>
              <a:t>7/29/20</a:t>
            </a:r>
            <a:endParaRPr lang="en-US" dirty="0">
              <a:solidFill>
                <a:prstClr val="black"/>
              </a:solidFill>
              <a:latin typeface="Calibri" panose="020F0502020204030204"/>
            </a:endParaRPr>
          </a:p>
        </p:txBody>
      </p:sp>
    </p:spTree>
    <p:extLst>
      <p:ext uri="{BB962C8B-B14F-4D97-AF65-F5344CB8AC3E}">
        <p14:creationId xmlns:p14="http://schemas.microsoft.com/office/powerpoint/2010/main" val="20557052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lnSpc>
                <a:spcPct val="150000"/>
              </a:lnSpc>
              <a:buFont typeface="Arial" panose="020B0604020202020204" pitchFamily="34" charset="0"/>
              <a:buChar char="•"/>
            </a:pPr>
            <a:r>
              <a:rPr lang="en-US" sz="1100" dirty="0"/>
              <a:t>As this slide indicates, </a:t>
            </a:r>
            <a:r>
              <a:rPr lang="en-US" sz="1100" dirty="0" smtClean="0"/>
              <a:t>the Temporary Standard for COVID19 requires that you understand </a:t>
            </a:r>
            <a:r>
              <a:rPr lang="en-US" sz="1100" dirty="0"/>
              <a:t>your facility’s maximum Occupancy Level </a:t>
            </a:r>
            <a:r>
              <a:rPr lang="en-US" sz="1100" dirty="0" smtClean="0"/>
              <a:t>which may </a:t>
            </a:r>
            <a:r>
              <a:rPr lang="en-US" sz="1100" dirty="0"/>
              <a:t>vary from floor to floor.  </a:t>
            </a:r>
            <a:r>
              <a:rPr lang="en-US" sz="1100" dirty="0" smtClean="0"/>
              <a:t>HR must partner with your </a:t>
            </a:r>
            <a:r>
              <a:rPr lang="en-US" sz="1100" dirty="0"/>
              <a:t>building manager </a:t>
            </a:r>
            <a:r>
              <a:rPr lang="en-US" sz="1100" dirty="0" smtClean="0"/>
              <a:t>to acquire this information and also confirm the </a:t>
            </a:r>
            <a:r>
              <a:rPr lang="en-US" sz="1100" dirty="0"/>
              <a:t>HVAC’s ventilation </a:t>
            </a:r>
            <a:r>
              <a:rPr lang="en-US" sz="1100" dirty="0" smtClean="0"/>
              <a:t>is </a:t>
            </a:r>
            <a:r>
              <a:rPr lang="en-US" sz="1100" dirty="0"/>
              <a:t>operating at full capacity with clean filters that are changed frequently</a:t>
            </a:r>
            <a:r>
              <a:rPr lang="en-US" sz="1100" dirty="0" smtClean="0"/>
              <a:t>.</a:t>
            </a:r>
          </a:p>
          <a:p>
            <a:pPr>
              <a:lnSpc>
                <a:spcPct val="150000"/>
              </a:lnSpc>
            </a:pPr>
            <a:endParaRPr lang="en-US" sz="1100" dirty="0" smtClean="0"/>
          </a:p>
          <a:p>
            <a:pPr>
              <a:lnSpc>
                <a:spcPct val="150000"/>
              </a:lnSpc>
            </a:pPr>
            <a:r>
              <a:rPr lang="en-US" sz="1100" dirty="0" smtClean="0"/>
              <a:t>As you assess the engineering controls in your workplaces factor in these observations:</a:t>
            </a:r>
            <a:endParaRPr lang="en-US" sz="1100" dirty="0"/>
          </a:p>
          <a:p>
            <a:pPr marL="174708" indent="-174708">
              <a:lnSpc>
                <a:spcPct val="150000"/>
              </a:lnSpc>
              <a:buFont typeface="Arial" panose="020B0604020202020204" pitchFamily="34" charset="0"/>
              <a:buChar char="•"/>
            </a:pPr>
            <a:r>
              <a:rPr lang="en-US" sz="1100" dirty="0" smtClean="0"/>
              <a:t>For cubicles – determine the height of the walls and if doors or closures are available to separate the workspaces.  The Temporary Standards reference a requirement for floor to ceiling barriers between work spaces so determine if you need to install protective </a:t>
            </a:r>
            <a:r>
              <a:rPr lang="en-US" sz="1100" dirty="0" err="1" smtClean="0"/>
              <a:t>plexiglass</a:t>
            </a:r>
            <a:r>
              <a:rPr lang="en-US" sz="1100" dirty="0" smtClean="0"/>
              <a:t> or similar barriers.   Again – work with your building manager or a space planner on these issues.  We acknowledge that all agencies will not have floor to ceiling partitions but they do need to be high enough to protect your workers from airborne particles.</a:t>
            </a:r>
            <a:endParaRPr lang="en-US" sz="1100" dirty="0"/>
          </a:p>
          <a:p>
            <a:pPr marL="174708" indent="-174708">
              <a:lnSpc>
                <a:spcPct val="150000"/>
              </a:lnSpc>
              <a:buFont typeface="Arial" panose="020B0604020202020204" pitchFamily="34" charset="0"/>
              <a:buChar char="•"/>
            </a:pPr>
            <a:r>
              <a:rPr lang="en-US" sz="1100" dirty="0" smtClean="0"/>
              <a:t>Post </a:t>
            </a:r>
            <a:r>
              <a:rPr lang="en-US" sz="1100" dirty="0"/>
              <a:t>instructional </a:t>
            </a:r>
            <a:r>
              <a:rPr lang="en-US" sz="1100" dirty="0" smtClean="0"/>
              <a:t>signs or floor markings </a:t>
            </a:r>
            <a:r>
              <a:rPr lang="en-US" sz="1100" dirty="0"/>
              <a:t>for Workers, Visitors and Customers indicating how to maintain social </a:t>
            </a:r>
            <a:r>
              <a:rPr lang="en-US" sz="1100" dirty="0" smtClean="0"/>
              <a:t>distancing.  This </a:t>
            </a:r>
            <a:r>
              <a:rPr lang="en-US" sz="1100" dirty="0"/>
              <a:t>is especially important for lobbies, reception areas and direct-service areas to the public.</a:t>
            </a:r>
          </a:p>
          <a:p>
            <a:pPr marL="174708" indent="-174708">
              <a:lnSpc>
                <a:spcPct val="150000"/>
              </a:lnSpc>
              <a:buFont typeface="Arial" panose="020B0604020202020204" pitchFamily="34" charset="0"/>
              <a:buChar char="•"/>
            </a:pPr>
            <a:r>
              <a:rPr lang="en-US" sz="1100" dirty="0" smtClean="0"/>
              <a:t>Be sure to protect your </a:t>
            </a:r>
            <a:r>
              <a:rPr lang="en-US" sz="1100" dirty="0"/>
              <a:t>reception/lobby or customer service </a:t>
            </a:r>
            <a:r>
              <a:rPr lang="en-US" sz="1100" dirty="0" smtClean="0"/>
              <a:t>desks. Station lobby furniture </a:t>
            </a:r>
            <a:r>
              <a:rPr lang="en-US" sz="1100" dirty="0"/>
              <a:t>six </a:t>
            </a:r>
            <a:r>
              <a:rPr lang="en-US" sz="1100" dirty="0" smtClean="0"/>
              <a:t>feet apart and temporarily </a:t>
            </a:r>
            <a:r>
              <a:rPr lang="en-US" sz="1100" dirty="0"/>
              <a:t>remove excess furniture to prevent congregating.</a:t>
            </a:r>
          </a:p>
          <a:p>
            <a:pPr marL="174708" indent="-174708">
              <a:lnSpc>
                <a:spcPct val="150000"/>
              </a:lnSpc>
              <a:buFont typeface="Arial" panose="020B0604020202020204" pitchFamily="34" charset="0"/>
              <a:buChar char="•"/>
            </a:pPr>
            <a:r>
              <a:rPr lang="en-US" sz="1100" dirty="0"/>
              <a:t>Assess common spaces shared by workers – </a:t>
            </a:r>
            <a:r>
              <a:rPr lang="en-US" sz="1100" dirty="0" smtClean="0"/>
              <a:t>such as restrooms</a:t>
            </a:r>
            <a:r>
              <a:rPr lang="en-US" sz="1100" dirty="0"/>
              <a:t>, meeting rooms, break </a:t>
            </a:r>
            <a:r>
              <a:rPr lang="en-US" sz="1100" dirty="0" smtClean="0"/>
              <a:t>rooms</a:t>
            </a:r>
            <a:r>
              <a:rPr lang="en-US" sz="1100" dirty="0"/>
              <a:t> </a:t>
            </a:r>
            <a:r>
              <a:rPr lang="en-US" sz="1100" dirty="0" smtClean="0"/>
              <a:t>to ensure they are ready for social distancing.  Post signage indicating the number of people permitted at any one time.</a:t>
            </a:r>
            <a:endParaRPr lang="en-US" sz="1100" dirty="0"/>
          </a:p>
          <a:p>
            <a:pPr marL="174708" indent="-174708">
              <a:lnSpc>
                <a:spcPct val="150000"/>
              </a:lnSpc>
              <a:buFont typeface="Arial" panose="020B0604020202020204" pitchFamily="34" charset="0"/>
              <a:buChar char="•"/>
            </a:pPr>
            <a:r>
              <a:rPr lang="en-US" sz="1100" dirty="0" smtClean="0"/>
              <a:t>Keep EPA-approved </a:t>
            </a:r>
            <a:r>
              <a:rPr lang="en-US" sz="1100" dirty="0"/>
              <a:t>disinfectants on hand to sanitize the work environment several times </a:t>
            </a:r>
            <a:r>
              <a:rPr lang="en-US" sz="1100" dirty="0" smtClean="0"/>
              <a:t>each day.  Maintain </a:t>
            </a:r>
            <a:r>
              <a:rPr lang="en-US" sz="1100" dirty="0"/>
              <a:t>the Safety Data Sheets on the cleaning &amp; sanitizing products as required by other VOSH </a:t>
            </a:r>
            <a:r>
              <a:rPr lang="en-US" sz="1100" dirty="0" smtClean="0"/>
              <a:t>standards.  Be certain employees are using the products correctly and are using the </a:t>
            </a:r>
            <a:r>
              <a:rPr lang="en-US" sz="1100" dirty="0"/>
              <a:t>correct PPE </a:t>
            </a:r>
            <a:r>
              <a:rPr lang="en-US" sz="1100" dirty="0" smtClean="0"/>
              <a:t>as required. </a:t>
            </a:r>
          </a:p>
          <a:p>
            <a:pPr marL="174708" indent="-174708">
              <a:lnSpc>
                <a:spcPct val="150000"/>
              </a:lnSpc>
              <a:buFont typeface="Arial" panose="020B0604020202020204" pitchFamily="34" charset="0"/>
              <a:buChar char="•"/>
            </a:pPr>
            <a:r>
              <a:rPr lang="en-US" sz="1100" dirty="0" smtClean="0"/>
              <a:t>Provide instructions to </a:t>
            </a:r>
            <a:r>
              <a:rPr lang="en-US" sz="1100" dirty="0" err="1" smtClean="0"/>
              <a:t>Ees</a:t>
            </a:r>
            <a:r>
              <a:rPr lang="en-US" sz="1100" dirty="0" smtClean="0"/>
              <a:t> on the proper use of face coverings, hand sanitizer and how </a:t>
            </a:r>
            <a:r>
              <a:rPr lang="en-US" sz="1100" dirty="0"/>
              <a:t>to wash </a:t>
            </a:r>
            <a:r>
              <a:rPr lang="en-US" sz="1100" dirty="0" smtClean="0"/>
              <a:t>their hands.</a:t>
            </a:r>
          </a:p>
          <a:p>
            <a:pPr marL="174708" indent="-174708">
              <a:lnSpc>
                <a:spcPct val="150000"/>
              </a:lnSpc>
              <a:buFont typeface="Arial" panose="020B0604020202020204" pitchFamily="34" charset="0"/>
              <a:buChar char="•"/>
            </a:pPr>
            <a:r>
              <a:rPr lang="en-US" sz="1100" dirty="0" smtClean="0"/>
              <a:t>Provide hands-free </a:t>
            </a:r>
            <a:r>
              <a:rPr lang="en-US" sz="1100" dirty="0"/>
              <a:t>trash receptacles </a:t>
            </a:r>
            <a:r>
              <a:rPr lang="en-US" sz="1100" dirty="0" smtClean="0"/>
              <a:t>for </a:t>
            </a:r>
            <a:r>
              <a:rPr lang="en-US" sz="1100" dirty="0"/>
              <a:t>used tissues and sanitizing </a:t>
            </a:r>
            <a:r>
              <a:rPr lang="en-US" sz="1100" dirty="0" smtClean="0"/>
              <a:t>wipes.  </a:t>
            </a:r>
            <a:r>
              <a:rPr lang="en-US" sz="1100" dirty="0"/>
              <a:t>Most agencies will not require bio-hazard receptacles</a:t>
            </a:r>
            <a:r>
              <a:rPr lang="en-US" sz="1100" dirty="0" smtClean="0"/>
              <a:t>.</a:t>
            </a:r>
          </a:p>
          <a:p>
            <a:pPr marL="174708" indent="-174708">
              <a:lnSpc>
                <a:spcPct val="150000"/>
              </a:lnSpc>
              <a:buFont typeface="Arial" panose="020B0604020202020204" pitchFamily="34" charset="0"/>
              <a:buChar char="•"/>
            </a:pPr>
            <a:r>
              <a:rPr lang="en-US" sz="1100" dirty="0" smtClean="0"/>
              <a:t>Please note the Temporary Standards state that the cost of corrective measures to be taken will not usually be considered as a factor in determining whether a violation of this standard has occurred.   </a:t>
            </a:r>
            <a:endParaRPr lang="en-US" sz="1100" dirty="0"/>
          </a:p>
          <a:p>
            <a:pPr>
              <a:lnSpc>
                <a:spcPct val="150000"/>
              </a:lnSpc>
            </a:pPr>
            <a:endParaRPr lang="en-US" sz="1100" dirty="0"/>
          </a:p>
          <a:p>
            <a:pPr>
              <a:lnSpc>
                <a:spcPct val="150000"/>
              </a:lnSpc>
            </a:pPr>
            <a:r>
              <a:rPr lang="en-US" dirty="0" smtClean="0"/>
              <a:t> </a:t>
            </a:r>
            <a:endParaRPr lang="en-US" dirty="0"/>
          </a:p>
        </p:txBody>
      </p:sp>
      <p:sp>
        <p:nvSpPr>
          <p:cNvPr id="4" name="Slide Number Placeholder 3"/>
          <p:cNvSpPr>
            <a:spLocks noGrp="1"/>
          </p:cNvSpPr>
          <p:nvPr>
            <p:ph type="sldNum" sz="quarter" idx="10"/>
          </p:nvPr>
        </p:nvSpPr>
        <p:spPr/>
        <p:txBody>
          <a:bodyPr/>
          <a:lstStyle/>
          <a:p>
            <a:fld id="{E5F3CCDA-17EC-4B91-BC5F-50BA94642856}" type="slidenum">
              <a:rPr lang="en-US" smtClean="0"/>
              <a:t>10</a:t>
            </a:fld>
            <a:endParaRPr lang="en-US"/>
          </a:p>
        </p:txBody>
      </p:sp>
    </p:spTree>
    <p:extLst>
      <p:ext uri="{BB962C8B-B14F-4D97-AF65-F5344CB8AC3E}">
        <p14:creationId xmlns:p14="http://schemas.microsoft.com/office/powerpoint/2010/main" val="32810744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US" dirty="0" smtClean="0"/>
              <a:t>When considering Administrative Controls review options that further enhance the engineering controls within the workspace and serve to mitigate potential exposures:</a:t>
            </a:r>
          </a:p>
          <a:p>
            <a:pPr>
              <a:lnSpc>
                <a:spcPct val="150000"/>
              </a:lnSpc>
            </a:pPr>
            <a:endParaRPr lang="en-US" dirty="0" smtClean="0"/>
          </a:p>
          <a:p>
            <a:pPr marL="174708" indent="-174708">
              <a:lnSpc>
                <a:spcPct val="150000"/>
              </a:lnSpc>
              <a:buFont typeface="Arial" panose="020B0604020202020204" pitchFamily="34" charset="0"/>
              <a:buChar char="•"/>
            </a:pPr>
            <a:r>
              <a:rPr lang="en-US" dirty="0" smtClean="0"/>
              <a:t>Continue remote work and virtual services whenever feasible and appropriate for the position. Telework is an agency leadership decision.</a:t>
            </a:r>
          </a:p>
          <a:p>
            <a:pPr marL="174708" indent="-174708">
              <a:lnSpc>
                <a:spcPct val="150000"/>
              </a:lnSpc>
              <a:buFont typeface="Arial" panose="020B0604020202020204" pitchFamily="34" charset="0"/>
              <a:buChar char="•"/>
            </a:pPr>
            <a:r>
              <a:rPr lang="en-US" dirty="0" smtClean="0"/>
              <a:t>Offer increased breaks for hand-washing and sanitizing of work spaces</a:t>
            </a:r>
          </a:p>
          <a:p>
            <a:pPr marL="174708" indent="-174708">
              <a:lnSpc>
                <a:spcPct val="150000"/>
              </a:lnSpc>
              <a:buFont typeface="Arial" panose="020B0604020202020204" pitchFamily="34" charset="0"/>
              <a:buChar char="•"/>
            </a:pPr>
            <a:r>
              <a:rPr lang="en-US" dirty="0" smtClean="0"/>
              <a:t>Stagger work schedules and breaks to promote social distancing.  Consider alternating telework with on-site scheduling.</a:t>
            </a:r>
          </a:p>
          <a:p>
            <a:pPr marL="174708" indent="-174708">
              <a:lnSpc>
                <a:spcPct val="150000"/>
              </a:lnSpc>
              <a:buFont typeface="Arial" panose="020B0604020202020204" pitchFamily="34" charset="0"/>
              <a:buChar char="•"/>
            </a:pPr>
            <a:r>
              <a:rPr lang="en-US" dirty="0" smtClean="0"/>
              <a:t>Be prepared to engage in Interactive Discussions related to bona fide disabilities and vulnerabilities to COVID19 and </a:t>
            </a:r>
            <a:r>
              <a:rPr lang="en-US" b="1" u="sng" dirty="0" smtClean="0"/>
              <a:t>respond in writing </a:t>
            </a:r>
            <a:r>
              <a:rPr lang="en-US" dirty="0" smtClean="0"/>
              <a:t>to </a:t>
            </a:r>
            <a:r>
              <a:rPr lang="en-US" dirty="0" err="1" smtClean="0"/>
              <a:t>Ees</a:t>
            </a:r>
            <a:r>
              <a:rPr lang="en-US" dirty="0" smtClean="0"/>
              <a:t>.</a:t>
            </a:r>
          </a:p>
          <a:p>
            <a:pPr marL="174708" indent="-174708">
              <a:lnSpc>
                <a:spcPct val="150000"/>
              </a:lnSpc>
              <a:buFont typeface="Arial" panose="020B0604020202020204" pitchFamily="34" charset="0"/>
              <a:buChar char="•"/>
            </a:pPr>
            <a:r>
              <a:rPr lang="en-US" dirty="0" smtClean="0"/>
              <a:t>Avoid </a:t>
            </a:r>
            <a:r>
              <a:rPr lang="en-US" dirty="0"/>
              <a:t>sharing equipment between colleagues that is not properly sanitized between use.  </a:t>
            </a:r>
            <a:endParaRPr lang="en-US" dirty="0" smtClean="0"/>
          </a:p>
          <a:p>
            <a:pPr marL="174708" indent="-174708">
              <a:lnSpc>
                <a:spcPct val="150000"/>
              </a:lnSpc>
              <a:buFont typeface="Arial" panose="020B0604020202020204" pitchFamily="34" charset="0"/>
              <a:buChar char="•"/>
            </a:pPr>
            <a:r>
              <a:rPr lang="en-US" dirty="0" smtClean="0"/>
              <a:t>Address </a:t>
            </a:r>
            <a:r>
              <a:rPr lang="en-US" dirty="0"/>
              <a:t>these requirements with contractors, sub-contractors and temporary employee vendors.</a:t>
            </a:r>
          </a:p>
          <a:p>
            <a:endParaRPr lang="en-US" dirty="0" smtClean="0"/>
          </a:p>
          <a:p>
            <a:pPr marL="174708" indent="-174708">
              <a:buFont typeface="Arial" panose="020B0604020202020204" pitchFamily="34" charset="0"/>
              <a:buChar char="•"/>
            </a:pPr>
            <a:endParaRPr lang="en-US" dirty="0" smtClean="0"/>
          </a:p>
          <a:p>
            <a:pPr marL="174708" indent="-174708">
              <a:buFont typeface="Arial" panose="020B0604020202020204" pitchFamily="34" charset="0"/>
              <a:buChar char="•"/>
            </a:pPr>
            <a:endParaRPr lang="en-US" dirty="0" smtClean="0"/>
          </a:p>
          <a:p>
            <a:pPr lvl="1"/>
            <a:endParaRPr lang="en-US" dirty="0"/>
          </a:p>
        </p:txBody>
      </p:sp>
      <p:sp>
        <p:nvSpPr>
          <p:cNvPr id="4" name="Slide Number Placeholder 3"/>
          <p:cNvSpPr>
            <a:spLocks noGrp="1"/>
          </p:cNvSpPr>
          <p:nvPr>
            <p:ph type="sldNum" sz="quarter" idx="10"/>
          </p:nvPr>
        </p:nvSpPr>
        <p:spPr>
          <a:xfrm>
            <a:off x="6202680" y="8829967"/>
            <a:ext cx="806098" cy="466433"/>
          </a:xfrm>
        </p:spPr>
        <p:txBody>
          <a:bodyPr/>
          <a:lstStyle/>
          <a:p>
            <a:fld id="{E5F3CCDA-17EC-4B91-BC5F-50BA94642856}" type="slidenum">
              <a:rPr lang="en-US" smtClean="0"/>
              <a:t>11</a:t>
            </a:fld>
            <a:endParaRPr lang="en-US" dirty="0"/>
          </a:p>
        </p:txBody>
      </p:sp>
    </p:spTree>
    <p:extLst>
      <p:ext uri="{BB962C8B-B14F-4D97-AF65-F5344CB8AC3E}">
        <p14:creationId xmlns:p14="http://schemas.microsoft.com/office/powerpoint/2010/main" val="16163557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US" sz="1100" dirty="0" smtClean="0"/>
              <a:t>State </a:t>
            </a:r>
            <a:r>
              <a:rPr lang="en-US" sz="1100" dirty="0"/>
              <a:t>workers are required to wear face coverings </a:t>
            </a:r>
            <a:r>
              <a:rPr lang="en-US" sz="1100" dirty="0" smtClean="0"/>
              <a:t>which cover the nose and mouth while </a:t>
            </a:r>
            <a:r>
              <a:rPr lang="en-US" sz="1100" dirty="0"/>
              <a:t>inside state buildings. </a:t>
            </a:r>
            <a:r>
              <a:rPr lang="en-US" sz="1100" dirty="0" smtClean="0"/>
              <a:t>Once </a:t>
            </a:r>
            <a:r>
              <a:rPr lang="en-US" sz="1100" dirty="0"/>
              <a:t>the employee is in their work space that is separated from others by 6ft or more, facial covering can be removed but must be worn in the halls, common areas, while in </a:t>
            </a:r>
            <a:r>
              <a:rPr lang="en-US" sz="1100" dirty="0" smtClean="0"/>
              <a:t>meetings</a:t>
            </a:r>
            <a:r>
              <a:rPr lang="en-US" sz="1100" dirty="0"/>
              <a:t> </a:t>
            </a:r>
            <a:r>
              <a:rPr lang="en-US" sz="1100" dirty="0" smtClean="0"/>
              <a:t>or interacting with colleagues.  </a:t>
            </a:r>
            <a:endParaRPr lang="en-US" sz="1100" dirty="0"/>
          </a:p>
          <a:p>
            <a:pPr>
              <a:lnSpc>
                <a:spcPct val="150000"/>
              </a:lnSpc>
            </a:pPr>
            <a:endParaRPr lang="en-US" sz="1100" dirty="0"/>
          </a:p>
          <a:p>
            <a:pPr marL="174708" indent="-174708">
              <a:lnSpc>
                <a:spcPct val="150000"/>
              </a:lnSpc>
              <a:buFont typeface="Arial" panose="020B0604020202020204" pitchFamily="34" charset="0"/>
              <a:buChar char="•"/>
            </a:pPr>
            <a:r>
              <a:rPr lang="en-US" sz="1100" dirty="0"/>
              <a:t>N-95 masks – needed only for medical personnel to include those checking temperatures or engaging in COVID19 testing activities.  Protective </a:t>
            </a:r>
            <a:r>
              <a:rPr lang="en-US" sz="1100" dirty="0" smtClean="0"/>
              <a:t>covering such as a protective disposable gown to cover clothing </a:t>
            </a:r>
            <a:r>
              <a:rPr lang="en-US" sz="1100" dirty="0"/>
              <a:t>is also suggested.  Be advised N-95 mask usage falls under the OSHA Respiratory Protection Standard so your agency will also need a Respiratory Protection Program.</a:t>
            </a:r>
          </a:p>
          <a:p>
            <a:pPr marL="174708" indent="-174708">
              <a:lnSpc>
                <a:spcPct val="150000"/>
              </a:lnSpc>
              <a:buFont typeface="Arial" panose="020B0604020202020204" pitchFamily="34" charset="0"/>
              <a:buChar char="•"/>
            </a:pPr>
            <a:endParaRPr lang="en-US" sz="1100" dirty="0"/>
          </a:p>
          <a:p>
            <a:pPr marL="174708" indent="-174708">
              <a:lnSpc>
                <a:spcPct val="150000"/>
              </a:lnSpc>
              <a:buFont typeface="Arial" panose="020B0604020202020204" pitchFamily="34" charset="0"/>
              <a:buChar char="•"/>
            </a:pPr>
            <a:r>
              <a:rPr lang="en-US" sz="1100" dirty="0"/>
              <a:t>Gloves – discard after one-time use.  Employees must be trained in the process for safely removing gloves without contaminating themselves over open trash receptacles.  </a:t>
            </a:r>
          </a:p>
          <a:p>
            <a:pPr marL="174708" indent="-174708">
              <a:lnSpc>
                <a:spcPct val="150000"/>
              </a:lnSpc>
              <a:buFont typeface="Arial" panose="020B0604020202020204" pitchFamily="34" charset="0"/>
              <a:buChar char="•"/>
            </a:pPr>
            <a:endParaRPr lang="en-US" sz="1100" dirty="0"/>
          </a:p>
          <a:p>
            <a:pPr marL="174708" indent="-174708">
              <a:lnSpc>
                <a:spcPct val="150000"/>
              </a:lnSpc>
              <a:buFont typeface="Arial" panose="020B0604020202020204" pitchFamily="34" charset="0"/>
              <a:buChar char="•"/>
            </a:pPr>
            <a:r>
              <a:rPr lang="en-US" sz="1100" dirty="0"/>
              <a:t>If job duties require respirators – provide them and ensure fit tests.</a:t>
            </a:r>
          </a:p>
          <a:p>
            <a:pPr marL="174708" indent="-174708">
              <a:lnSpc>
                <a:spcPct val="150000"/>
              </a:lnSpc>
              <a:buFont typeface="Arial" panose="020B0604020202020204" pitchFamily="34" charset="0"/>
              <a:buChar char="•"/>
            </a:pPr>
            <a:endParaRPr lang="en-US" sz="1100" dirty="0"/>
          </a:p>
          <a:p>
            <a:pPr marL="174708" indent="-174708">
              <a:lnSpc>
                <a:spcPct val="150000"/>
              </a:lnSpc>
              <a:buFont typeface="Arial" panose="020B0604020202020204" pitchFamily="34" charset="0"/>
              <a:buChar char="•"/>
            </a:pPr>
            <a:r>
              <a:rPr lang="en-US" sz="1100" dirty="0"/>
              <a:t>Engage in Interactive Discussions to determine why employees </a:t>
            </a:r>
            <a:r>
              <a:rPr lang="en-US" sz="1100" dirty="0" smtClean="0"/>
              <a:t>will or cannot </a:t>
            </a:r>
            <a:r>
              <a:rPr lang="en-US" sz="1100" dirty="0"/>
              <a:t>wear a face covering.  If medical – request immediate medical </a:t>
            </a:r>
            <a:r>
              <a:rPr lang="en-US" sz="1100" dirty="0" smtClean="0"/>
              <a:t>documentation and seek alternative options.  For  Religious reasons </a:t>
            </a:r>
            <a:r>
              <a:rPr lang="en-US" sz="1100" dirty="0"/>
              <a:t> </a:t>
            </a:r>
            <a:r>
              <a:rPr lang="en-US" sz="1100" dirty="0" smtClean="0"/>
              <a:t>- notify DOLI who will seek guidance from the Office of the Attorney General.  No </a:t>
            </a:r>
            <a:r>
              <a:rPr lang="en-US" sz="1100" dirty="0"/>
              <a:t>other reasons are acceptable.  Counsel/warn and document via Standards of Conducts.  Provide due process.</a:t>
            </a:r>
          </a:p>
          <a:p>
            <a:pPr>
              <a:lnSpc>
                <a:spcPct val="150000"/>
              </a:lnSpc>
            </a:pPr>
            <a:endParaRPr lang="en-US" sz="1100" dirty="0"/>
          </a:p>
          <a:p>
            <a:pPr marL="174708" indent="-174708">
              <a:lnSpc>
                <a:spcPct val="150000"/>
              </a:lnSpc>
              <a:buFont typeface="Arial" panose="020B0604020202020204" pitchFamily="34" charset="0"/>
              <a:buChar char="•"/>
            </a:pPr>
            <a:r>
              <a:rPr lang="en-US" sz="1100" dirty="0"/>
              <a:t>Consider accommodations such as allowing employees to work in spaces that have a door that can be closed while working; permit an additional break to allow employee </a:t>
            </a:r>
            <a:r>
              <a:rPr lang="en-US" sz="1100" dirty="0" smtClean="0"/>
              <a:t>to have outside </a:t>
            </a:r>
            <a:r>
              <a:rPr lang="en-US" sz="1100" dirty="0"/>
              <a:t>time to </a:t>
            </a:r>
            <a:r>
              <a:rPr lang="en-US" sz="1100" dirty="0" smtClean="0"/>
              <a:t>remove the </a:t>
            </a:r>
            <a:r>
              <a:rPr lang="en-US" sz="1100" dirty="0"/>
              <a:t>face covering and breathe fresh air.    </a:t>
            </a:r>
          </a:p>
          <a:p>
            <a:pPr marL="174708"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a:xfrm>
            <a:off x="6461760" y="8829967"/>
            <a:ext cx="547018" cy="466433"/>
          </a:xfrm>
        </p:spPr>
        <p:txBody>
          <a:bodyPr/>
          <a:lstStyle/>
          <a:p>
            <a:fld id="{E5F3CCDA-17EC-4B91-BC5F-50BA94642856}" type="slidenum">
              <a:rPr lang="en-US" smtClean="0"/>
              <a:t>12</a:t>
            </a:fld>
            <a:endParaRPr lang="en-US" dirty="0"/>
          </a:p>
        </p:txBody>
      </p:sp>
    </p:spTree>
    <p:extLst>
      <p:ext uri="{BB962C8B-B14F-4D97-AF65-F5344CB8AC3E}">
        <p14:creationId xmlns:p14="http://schemas.microsoft.com/office/powerpoint/2010/main" val="10736812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298950"/>
            <a:ext cx="5608320" cy="3660458"/>
          </a:xfrm>
        </p:spPr>
        <p:txBody>
          <a:bodyPr/>
          <a:lstStyle/>
          <a:p>
            <a:pPr>
              <a:lnSpc>
                <a:spcPct val="150000"/>
              </a:lnSpc>
            </a:pPr>
            <a:r>
              <a:rPr lang="en-US" dirty="0"/>
              <a:t>The EEOC permits temperature checks and has recently stated that COVID19 testing is allowable.  However, we remind agencies these actions are a snapshot in time and are not necessarily indicative of an individual’s COVID19 status </a:t>
            </a:r>
            <a:r>
              <a:rPr lang="en-US" dirty="0" smtClean="0"/>
              <a:t>as some people who test positive do not run fevers.  </a:t>
            </a:r>
          </a:p>
          <a:p>
            <a:pPr>
              <a:lnSpc>
                <a:spcPct val="150000"/>
              </a:lnSpc>
            </a:pPr>
            <a:endParaRPr lang="en-US" dirty="0"/>
          </a:p>
          <a:p>
            <a:pPr>
              <a:lnSpc>
                <a:spcPct val="150000"/>
              </a:lnSpc>
            </a:pPr>
            <a:r>
              <a:rPr lang="en-US" dirty="0" smtClean="0"/>
              <a:t>Individuals </a:t>
            </a:r>
            <a:r>
              <a:rPr lang="en-US" dirty="0"/>
              <a:t>conducting the temperature checks must be trained in the process of checking temperatures (medical personnel are preferred), how to maintain confidentiality and how to recognize anomalies.  We’ve had reports from several employees whose agencies are engaging in the temperature checks that their infrared temperatures are routinely being recorded as 80 degrees. Either the infrared thermometer is not properly calibrated, the area may be too windy/drafty to accurately capture the temperature or the thermometer is not getting close enough to the individual.  Screeners must be </a:t>
            </a:r>
            <a:r>
              <a:rPr lang="en-US" dirty="0" smtClean="0"/>
              <a:t>alert </a:t>
            </a:r>
            <a:r>
              <a:rPr lang="en-US" dirty="0"/>
              <a:t>and properly respond on all unusual </a:t>
            </a:r>
            <a:r>
              <a:rPr lang="en-US" dirty="0" smtClean="0"/>
              <a:t>readings.</a:t>
            </a:r>
          </a:p>
          <a:p>
            <a:pPr>
              <a:lnSpc>
                <a:spcPct val="150000"/>
              </a:lnSpc>
            </a:pPr>
            <a:endParaRPr lang="en-US" dirty="0"/>
          </a:p>
          <a:p>
            <a:pPr>
              <a:lnSpc>
                <a:spcPct val="150000"/>
              </a:lnSpc>
            </a:pPr>
            <a:r>
              <a:rPr lang="en-US" dirty="0" smtClean="0"/>
              <a:t>Be mindful of employee’s HIPAA rights to confidentiality as the screening is considered by the EEOC as a medical screening.  Employees are highly sensitive to the fact that if one individual is asked to step aside then something must be wrong and the gossip chain begins.  We cannot permit our employees to be treated differently by their colleagues if they are asked to wait longer to cool down from the heat to get re-screened or if they are asked to return home due to an elevated temperature that exceeds 100.4 degrees.  Stress the importance of this in relation to the Civility Policy.</a:t>
            </a:r>
          </a:p>
          <a:p>
            <a:pPr>
              <a:lnSpc>
                <a:spcPct val="150000"/>
              </a:lnSpc>
            </a:pPr>
            <a:endParaRPr lang="en-US" dirty="0"/>
          </a:p>
          <a:p>
            <a:pPr>
              <a:lnSpc>
                <a:spcPct val="150000"/>
              </a:lnSpc>
            </a:pPr>
            <a:r>
              <a:rPr lang="en-US" dirty="0" smtClean="0"/>
              <a:t>Protect the screeners with adequate PPE – gloves, N-95 mask.  Be sure the screener does not have an age or health vulnerability to COVID19.</a:t>
            </a:r>
          </a:p>
          <a:p>
            <a:pPr>
              <a:lnSpc>
                <a:spcPct val="150000"/>
              </a:lnSpc>
            </a:pPr>
            <a:endParaRPr lang="en-US" dirty="0"/>
          </a:p>
          <a:p>
            <a:pPr>
              <a:lnSpc>
                <a:spcPct val="150000"/>
              </a:lnSpc>
            </a:pPr>
            <a:endParaRPr lang="en-US" dirty="0"/>
          </a:p>
        </p:txBody>
      </p:sp>
      <p:sp>
        <p:nvSpPr>
          <p:cNvPr id="4" name="Slide Number Placeholder 3"/>
          <p:cNvSpPr>
            <a:spLocks noGrp="1"/>
          </p:cNvSpPr>
          <p:nvPr>
            <p:ph type="sldNum" sz="quarter" idx="10"/>
          </p:nvPr>
        </p:nvSpPr>
        <p:spPr/>
        <p:txBody>
          <a:bodyPr/>
          <a:lstStyle/>
          <a:p>
            <a:r>
              <a:rPr lang="en-US" dirty="0" smtClean="0"/>
              <a:t> </a:t>
            </a:r>
            <a:fld id="{E5F3CCDA-17EC-4B91-BC5F-50BA94642856}" type="slidenum">
              <a:rPr lang="en-US" smtClean="0"/>
              <a:t>13</a:t>
            </a:fld>
            <a:endParaRPr lang="en-US" dirty="0"/>
          </a:p>
        </p:txBody>
      </p:sp>
    </p:spTree>
    <p:extLst>
      <p:ext uri="{BB962C8B-B14F-4D97-AF65-F5344CB8AC3E}">
        <p14:creationId xmlns:p14="http://schemas.microsoft.com/office/powerpoint/2010/main" val="35559034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US" dirty="0"/>
              <a:t>This </a:t>
            </a:r>
            <a:r>
              <a:rPr lang="en-US" dirty="0" smtClean="0"/>
              <a:t>slide provides an example </a:t>
            </a:r>
            <a:r>
              <a:rPr lang="en-US" dirty="0"/>
              <a:t>of a Hazard Risk Identification and </a:t>
            </a:r>
            <a:r>
              <a:rPr lang="en-US" dirty="0" smtClean="0"/>
              <a:t>Assessment form designed by the Department of Labor and Industry. This </a:t>
            </a:r>
            <a:r>
              <a:rPr lang="en-US" dirty="0"/>
              <a:t>is essentially a simple Excel spreadsheet or a Table format outlining the workspace areas</a:t>
            </a:r>
            <a:r>
              <a:rPr lang="en-US" dirty="0" smtClean="0"/>
              <a:t>, </a:t>
            </a:r>
            <a:r>
              <a:rPr lang="en-US" dirty="0"/>
              <a:t>the job task risk for </a:t>
            </a:r>
            <a:r>
              <a:rPr lang="en-US" dirty="0" smtClean="0"/>
              <a:t>each position </a:t>
            </a:r>
            <a:r>
              <a:rPr lang="en-US" dirty="0"/>
              <a:t>associated with each </a:t>
            </a:r>
            <a:r>
              <a:rPr lang="en-US" dirty="0" smtClean="0"/>
              <a:t>area, the </a:t>
            </a:r>
            <a:r>
              <a:rPr lang="en-US" dirty="0"/>
              <a:t>relevant resolution to control the </a:t>
            </a:r>
            <a:r>
              <a:rPr lang="en-US" dirty="0" smtClean="0"/>
              <a:t>risk/exposure and required PPE to include face coverings.  </a:t>
            </a:r>
            <a:endParaRPr lang="en-US" dirty="0"/>
          </a:p>
          <a:p>
            <a:pPr>
              <a:lnSpc>
                <a:spcPct val="150000"/>
              </a:lnSpc>
            </a:pPr>
            <a:endParaRPr lang="en-US" dirty="0"/>
          </a:p>
          <a:p>
            <a:pPr>
              <a:lnSpc>
                <a:spcPct val="150000"/>
              </a:lnSpc>
            </a:pPr>
            <a:r>
              <a:rPr lang="en-US" dirty="0"/>
              <a:t>Conduct a walk thru of your building, your floors and your office spaces to identify hazards. </a:t>
            </a:r>
            <a:r>
              <a:rPr lang="en-US" dirty="0" smtClean="0"/>
              <a:t>Make certain you include common areas.  Identify hazards and risks of exposure in each area and position and the respective controls or </a:t>
            </a:r>
            <a:r>
              <a:rPr lang="en-US" dirty="0"/>
              <a:t>strategies </a:t>
            </a:r>
            <a:r>
              <a:rPr lang="en-US" dirty="0" smtClean="0"/>
              <a:t>to </a:t>
            </a:r>
            <a:r>
              <a:rPr lang="en-US" dirty="0"/>
              <a:t>eliminate or minimize the exposure.  Be sure to include the potential for multiple occupancy of a </a:t>
            </a:r>
            <a:r>
              <a:rPr lang="en-US" dirty="0" smtClean="0"/>
              <a:t>state-owned </a:t>
            </a:r>
            <a:r>
              <a:rPr lang="en-US" dirty="0"/>
              <a:t>or state-leased vehicle. </a:t>
            </a:r>
            <a:endParaRPr lang="en-US" dirty="0" smtClean="0"/>
          </a:p>
          <a:p>
            <a:pPr>
              <a:lnSpc>
                <a:spcPct val="150000"/>
              </a:lnSpc>
            </a:pPr>
            <a:endParaRPr lang="en-US" dirty="0"/>
          </a:p>
          <a:p>
            <a:pPr>
              <a:lnSpc>
                <a:spcPct val="150000"/>
              </a:lnSpc>
            </a:pPr>
            <a:r>
              <a:rPr lang="en-US" dirty="0"/>
              <a:t>When assessing job risk, create a list of employees arranged by risk level based upon their job duties/tasks.  You may group by roles if the positions perform significantly similar duties.  Remember to check the OSHA 3990 publication and the </a:t>
            </a:r>
            <a:r>
              <a:rPr lang="en-US" dirty="0" smtClean="0"/>
              <a:t>instructions for completing this form located on the VOSH </a:t>
            </a:r>
            <a:r>
              <a:rPr lang="en-US" dirty="0"/>
              <a:t>website </a:t>
            </a:r>
            <a:r>
              <a:rPr lang="en-US" dirty="0" smtClean="0"/>
              <a:t>to obtain more </a:t>
            </a:r>
            <a:r>
              <a:rPr lang="en-US" dirty="0"/>
              <a:t>guidance on the hazard and job risk assessment.</a:t>
            </a:r>
          </a:p>
          <a:p>
            <a:pPr>
              <a:lnSpc>
                <a:spcPct val="150000"/>
              </a:lnSpc>
            </a:pPr>
            <a:endParaRPr lang="en-US" dirty="0"/>
          </a:p>
          <a:p>
            <a:pPr>
              <a:lnSpc>
                <a:spcPct val="150000"/>
              </a:lnSpc>
            </a:pPr>
            <a:r>
              <a:rPr lang="en-US" dirty="0" smtClean="0"/>
              <a:t>This document needs to be signed and dated. </a:t>
            </a:r>
            <a:endParaRPr lang="en-US" dirty="0"/>
          </a:p>
          <a:p>
            <a:endParaRPr lang="en-US" dirty="0"/>
          </a:p>
          <a:p>
            <a:pPr>
              <a:lnSpc>
                <a:spcPct val="150000"/>
              </a:lnSpc>
            </a:pPr>
            <a:r>
              <a:rPr lang="en-US" dirty="0"/>
              <a:t>If a DOLI VOSH Inspector shows up on your premises in response to an employee complaint they will look for both the Hazard Identification and Assessment documentation and your agency’s Infectious Disease Preparedness Plan/Policy.  </a:t>
            </a:r>
          </a:p>
          <a:p>
            <a:endParaRPr lang="en-US" dirty="0"/>
          </a:p>
        </p:txBody>
      </p:sp>
      <p:sp>
        <p:nvSpPr>
          <p:cNvPr id="4" name="Slide Number Placeholder 3"/>
          <p:cNvSpPr>
            <a:spLocks noGrp="1"/>
          </p:cNvSpPr>
          <p:nvPr>
            <p:ph type="sldNum" sz="quarter" idx="10"/>
          </p:nvPr>
        </p:nvSpPr>
        <p:spPr>
          <a:xfrm>
            <a:off x="6529754" y="8829967"/>
            <a:ext cx="479024" cy="466433"/>
          </a:xfrm>
        </p:spPr>
        <p:txBody>
          <a:bodyPr/>
          <a:lstStyle/>
          <a:p>
            <a:fld id="{E5F3CCDA-17EC-4B91-BC5F-50BA94642856}" type="slidenum">
              <a:rPr lang="en-US" smtClean="0"/>
              <a:t>14</a:t>
            </a:fld>
            <a:endParaRPr lang="en-US" dirty="0"/>
          </a:p>
        </p:txBody>
      </p:sp>
    </p:spTree>
    <p:extLst>
      <p:ext uri="{BB962C8B-B14F-4D97-AF65-F5344CB8AC3E}">
        <p14:creationId xmlns:p14="http://schemas.microsoft.com/office/powerpoint/2010/main" val="27545088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US" dirty="0" smtClean="0"/>
              <a:t>This is a critical requirement for agencies with hazards or job tasks classified as:</a:t>
            </a:r>
          </a:p>
          <a:p>
            <a:pPr marL="228600" indent="-228600">
              <a:lnSpc>
                <a:spcPct val="150000"/>
              </a:lnSpc>
              <a:buAutoNum type="arabicPeriod"/>
            </a:pPr>
            <a:r>
              <a:rPr lang="en-US" dirty="0" smtClean="0"/>
              <a:t>“Very high” or “High” or </a:t>
            </a:r>
          </a:p>
          <a:p>
            <a:pPr marL="228600" indent="-228600">
              <a:lnSpc>
                <a:spcPct val="150000"/>
              </a:lnSpc>
              <a:buAutoNum type="arabicPeriod"/>
            </a:pPr>
            <a:r>
              <a:rPr lang="en-US" dirty="0" smtClean="0"/>
              <a:t>“Medium” with eleven (11) or more employees shall develop and implement a written Infectious Disease Preparedness and Response Plan.  </a:t>
            </a:r>
          </a:p>
          <a:p>
            <a:pPr>
              <a:lnSpc>
                <a:spcPct val="150000"/>
              </a:lnSpc>
            </a:pPr>
            <a:r>
              <a:rPr lang="en-US" dirty="0" smtClean="0"/>
              <a:t>This plan is very useful for all agencies – even if your hazards and job tasks are considered to be “low</a:t>
            </a:r>
            <a:r>
              <a:rPr lang="en-US" dirty="0"/>
              <a:t>”. Consider and communicate the IDPRP as an agency policy and require employees to </a:t>
            </a:r>
            <a:r>
              <a:rPr lang="en-US" dirty="0" smtClean="0"/>
              <a:t>comply. </a:t>
            </a:r>
          </a:p>
          <a:p>
            <a:pPr>
              <a:lnSpc>
                <a:spcPct val="150000"/>
              </a:lnSpc>
            </a:pPr>
            <a:endParaRPr lang="en-US" dirty="0"/>
          </a:p>
          <a:p>
            <a:pPr>
              <a:lnSpc>
                <a:spcPct val="150000"/>
              </a:lnSpc>
            </a:pPr>
            <a:r>
              <a:rPr lang="en-US" dirty="0" smtClean="0"/>
              <a:t>Specify the CDC/VDH, or other Commonwealth of Virginia guidance documents to include the VOSH COVID19 Standard the agency is complying with and assign the oversight of the plan to an individual employee with expertise in safety/health in the workplace.</a:t>
            </a:r>
          </a:p>
          <a:p>
            <a:endParaRPr lang="en-US" dirty="0" smtClean="0"/>
          </a:p>
          <a:p>
            <a:endParaRPr lang="en-US" dirty="0"/>
          </a:p>
          <a:p>
            <a:endParaRPr lang="en-US" dirty="0"/>
          </a:p>
        </p:txBody>
      </p:sp>
      <p:sp>
        <p:nvSpPr>
          <p:cNvPr id="4" name="Slide Number Placeholder 3"/>
          <p:cNvSpPr>
            <a:spLocks noGrp="1"/>
          </p:cNvSpPr>
          <p:nvPr>
            <p:ph type="sldNum" sz="quarter" idx="10"/>
          </p:nvPr>
        </p:nvSpPr>
        <p:spPr/>
        <p:txBody>
          <a:bodyPr/>
          <a:lstStyle/>
          <a:p>
            <a:fld id="{E5F3CCDA-17EC-4B91-BC5F-50BA94642856}" type="slidenum">
              <a:rPr lang="en-US" smtClean="0"/>
              <a:t>15</a:t>
            </a:fld>
            <a:endParaRPr lang="en-US"/>
          </a:p>
        </p:txBody>
      </p:sp>
    </p:spTree>
    <p:extLst>
      <p:ext uri="{BB962C8B-B14F-4D97-AF65-F5344CB8AC3E}">
        <p14:creationId xmlns:p14="http://schemas.microsoft.com/office/powerpoint/2010/main" val="21382722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US" dirty="0" smtClean="0"/>
              <a:t>DOLI’s website provides a suggested template for an Infectious Disease Preparedness and Response Plan and we encourage agencies to use it.  In addition to including the sections noted on this slide, we will note that you must:</a:t>
            </a:r>
          </a:p>
          <a:p>
            <a:pPr>
              <a:lnSpc>
                <a:spcPct val="150000"/>
              </a:lnSpc>
            </a:pPr>
            <a:endParaRPr lang="en-US" dirty="0"/>
          </a:p>
          <a:p>
            <a:pPr marL="228600" indent="-228600">
              <a:lnSpc>
                <a:spcPct val="150000"/>
              </a:lnSpc>
              <a:buAutoNum type="arabicPeriod"/>
            </a:pPr>
            <a:r>
              <a:rPr lang="en-US" dirty="0" smtClean="0"/>
              <a:t>Determine which </a:t>
            </a:r>
            <a:r>
              <a:rPr lang="en-US" dirty="0"/>
              <a:t>of the exposure risks apply to your agency’s workplace and positions </a:t>
            </a:r>
            <a:r>
              <a:rPr lang="en-US" dirty="0" smtClean="0"/>
              <a:t>to include </a:t>
            </a:r>
            <a:r>
              <a:rPr lang="en-US" dirty="0"/>
              <a:t>interactions with the public, customers, and </a:t>
            </a:r>
            <a:r>
              <a:rPr lang="en-US" dirty="0" smtClean="0"/>
              <a:t>co-workers.</a:t>
            </a:r>
          </a:p>
          <a:p>
            <a:pPr>
              <a:lnSpc>
                <a:spcPct val="150000"/>
              </a:lnSpc>
            </a:pPr>
            <a:endPar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fontAlgn="t">
              <a:lnSpc>
                <a:spcPct val="150000"/>
              </a:lnSpc>
            </a:pPr>
            <a:r>
              <a:rPr lang="en-US" dirty="0" smtClean="0"/>
              <a:t>2. Define the controls that will </a:t>
            </a:r>
            <a:r>
              <a:rPr lang="en-US" dirty="0"/>
              <a:t>be most effective in either preventing the transmission of COVID-19 or in responding to the </a:t>
            </a:r>
            <a:r>
              <a:rPr lang="en-US" dirty="0" smtClean="0"/>
              <a:t>infection.  This includes Engineering </a:t>
            </a:r>
            <a:r>
              <a:rPr lang="en-US" dirty="0"/>
              <a:t>Controls, Administrative Controls, PPE, and/or Safe Work Practices &amp; Training</a:t>
            </a:r>
            <a:endPar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fontAlgn="t">
              <a:lnSpc>
                <a:spcPct val="150000"/>
              </a:lnSpc>
            </a:pPr>
            <a:endParaRPr lang="en-US" dirty="0"/>
          </a:p>
          <a:p>
            <a:pPr fontAlgn="t">
              <a:lnSpc>
                <a:spcPct val="150000"/>
              </a:lnSpc>
            </a:pPr>
            <a:r>
              <a:rPr lang="en-US" dirty="0"/>
              <a:t>3</a:t>
            </a:r>
            <a:r>
              <a:rPr lang="en-US" dirty="0" smtClean="0"/>
              <a:t>.Prepare and define your plan for </a:t>
            </a:r>
            <a:r>
              <a:rPr lang="en-US" dirty="0"/>
              <a:t>the what-ifs: such as an employee/customer/visitor becoming ill.  Where can they be contained without exposing others until the individual can safely leave the facility, either via medical transport or on their own?  </a:t>
            </a:r>
            <a:endParaRPr lang="en-US" dirty="0" smtClean="0"/>
          </a:p>
          <a:p>
            <a:pPr>
              <a:lnSpc>
                <a:spcPct val="150000"/>
              </a:lnSpc>
            </a:pPr>
            <a:endParaRPr lang="en-US" dirty="0"/>
          </a:p>
          <a:p>
            <a:pPr>
              <a:lnSpc>
                <a:spcPct val="150000"/>
              </a:lnSpc>
            </a:pPr>
            <a:r>
              <a:rPr lang="en-US" dirty="0" smtClean="0"/>
              <a:t>4.Include Stay </a:t>
            </a:r>
            <a:r>
              <a:rPr lang="en-US" dirty="0"/>
              <a:t>Home/Go Home Policy language for </a:t>
            </a:r>
            <a:r>
              <a:rPr lang="en-US" dirty="0" smtClean="0"/>
              <a:t>employees when they become sick. Identify who employees should </a:t>
            </a:r>
            <a:r>
              <a:rPr lang="en-US" dirty="0"/>
              <a:t>contact if they are positive for COVID-19, become symptomatic for COVID-19 or are exposed to a positive COVID-19 case.  </a:t>
            </a:r>
            <a:endParaRPr lang="en-US" dirty="0" smtClean="0"/>
          </a:p>
          <a:p>
            <a:pPr>
              <a:lnSpc>
                <a:spcPct val="150000"/>
              </a:lnSpc>
            </a:pPr>
            <a:endParaRPr lang="en-US" dirty="0"/>
          </a:p>
          <a:p>
            <a:pPr>
              <a:lnSpc>
                <a:spcPct val="150000"/>
              </a:lnSpc>
            </a:pPr>
            <a:r>
              <a:rPr lang="en-US" dirty="0"/>
              <a:t>5</a:t>
            </a:r>
            <a:r>
              <a:rPr lang="en-US" dirty="0" smtClean="0"/>
              <a:t>.Record </a:t>
            </a:r>
            <a:r>
              <a:rPr lang="en-US" dirty="0"/>
              <a:t>all </a:t>
            </a:r>
            <a:r>
              <a:rPr lang="en-US" dirty="0" smtClean="0"/>
              <a:t>positive cases as required by OSHA Recordkeeping Requirements and establish and follow Notification Procedures.  Remind </a:t>
            </a:r>
            <a:r>
              <a:rPr lang="en-US" dirty="0"/>
              <a:t>employees to be respectful of each other’s privacy and that retaliatory behavior towards anyone who was positive or exposed to COVID-19 will not be tolerated.</a:t>
            </a:r>
            <a:endPar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endParaRPr lang="en-US" dirty="0" smtClean="0"/>
          </a:p>
          <a:p>
            <a:endPar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endPar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E5F3CCDA-17EC-4B91-BC5F-50BA94642856}" type="slidenum">
              <a:rPr lang="en-US" smtClean="0"/>
              <a:t>16</a:t>
            </a:fld>
            <a:endParaRPr lang="en-US"/>
          </a:p>
        </p:txBody>
      </p:sp>
    </p:spTree>
    <p:extLst>
      <p:ext uri="{BB962C8B-B14F-4D97-AF65-F5344CB8AC3E}">
        <p14:creationId xmlns:p14="http://schemas.microsoft.com/office/powerpoint/2010/main" val="24578366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37196"/>
            <a:ext cx="5608320" cy="3660458"/>
          </a:xfrm>
        </p:spPr>
        <p:txBody>
          <a:bodyPr/>
          <a:lstStyle/>
          <a:p>
            <a:pPr>
              <a:lnSpc>
                <a:spcPct val="150000"/>
              </a:lnSpc>
            </a:pPr>
            <a:r>
              <a:rPr lang="en-US" sz="1100" dirty="0"/>
              <a:t>Communicate and train employees on the symptoms of COVID19 </a:t>
            </a:r>
            <a:r>
              <a:rPr lang="en-US" sz="1100" dirty="0" smtClean="0"/>
              <a:t>–( </a:t>
            </a:r>
            <a:r>
              <a:rPr lang="en-US" sz="1100" dirty="0"/>
              <a:t>cite as </a:t>
            </a:r>
            <a:r>
              <a:rPr lang="en-US" sz="1100" dirty="0" smtClean="0"/>
              <a:t>listed on the slide)  </a:t>
            </a:r>
            <a:r>
              <a:rPr lang="en-US" sz="1100" dirty="0"/>
              <a:t>Person to person exposure occurs most often when individuals are in close contact with others for periods exceeding 15 minutes or frequent durations such as frequent customer service contact.  Reinforce </a:t>
            </a:r>
            <a:r>
              <a:rPr lang="en-US" sz="1100" dirty="0" smtClean="0"/>
              <a:t>the need to wear facial </a:t>
            </a:r>
            <a:r>
              <a:rPr lang="en-US" sz="1100" dirty="0"/>
              <a:t>coverings and social distancing of six feet and provide barriers where feasible.  Consider reassigning employees that have vulnerabilities to roles with less public contact if possible</a:t>
            </a:r>
            <a:r>
              <a:rPr lang="en-US" sz="1100" dirty="0" smtClean="0"/>
              <a:t>.</a:t>
            </a:r>
          </a:p>
          <a:p>
            <a:pPr>
              <a:lnSpc>
                <a:spcPct val="150000"/>
              </a:lnSpc>
            </a:pPr>
            <a:endParaRPr lang="en-US" sz="1100" dirty="0"/>
          </a:p>
          <a:p>
            <a:pPr>
              <a:lnSpc>
                <a:spcPct val="150000"/>
              </a:lnSpc>
            </a:pPr>
            <a:r>
              <a:rPr lang="en-US" sz="1100" dirty="0" smtClean="0"/>
              <a:t>Consideration </a:t>
            </a:r>
            <a:r>
              <a:rPr lang="en-US" sz="1100" dirty="0"/>
              <a:t>of Age and Chronic Health Vulnerabilities </a:t>
            </a:r>
            <a:r>
              <a:rPr lang="en-US" sz="1100" dirty="0" smtClean="0"/>
              <a:t>is also addressed in the VOSH Temporary Standard.  Because the CDC and VDH updates both the symptom list and the health vulnerabilities list, DHRM urges agencies to monitor these websites routinely. During </a:t>
            </a:r>
            <a:r>
              <a:rPr lang="en-US" sz="1100" dirty="0"/>
              <a:t>periods when your local areas are not engaged in outbreaks it is reasonable to ask </a:t>
            </a:r>
            <a:r>
              <a:rPr lang="en-US" sz="1100" dirty="0" smtClean="0"/>
              <a:t>employees for </a:t>
            </a:r>
            <a:r>
              <a:rPr lang="en-US" sz="1100" dirty="0"/>
              <a:t>medical </a:t>
            </a:r>
            <a:r>
              <a:rPr lang="en-US" sz="1100" dirty="0" smtClean="0"/>
              <a:t>documentation related to symptoms, testing or underlying health vulnerabilities. </a:t>
            </a:r>
            <a:endParaRPr lang="en-US" sz="1100" dirty="0"/>
          </a:p>
          <a:p>
            <a:endParaRPr lang="en-US" sz="1100" dirty="0"/>
          </a:p>
          <a:p>
            <a:endParaRPr lang="en-US" sz="1100" dirty="0"/>
          </a:p>
          <a:p>
            <a:endParaRPr lang="en-US" dirty="0"/>
          </a:p>
          <a:p>
            <a:endParaRPr lang="en-US" dirty="0" smtClean="0"/>
          </a:p>
          <a:p>
            <a:endParaRPr lang="en-US" dirty="0"/>
          </a:p>
          <a:p>
            <a:endParaRPr lang="en-US" dirty="0"/>
          </a:p>
        </p:txBody>
      </p:sp>
      <p:sp>
        <p:nvSpPr>
          <p:cNvPr id="4" name="Slide Number Placeholder 3"/>
          <p:cNvSpPr>
            <a:spLocks noGrp="1"/>
          </p:cNvSpPr>
          <p:nvPr>
            <p:ph type="sldNum" sz="quarter" idx="10"/>
          </p:nvPr>
        </p:nvSpPr>
        <p:spPr>
          <a:xfrm>
            <a:off x="6477000" y="8829967"/>
            <a:ext cx="531778" cy="466433"/>
          </a:xfrm>
        </p:spPr>
        <p:txBody>
          <a:bodyPr/>
          <a:lstStyle/>
          <a:p>
            <a:fld id="{E5F3CCDA-17EC-4B91-BC5F-50BA94642856}" type="slidenum">
              <a:rPr lang="en-US" smtClean="0"/>
              <a:t>17</a:t>
            </a:fld>
            <a:endParaRPr lang="en-US" dirty="0"/>
          </a:p>
        </p:txBody>
      </p:sp>
    </p:spTree>
    <p:extLst>
      <p:ext uri="{BB962C8B-B14F-4D97-AF65-F5344CB8AC3E}">
        <p14:creationId xmlns:p14="http://schemas.microsoft.com/office/powerpoint/2010/main" val="5904761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US" dirty="0" smtClean="0"/>
              <a:t>This slide presents a pre-entry workplace questionnaire:</a:t>
            </a:r>
          </a:p>
          <a:p>
            <a:pPr>
              <a:lnSpc>
                <a:spcPct val="150000"/>
              </a:lnSpc>
            </a:pPr>
            <a:endParaRPr lang="en-US" dirty="0"/>
          </a:p>
          <a:p>
            <a:pPr>
              <a:lnSpc>
                <a:spcPct val="150000"/>
              </a:lnSpc>
            </a:pPr>
            <a:r>
              <a:rPr lang="en-US" dirty="0" smtClean="0"/>
              <a:t>If a worker responds “yes” to one or more of these questions, ask the employee to return home and use available sick leave.  Follow the “Go Home and Stay Home” safe practices within your Infectious Disease Preparation Response Plan.  If a worker feels ill while in the workplace, isolate the individual as quickly as possible in a room with a door that closes and  seek medical attention as needed.  Maintain social distancing as much as possible and encourage the employee to wear a face covering if tolerated.  </a:t>
            </a:r>
          </a:p>
          <a:p>
            <a:pPr>
              <a:lnSpc>
                <a:spcPct val="150000"/>
              </a:lnSpc>
            </a:pPr>
            <a:endParaRPr lang="en-US" dirty="0"/>
          </a:p>
          <a:p>
            <a:pPr>
              <a:lnSpc>
                <a:spcPct val="150000"/>
              </a:lnSpc>
            </a:pPr>
            <a:r>
              <a:rPr lang="en-US" dirty="0" smtClean="0"/>
              <a:t>This practice/protocol should be part of your agency’s Infectious Disease Preparation and Response Plan or if you elect to not have one, your agency’s administrative policy for mitigating COVID19.  </a:t>
            </a:r>
            <a:endParaRPr lang="en-US" dirty="0"/>
          </a:p>
        </p:txBody>
      </p:sp>
      <p:sp>
        <p:nvSpPr>
          <p:cNvPr id="4" name="Slide Number Placeholder 3"/>
          <p:cNvSpPr>
            <a:spLocks noGrp="1"/>
          </p:cNvSpPr>
          <p:nvPr>
            <p:ph type="sldNum" sz="quarter" idx="10"/>
          </p:nvPr>
        </p:nvSpPr>
        <p:spPr/>
        <p:txBody>
          <a:bodyPr/>
          <a:lstStyle/>
          <a:p>
            <a:fld id="{E5F3CCDA-17EC-4B91-BC5F-50BA94642856}" type="slidenum">
              <a:rPr lang="en-US" smtClean="0"/>
              <a:t>18</a:t>
            </a:fld>
            <a:endParaRPr lang="en-US" dirty="0"/>
          </a:p>
        </p:txBody>
      </p:sp>
    </p:spTree>
    <p:extLst>
      <p:ext uri="{BB962C8B-B14F-4D97-AF65-F5344CB8AC3E}">
        <p14:creationId xmlns:p14="http://schemas.microsoft.com/office/powerpoint/2010/main" val="18209193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US" dirty="0"/>
              <a:t>The Standard requires employees to self-monitor for COVID19 and to report if they’ve been exposed to COVID19, or have symptoms consistent with COVID19.  These individuals may not return to the workplace but can telework if feasible. Agencies must establish and advise employees of the process for informing managers of their status if they </a:t>
            </a:r>
            <a:r>
              <a:rPr lang="en-US" dirty="0" smtClean="0"/>
              <a:t>know </a:t>
            </a:r>
            <a:r>
              <a:rPr lang="en-US" dirty="0"/>
              <a:t>or suspect </a:t>
            </a:r>
            <a:r>
              <a:rPr lang="en-US" dirty="0" smtClean="0"/>
              <a:t>that they </a:t>
            </a:r>
            <a:r>
              <a:rPr lang="en-US" dirty="0"/>
              <a:t>may be infected with COVID19.  You must ensure that contractors, subcontractors and companies providing temporary workers follow the same practices. </a:t>
            </a:r>
            <a:endParaRPr lang="en-US" dirty="0" smtClean="0"/>
          </a:p>
          <a:p>
            <a:pPr>
              <a:lnSpc>
                <a:spcPct val="150000"/>
              </a:lnSpc>
            </a:pPr>
            <a:r>
              <a:rPr lang="en-US" dirty="0" smtClean="0"/>
              <a:t>  </a:t>
            </a:r>
            <a:endParaRPr lang="en-US" dirty="0"/>
          </a:p>
          <a:p>
            <a:pPr>
              <a:lnSpc>
                <a:spcPct val="150000"/>
              </a:lnSpc>
            </a:pPr>
            <a:r>
              <a:rPr lang="en-US" dirty="0" smtClean="0"/>
              <a:t>Require employees to Stay Home or Go Home if sick - even if symptoms appear to be mild.  </a:t>
            </a:r>
            <a:r>
              <a:rPr lang="en-US" dirty="0"/>
              <a:t>C</a:t>
            </a:r>
            <a:r>
              <a:rPr lang="en-US" dirty="0" smtClean="0"/>
              <a:t>onsider the employee may be pre-symptomatic and infectious.</a:t>
            </a:r>
          </a:p>
          <a:p>
            <a:pPr>
              <a:lnSpc>
                <a:spcPct val="150000"/>
              </a:lnSpc>
            </a:pPr>
            <a:endParaRPr lang="en-US" dirty="0"/>
          </a:p>
          <a:p>
            <a:pPr>
              <a:lnSpc>
                <a:spcPct val="150000"/>
              </a:lnSpc>
            </a:pPr>
            <a:r>
              <a:rPr lang="en-US" dirty="0" smtClean="0"/>
              <a:t>Advise and instruct workers and supervisors on the agency’s reporting process for taking sick leave.  Exercise greater flexibility and refrain from passing judgment. </a:t>
            </a:r>
          </a:p>
          <a:p>
            <a:pPr>
              <a:lnSpc>
                <a:spcPct val="150000"/>
              </a:lnSpc>
            </a:pPr>
            <a:endParaRPr lang="en-US" dirty="0"/>
          </a:p>
          <a:p>
            <a:pPr>
              <a:lnSpc>
                <a:spcPct val="150000"/>
              </a:lnSpc>
            </a:pPr>
            <a:r>
              <a:rPr lang="en-US" dirty="0" smtClean="0"/>
              <a:t>Be prepared to participate in the notification process for positive tests within the work space.  Notifications should occur within 24 hours of being made aware of the positive results.  Notify the building/facility owner.  The Standard also requires that you notify the local health department of the positive.   If three or more workers are positive in a 14-day period in the same facility, you must notify DOLI.  Advise all exposed employees to self-isolate for fourteen days.  Encourage those exposed to consult with their medical practitioner and to cooperate with health officials.  Send a separate notification to the rest of the agency with basic information only and maintain confidentiality specific to the individual(s) who are positive.  Advise the workforce that any individuals who were exposed have been contacted.  Encourage staff to refrain from rumors.  Follow the DHRM process outlined on our website.</a:t>
            </a:r>
            <a:endParaRPr lang="en-US" dirty="0"/>
          </a:p>
          <a:p>
            <a:pPr>
              <a:lnSpc>
                <a:spcPct val="150000"/>
              </a:lnSpc>
            </a:pPr>
            <a:r>
              <a:rPr lang="en-US" dirty="0" smtClean="0"/>
              <a:t>If you maintain medical records, provide the employee access to the records upon request.</a:t>
            </a:r>
          </a:p>
          <a:p>
            <a:endParaRPr lang="en-US" dirty="0"/>
          </a:p>
          <a:p>
            <a:endParaRPr lang="en-US" dirty="0" smtClean="0"/>
          </a:p>
          <a:p>
            <a:endParaRPr lang="en-US" dirty="0"/>
          </a:p>
          <a:p>
            <a:endParaRPr lang="en-US" dirty="0"/>
          </a:p>
        </p:txBody>
      </p:sp>
      <p:sp>
        <p:nvSpPr>
          <p:cNvPr id="4" name="Slide Number Placeholder 3"/>
          <p:cNvSpPr>
            <a:spLocks noGrp="1"/>
          </p:cNvSpPr>
          <p:nvPr>
            <p:ph type="sldNum" sz="quarter" idx="10"/>
          </p:nvPr>
        </p:nvSpPr>
        <p:spPr>
          <a:xfrm>
            <a:off x="6309360" y="8829967"/>
            <a:ext cx="699418" cy="466433"/>
          </a:xfrm>
        </p:spPr>
        <p:txBody>
          <a:bodyPr/>
          <a:lstStyle/>
          <a:p>
            <a:fld id="{E5F3CCDA-17EC-4B91-BC5F-50BA94642856}" type="slidenum">
              <a:rPr lang="en-US" smtClean="0"/>
              <a:t>19</a:t>
            </a:fld>
            <a:endParaRPr lang="en-US" dirty="0"/>
          </a:p>
        </p:txBody>
      </p:sp>
    </p:spTree>
    <p:extLst>
      <p:ext uri="{BB962C8B-B14F-4D97-AF65-F5344CB8AC3E}">
        <p14:creationId xmlns:p14="http://schemas.microsoft.com/office/powerpoint/2010/main" val="783473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6619" y="4548457"/>
            <a:ext cx="5732949" cy="4509077"/>
          </a:xfrm>
        </p:spPr>
        <p:txBody>
          <a:bodyPr/>
          <a:lstStyle/>
          <a:p>
            <a:pPr defTabSz="967518">
              <a:defRPr/>
            </a:pPr>
            <a:r>
              <a:rPr lang="en-US" sz="1600" dirty="0">
                <a:cs typeface="Arial" panose="020B0604020202020204" pitchFamily="34" charset="0"/>
              </a:rPr>
              <a:t>Before we dive into today’s topic, we would like to take a minute to share the purpose of the Human Resource Consulting Services Webinar Series.</a:t>
            </a:r>
          </a:p>
          <a:p>
            <a:pPr defTabSz="967518">
              <a:defRPr/>
            </a:pPr>
            <a:endParaRPr lang="en-US" sz="1600" dirty="0">
              <a:cs typeface="Arial" panose="020B0604020202020204" pitchFamily="34" charset="0"/>
            </a:endParaRPr>
          </a:p>
          <a:p>
            <a:r>
              <a:rPr lang="en-US" sz="1600" dirty="0">
                <a:cs typeface="Arial" panose="020B0604020202020204" pitchFamily="34" charset="0"/>
              </a:rPr>
              <a:t>We launched this Webinar </a:t>
            </a:r>
            <a:r>
              <a:rPr lang="en-US" sz="1600" dirty="0" smtClean="0">
                <a:cs typeface="Arial" panose="020B0604020202020204" pitchFamily="34" charset="0"/>
              </a:rPr>
              <a:t>Series </a:t>
            </a:r>
            <a:r>
              <a:rPr lang="en-US" sz="1600" dirty="0">
                <a:cs typeface="Arial" panose="020B0604020202020204" pitchFamily="34" charset="0"/>
              </a:rPr>
              <a:t>with 3 key thoughts in mind:</a:t>
            </a:r>
          </a:p>
          <a:p>
            <a:endParaRPr lang="en-US" sz="1600" dirty="0">
              <a:cs typeface="Arial" panose="020B0604020202020204" pitchFamily="34" charset="0"/>
            </a:endParaRPr>
          </a:p>
          <a:p>
            <a:r>
              <a:rPr lang="en-US" sz="1600" dirty="0">
                <a:cs typeface="Arial" panose="020B0604020202020204" pitchFamily="34" charset="0"/>
              </a:rPr>
              <a:t>To educate agency Human Resources staff about topics of interest or need.  These may be policy related topics, other HR program areas or topics of interest.</a:t>
            </a:r>
          </a:p>
          <a:p>
            <a:endParaRPr lang="en-US" sz="1600" dirty="0">
              <a:cs typeface="Arial" panose="020B0604020202020204" pitchFamily="34" charset="0"/>
            </a:endParaRPr>
          </a:p>
          <a:p>
            <a:r>
              <a:rPr lang="en-US" sz="1600" dirty="0">
                <a:cs typeface="Arial" panose="020B0604020202020204" pitchFamily="34" charset="0"/>
              </a:rPr>
              <a:t>To inform agency Human Resources staff about changes or updates in HR program topics.</a:t>
            </a:r>
          </a:p>
          <a:p>
            <a:endParaRPr lang="en-US" sz="1600" dirty="0">
              <a:cs typeface="Arial" panose="020B0604020202020204" pitchFamily="34" charset="0"/>
            </a:endParaRPr>
          </a:p>
          <a:p>
            <a:r>
              <a:rPr lang="en-US" sz="1600" dirty="0">
                <a:cs typeface="Arial" panose="020B0604020202020204" pitchFamily="34" charset="0"/>
              </a:rPr>
              <a:t>To inspire agency Human Resources staff to identify and implement HR program improvements in their respective agencies.</a:t>
            </a:r>
          </a:p>
          <a:p>
            <a:endParaRPr lang="en-US" dirty="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E13E4D9-85B6-44CA-91EC-E2D4F5BA72C1}" type="slidenum">
              <a:rPr lang="en-US" smtClean="0"/>
              <a:t>2</a:t>
            </a:fld>
            <a:endParaRPr lang="en-US" dirty="0"/>
          </a:p>
        </p:txBody>
      </p:sp>
      <p:sp>
        <p:nvSpPr>
          <p:cNvPr id="5" name="Date Placeholder 4"/>
          <p:cNvSpPr>
            <a:spLocks noGrp="1"/>
          </p:cNvSpPr>
          <p:nvPr>
            <p:ph type="dt" idx="11"/>
          </p:nvPr>
        </p:nvSpPr>
        <p:spPr/>
        <p:txBody>
          <a:bodyPr/>
          <a:lstStyle/>
          <a:p>
            <a:r>
              <a:rPr lang="en-US" dirty="0" smtClean="0"/>
              <a:t>7/29/20</a:t>
            </a:r>
            <a:endParaRPr lang="en-US" dirty="0"/>
          </a:p>
        </p:txBody>
      </p:sp>
    </p:spTree>
    <p:extLst>
      <p:ext uri="{BB962C8B-B14F-4D97-AF65-F5344CB8AC3E}">
        <p14:creationId xmlns:p14="http://schemas.microsoft.com/office/powerpoint/2010/main" val="19098445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US" dirty="0" smtClean="0"/>
              <a:t>As noted on slide, the VDH and the CDC have prescribed two options that agencies may follow when returning a worker who previously tested positive for COVID-19 back to the work place.  The VOSH standard requires that you employ one of these options prior to permitting an employee to return to work from a known or suspected to be infected with COVID19.</a:t>
            </a:r>
          </a:p>
          <a:p>
            <a:pPr>
              <a:lnSpc>
                <a:spcPct val="150000"/>
              </a:lnSpc>
            </a:pPr>
            <a:endParaRPr lang="en-US" dirty="0"/>
          </a:p>
          <a:p>
            <a:pPr>
              <a:lnSpc>
                <a:spcPct val="150000"/>
              </a:lnSpc>
            </a:pPr>
            <a:r>
              <a:rPr lang="en-US" dirty="0" smtClean="0"/>
              <a:t>&lt;Review the options on the slide&gt;  Keep in mind that where feasible, telework is a continued option and may be necessary for those individuals who were hospitalized for lengthy periods or experienced the more severe forms of the virus.  Most people experience lesser symptoms and are able to return to work at least 10 days after experiencing symptoms but be sure to follow the guidance of their medical practitioners.  Most of us in HR are not medical professionals and we should not attempt to substitute our judgment for that of the individual’s treating practitioners.</a:t>
            </a:r>
          </a:p>
          <a:p>
            <a:pPr>
              <a:lnSpc>
                <a:spcPct val="150000"/>
              </a:lnSpc>
            </a:pPr>
            <a:endParaRPr lang="en-US" dirty="0"/>
          </a:p>
          <a:p>
            <a:pPr>
              <a:lnSpc>
                <a:spcPct val="150000"/>
              </a:lnSpc>
            </a:pPr>
            <a:r>
              <a:rPr lang="en-US" dirty="0" smtClean="0"/>
              <a:t>If your agency requires the COVID19 testing, it must be at your agency’s expense and you should note this is a medical test and must be maintained in a confidential medical record for the duration of the individual’s employment plus 30 years.  </a:t>
            </a:r>
          </a:p>
          <a:p>
            <a:pPr>
              <a:lnSpc>
                <a:spcPct val="150000"/>
              </a:lnSpc>
            </a:pPr>
            <a:endParaRPr lang="en-US" dirty="0"/>
          </a:p>
          <a:p>
            <a:pPr>
              <a:lnSpc>
                <a:spcPct val="150000"/>
              </a:lnSpc>
            </a:pPr>
            <a:r>
              <a:rPr lang="en-US" dirty="0" smtClean="0"/>
              <a:t>As a reminder – these individuals are protected from retaliation or discriminatory/offensive treatment from colleagues, supervisors and leadership.  There should not be any disparate treatment directed towards these individuals based upon their experiences with the Coronavirus.  </a:t>
            </a:r>
            <a:endParaRPr lang="en-US" dirty="0"/>
          </a:p>
        </p:txBody>
      </p:sp>
      <p:sp>
        <p:nvSpPr>
          <p:cNvPr id="4" name="Slide Number Placeholder 3"/>
          <p:cNvSpPr>
            <a:spLocks noGrp="1"/>
          </p:cNvSpPr>
          <p:nvPr>
            <p:ph type="sldNum" sz="quarter" idx="10"/>
          </p:nvPr>
        </p:nvSpPr>
        <p:spPr/>
        <p:txBody>
          <a:bodyPr/>
          <a:lstStyle/>
          <a:p>
            <a:fld id="{E5F3CCDA-17EC-4B91-BC5F-50BA94642856}" type="slidenum">
              <a:rPr lang="en-US" smtClean="0"/>
              <a:t>20</a:t>
            </a:fld>
            <a:endParaRPr lang="en-US"/>
          </a:p>
        </p:txBody>
      </p:sp>
    </p:spTree>
    <p:extLst>
      <p:ext uri="{BB962C8B-B14F-4D97-AF65-F5344CB8AC3E}">
        <p14:creationId xmlns:p14="http://schemas.microsoft.com/office/powerpoint/2010/main" val="41731999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US" dirty="0" smtClean="0"/>
              <a:t>One of the predominate requirements of all OSHA and VOSH standards is employee training and communication.  You can do everything right as an employer but if your workers are not adequately informed and trained on what to do and what your expectations are with regards to your workplace safety and health protocols, then your agency’s workplace safety and health program is incomplete and completely inadequate.  </a:t>
            </a:r>
          </a:p>
          <a:p>
            <a:pPr fontAlgn="t">
              <a:lnSpc>
                <a:spcPct val="150000"/>
              </a:lnSpc>
            </a:pPr>
            <a:endParaRPr lang="en-US" dirty="0"/>
          </a:p>
          <a:p>
            <a:pPr fontAlgn="t">
              <a:lnSpc>
                <a:spcPct val="150000"/>
              </a:lnSpc>
            </a:pPr>
            <a:r>
              <a:rPr lang="en-US" dirty="0" smtClean="0"/>
              <a:t>16VAC 25-220 </a:t>
            </a:r>
            <a:r>
              <a:rPr lang="en-US" dirty="0"/>
              <a:t>contains specifics regarding what must be included in the training and also requires a certificate be issued upon completion with specific info that must be included on the certificate. Training on all topics outside of the Infectious Disease Preparedness and Response Plans must be completed within 30 days after the effective date of the VOSH Standard.  The training on the Infectious Disease Preparedness and Response Plan must occur within 60 days.</a:t>
            </a:r>
          </a:p>
          <a:p>
            <a:pPr fontAlgn="t">
              <a:lnSpc>
                <a:spcPct val="150000"/>
              </a:lnSpc>
            </a:pPr>
            <a:r>
              <a:rPr lang="en-US" dirty="0" smtClean="0"/>
              <a:t>Training </a:t>
            </a:r>
            <a:r>
              <a:rPr lang="en-US" dirty="0" err="1" smtClean="0"/>
              <a:t>Powerpoints</a:t>
            </a:r>
            <a:r>
              <a:rPr lang="en-US" dirty="0" smtClean="0"/>
              <a:t> </a:t>
            </a:r>
            <a:r>
              <a:rPr lang="en-US" dirty="0"/>
              <a:t>and a certificate will be available on the VOSH </a:t>
            </a:r>
            <a:r>
              <a:rPr lang="en-US" dirty="0" smtClean="0"/>
              <a:t>webpage.  Required training topics include:</a:t>
            </a:r>
          </a:p>
          <a:p>
            <a:pPr marL="174708" indent="-174708" fontAlgn="t">
              <a:lnSpc>
                <a:spcPct val="150000"/>
              </a:lnSpc>
              <a:buFont typeface="Arial" panose="020B0604020202020204" pitchFamily="34" charset="0"/>
              <a:buChar char="•"/>
            </a:pPr>
            <a:r>
              <a:rPr lang="en-US" dirty="0" smtClean="0"/>
              <a:t>Characteristics</a:t>
            </a:r>
            <a:r>
              <a:rPr lang="en-US" dirty="0"/>
              <a:t> and methods of transmission of SARS-CoV-2 virus</a:t>
            </a:r>
          </a:p>
          <a:p>
            <a:pPr marL="174708" indent="-174708" fontAlgn="t">
              <a:lnSpc>
                <a:spcPct val="150000"/>
              </a:lnSpc>
              <a:buFont typeface="Arial" panose="020B0604020202020204" pitchFamily="34" charset="0"/>
              <a:buChar char="•"/>
            </a:pPr>
            <a:r>
              <a:rPr lang="en-US" dirty="0"/>
              <a:t>Symptoms of COVID-19 disease</a:t>
            </a:r>
          </a:p>
          <a:p>
            <a:pPr marL="174708" indent="-174708" fontAlgn="t">
              <a:lnSpc>
                <a:spcPct val="150000"/>
              </a:lnSpc>
              <a:buFont typeface="Arial" panose="020B0604020202020204" pitchFamily="34" charset="0"/>
              <a:buChar char="•"/>
            </a:pPr>
            <a:r>
              <a:rPr lang="en-US" dirty="0"/>
              <a:t>Ability of pre-symptomatic and asymptomatic COVID-19 persons to transmit SARS-CoV-2 virus</a:t>
            </a:r>
          </a:p>
          <a:p>
            <a:pPr marL="174708" indent="-174708" fontAlgn="t">
              <a:lnSpc>
                <a:spcPct val="150000"/>
              </a:lnSpc>
              <a:buFont typeface="Arial" panose="020B0604020202020204" pitchFamily="34" charset="0"/>
              <a:buChar char="•"/>
            </a:pPr>
            <a:r>
              <a:rPr lang="en-US" dirty="0"/>
              <a:t>Safe and healthy work practices (e.g., distancing, disinfection procedures, etc.)</a:t>
            </a:r>
          </a:p>
          <a:p>
            <a:pPr marL="174708" indent="-174708" fontAlgn="t">
              <a:lnSpc>
                <a:spcPct val="150000"/>
              </a:lnSpc>
              <a:buFont typeface="Arial" panose="020B0604020202020204" pitchFamily="34" charset="0"/>
              <a:buChar char="•"/>
            </a:pPr>
            <a:r>
              <a:rPr lang="en-US" dirty="0"/>
              <a:t>Personal Protective Equipment:</a:t>
            </a:r>
          </a:p>
          <a:p>
            <a:pPr marL="631908" lvl="1" indent="-174708" fontAlgn="t">
              <a:lnSpc>
                <a:spcPct val="150000"/>
              </a:lnSpc>
              <a:buFont typeface="Arial" panose="020B0604020202020204" pitchFamily="34" charset="0"/>
              <a:buChar char="•"/>
            </a:pPr>
            <a:r>
              <a:rPr lang="en-US" dirty="0"/>
              <a:t>when PPE is required,</a:t>
            </a:r>
          </a:p>
          <a:p>
            <a:pPr marL="631908" lvl="1" indent="-174708" fontAlgn="t">
              <a:lnSpc>
                <a:spcPct val="150000"/>
              </a:lnSpc>
              <a:buFont typeface="Arial" panose="020B0604020202020204" pitchFamily="34" charset="0"/>
              <a:buChar char="•"/>
            </a:pPr>
            <a:r>
              <a:rPr lang="en-US" dirty="0"/>
              <a:t>what PPE is required,</a:t>
            </a:r>
          </a:p>
          <a:p>
            <a:pPr marL="631908" lvl="1" indent="-174708" fontAlgn="t">
              <a:lnSpc>
                <a:spcPct val="150000"/>
              </a:lnSpc>
              <a:buFont typeface="Arial" panose="020B0604020202020204" pitchFamily="34" charset="0"/>
              <a:buChar char="•"/>
            </a:pPr>
            <a:r>
              <a:rPr lang="en-US" dirty="0"/>
              <a:t>how to properly don, doff, adjust, and wear PPE,</a:t>
            </a:r>
          </a:p>
          <a:p>
            <a:pPr marL="631908" lvl="1" indent="-174708" fontAlgn="t">
              <a:lnSpc>
                <a:spcPct val="150000"/>
              </a:lnSpc>
              <a:buFont typeface="Arial" panose="020B0604020202020204" pitchFamily="34" charset="0"/>
              <a:buChar char="•"/>
            </a:pPr>
            <a:r>
              <a:rPr lang="en-US" dirty="0"/>
              <a:t>the limitations of PPE, and</a:t>
            </a:r>
          </a:p>
          <a:p>
            <a:pPr marL="631908" lvl="1" indent="-174708" fontAlgn="t">
              <a:lnSpc>
                <a:spcPct val="150000"/>
              </a:lnSpc>
              <a:buFont typeface="Arial" panose="020B0604020202020204" pitchFamily="34" charset="0"/>
              <a:buChar char="•"/>
            </a:pPr>
            <a:r>
              <a:rPr lang="en-US" dirty="0"/>
              <a:t>the proper care, maintenance, useful life, and disposal of PPE</a:t>
            </a:r>
          </a:p>
          <a:p>
            <a:pPr marL="174708" indent="-174708" fontAlgn="t">
              <a:lnSpc>
                <a:spcPct val="150000"/>
              </a:lnSpc>
              <a:buFont typeface="Arial" panose="020B0604020202020204" pitchFamily="34" charset="0"/>
              <a:buChar char="•"/>
            </a:pPr>
            <a:r>
              <a:rPr lang="en-US" dirty="0"/>
              <a:t>Anti-discrimination provisions of this standard/regulation in §</a:t>
            </a:r>
            <a:r>
              <a:rPr lang="en-US" dirty="0" smtClean="0"/>
              <a:t>90 and</a:t>
            </a:r>
            <a:endParaRPr lang="en-US" dirty="0"/>
          </a:p>
          <a:p>
            <a:pPr marL="174708" indent="-174708" fontAlgn="t">
              <a:lnSpc>
                <a:spcPct val="150000"/>
              </a:lnSpc>
              <a:buFont typeface="Arial" panose="020B0604020202020204" pitchFamily="34" charset="0"/>
              <a:buChar char="•"/>
            </a:pPr>
            <a:r>
              <a:rPr lang="en-US" dirty="0"/>
              <a:t>Employer’s Infectious Disease Preparedness and Response Plan, where applicable</a:t>
            </a:r>
          </a:p>
          <a:p>
            <a:endParaRPr lang="en-US" dirty="0"/>
          </a:p>
        </p:txBody>
      </p:sp>
      <p:sp>
        <p:nvSpPr>
          <p:cNvPr id="4" name="Slide Number Placeholder 3"/>
          <p:cNvSpPr>
            <a:spLocks noGrp="1"/>
          </p:cNvSpPr>
          <p:nvPr>
            <p:ph type="sldNum" sz="quarter" idx="10"/>
          </p:nvPr>
        </p:nvSpPr>
        <p:spPr>
          <a:xfrm>
            <a:off x="5978768" y="8829967"/>
            <a:ext cx="1030009" cy="466433"/>
          </a:xfrm>
        </p:spPr>
        <p:txBody>
          <a:bodyPr/>
          <a:lstStyle/>
          <a:p>
            <a:pPr defTabSz="931774">
              <a:defRPr/>
            </a:pPr>
            <a:fld id="{E5F3CCDA-17EC-4B91-BC5F-50BA94642856}" type="slidenum">
              <a:rPr lang="en-US">
                <a:solidFill>
                  <a:prstClr val="black"/>
                </a:solidFill>
                <a:latin typeface="Calibri" panose="020F0502020204030204"/>
              </a:rPr>
              <a:pPr defTabSz="931774">
                <a:defRPr/>
              </a:pPr>
              <a:t>21</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2265970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US" dirty="0"/>
              <a:t>The standard/regulation identifies key training certification and record requirements.  </a:t>
            </a:r>
          </a:p>
          <a:p>
            <a:pPr defTabSz="931774">
              <a:lnSpc>
                <a:spcPct val="150000"/>
              </a:lnSpc>
              <a:defRPr/>
            </a:pPr>
            <a:endParaRPr lang="en-US" dirty="0" smtClean="0"/>
          </a:p>
          <a:p>
            <a:pPr defTabSz="931774">
              <a:lnSpc>
                <a:spcPct val="150000"/>
              </a:lnSpc>
              <a:defRPr/>
            </a:pPr>
            <a:r>
              <a:rPr lang="en-US" dirty="0" smtClean="0"/>
              <a:t>For </a:t>
            </a:r>
            <a:r>
              <a:rPr lang="en-US" dirty="0"/>
              <a:t>employers covered by </a:t>
            </a:r>
            <a:r>
              <a:rPr lang="en-US" dirty="0" smtClean="0"/>
              <a:t>§</a:t>
            </a:r>
            <a:r>
              <a:rPr lang="en-US" dirty="0"/>
              <a:t>50 or § 60 of the </a:t>
            </a:r>
            <a:r>
              <a:rPr lang="en-US" dirty="0" smtClean="0"/>
              <a:t>standard </a:t>
            </a:r>
            <a:r>
              <a:rPr lang="en-US" dirty="0"/>
              <a:t>where employees exposed to hazards or job tasks classified at “very high,” “high,” or “medium” exposure risk levels, training certification requirements include the following:</a:t>
            </a:r>
          </a:p>
          <a:p>
            <a:pPr>
              <a:lnSpc>
                <a:spcPct val="150000"/>
              </a:lnSpc>
            </a:pPr>
            <a:endParaRPr lang="en-US" dirty="0" smtClean="0"/>
          </a:p>
          <a:p>
            <a:pPr marL="291179" indent="-291179">
              <a:lnSpc>
                <a:spcPct val="150000"/>
              </a:lnSpc>
              <a:buFont typeface="Arial" panose="020B0604020202020204" pitchFamily="34" charset="0"/>
              <a:buChar char="•"/>
            </a:pPr>
            <a:r>
              <a:rPr lang="en-US" dirty="0"/>
              <a:t>Name or other unique identifier of the employee trained.</a:t>
            </a:r>
          </a:p>
          <a:p>
            <a:pPr marL="291179" indent="-291179">
              <a:lnSpc>
                <a:spcPct val="150000"/>
              </a:lnSpc>
              <a:buFont typeface="Arial" panose="020B0604020202020204" pitchFamily="34" charset="0"/>
              <a:buChar char="•"/>
            </a:pPr>
            <a:r>
              <a:rPr lang="en-US" dirty="0"/>
              <a:t>Trained employee’s physical or </a:t>
            </a:r>
            <a:r>
              <a:rPr lang="en-US" dirty="0" smtClean="0"/>
              <a:t>valid electronic signature vs a typed name.</a:t>
            </a:r>
            <a:endParaRPr lang="en-US" dirty="0"/>
          </a:p>
          <a:p>
            <a:pPr marL="291179" indent="-291179">
              <a:lnSpc>
                <a:spcPct val="150000"/>
              </a:lnSpc>
              <a:buFont typeface="Arial" panose="020B0604020202020204" pitchFamily="34" charset="0"/>
              <a:buChar char="•"/>
            </a:pPr>
            <a:r>
              <a:rPr lang="en-US" dirty="0"/>
              <a:t>Date(s) of the training.</a:t>
            </a:r>
          </a:p>
          <a:p>
            <a:pPr marL="291179" indent="-291179">
              <a:lnSpc>
                <a:spcPct val="150000"/>
              </a:lnSpc>
              <a:buFont typeface="Arial" panose="020B0604020202020204" pitchFamily="34" charset="0"/>
              <a:buChar char="•"/>
            </a:pPr>
            <a:r>
              <a:rPr lang="en-US" dirty="0"/>
              <a:t>Signature of the person who conducted the training or the signature of the employer.</a:t>
            </a:r>
          </a:p>
          <a:p>
            <a:pPr>
              <a:lnSpc>
                <a:spcPct val="150000"/>
              </a:lnSpc>
            </a:pPr>
            <a:endParaRPr lang="en-US" dirty="0" smtClean="0"/>
          </a:p>
          <a:p>
            <a:pPr>
              <a:lnSpc>
                <a:spcPct val="150000"/>
              </a:lnSpc>
            </a:pPr>
            <a:r>
              <a:rPr lang="en-US" dirty="0" smtClean="0"/>
              <a:t>There may also be circumstances</a:t>
            </a:r>
            <a:r>
              <a:rPr lang="en-US" baseline="0" dirty="0" smtClean="0"/>
              <a:t> that require retraining.  This could include situations where there have been changes in the workplace, hazard exposure, or job tasks; changes to an employer’s infectious disease preparedness and response plan, or the employee has not demonstrated retention or understanding of the training.</a:t>
            </a:r>
          </a:p>
          <a:p>
            <a:pPr>
              <a:lnSpc>
                <a:spcPct val="150000"/>
              </a:lnSpc>
            </a:pPr>
            <a:endParaRPr lang="en-US" dirty="0"/>
          </a:p>
          <a:p>
            <a:pPr>
              <a:lnSpc>
                <a:spcPct val="150000"/>
              </a:lnSpc>
            </a:pPr>
            <a:r>
              <a:rPr lang="en-US" dirty="0" smtClean="0"/>
              <a:t>For employees who are classified as a “lower” risk, the standard requires written or oral information on the hazards and characteristics of the Virus and the symptoms of COVID19.  However, it is a good business practice to train all employees on safety in the work place and the best practices for mitigating their exposure while in the workplace.</a:t>
            </a:r>
          </a:p>
          <a:p>
            <a:endParaRPr lang="en-US" dirty="0"/>
          </a:p>
        </p:txBody>
      </p:sp>
      <p:sp>
        <p:nvSpPr>
          <p:cNvPr id="4" name="Slide Number Placeholder 3"/>
          <p:cNvSpPr>
            <a:spLocks noGrp="1"/>
          </p:cNvSpPr>
          <p:nvPr>
            <p:ph type="sldNum" sz="quarter" idx="10"/>
          </p:nvPr>
        </p:nvSpPr>
        <p:spPr/>
        <p:txBody>
          <a:bodyPr/>
          <a:lstStyle/>
          <a:p>
            <a:pPr defTabSz="931774">
              <a:defRPr/>
            </a:pPr>
            <a:fld id="{E5F3CCDA-17EC-4B91-BC5F-50BA94642856}" type="slidenum">
              <a:rPr lang="en-US">
                <a:solidFill>
                  <a:prstClr val="black"/>
                </a:solidFill>
                <a:latin typeface="Calibri" panose="020F0502020204030204"/>
              </a:rPr>
              <a:pPr defTabSz="931774">
                <a:defRPr/>
              </a:pPr>
              <a:t>22</a:t>
            </a:fld>
            <a:endParaRPr lang="en-US">
              <a:solidFill>
                <a:prstClr val="black"/>
              </a:solidFill>
              <a:latin typeface="Calibri" panose="020F0502020204030204"/>
            </a:endParaRPr>
          </a:p>
        </p:txBody>
      </p:sp>
    </p:spTree>
    <p:extLst>
      <p:ext uri="{BB962C8B-B14F-4D97-AF65-F5344CB8AC3E}">
        <p14:creationId xmlns:p14="http://schemas.microsoft.com/office/powerpoint/2010/main" val="30238780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US" dirty="0"/>
              <a:t>As your agency considers the identification of necessary training for employees, here are some potential training resources your agency may be able to leverage to help meet some of the required training needs.</a:t>
            </a:r>
          </a:p>
          <a:p>
            <a:endParaRPr lang="en-US" dirty="0"/>
          </a:p>
        </p:txBody>
      </p:sp>
      <p:sp>
        <p:nvSpPr>
          <p:cNvPr id="4" name="Slide Number Placeholder 3"/>
          <p:cNvSpPr>
            <a:spLocks noGrp="1"/>
          </p:cNvSpPr>
          <p:nvPr>
            <p:ph type="sldNum" sz="quarter" idx="10"/>
          </p:nvPr>
        </p:nvSpPr>
        <p:spPr/>
        <p:txBody>
          <a:bodyPr/>
          <a:lstStyle/>
          <a:p>
            <a:fld id="{E5F3CCDA-17EC-4B91-BC5F-50BA94642856}" type="slidenum">
              <a:rPr lang="en-US" smtClean="0"/>
              <a:t>23</a:t>
            </a:fld>
            <a:endParaRPr lang="en-US"/>
          </a:p>
        </p:txBody>
      </p:sp>
    </p:spTree>
    <p:extLst>
      <p:ext uri="{BB962C8B-B14F-4D97-AF65-F5344CB8AC3E}">
        <p14:creationId xmlns:p14="http://schemas.microsoft.com/office/powerpoint/2010/main" val="21020501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training and informational resources will be posted on the DHRM website.</a:t>
            </a:r>
            <a:endParaRPr lang="en-US" dirty="0"/>
          </a:p>
        </p:txBody>
      </p:sp>
      <p:sp>
        <p:nvSpPr>
          <p:cNvPr id="4" name="Slide Number Placeholder 3"/>
          <p:cNvSpPr>
            <a:spLocks noGrp="1"/>
          </p:cNvSpPr>
          <p:nvPr>
            <p:ph type="sldNum" sz="quarter" idx="10"/>
          </p:nvPr>
        </p:nvSpPr>
        <p:spPr/>
        <p:txBody>
          <a:bodyPr/>
          <a:lstStyle/>
          <a:p>
            <a:fld id="{E5F3CCDA-17EC-4B91-BC5F-50BA94642856}" type="slidenum">
              <a:rPr lang="en-US" smtClean="0"/>
              <a:t>24</a:t>
            </a:fld>
            <a:endParaRPr lang="en-US"/>
          </a:p>
        </p:txBody>
      </p:sp>
    </p:spTree>
    <p:extLst>
      <p:ext uri="{BB962C8B-B14F-4D97-AF65-F5344CB8AC3E}">
        <p14:creationId xmlns:p14="http://schemas.microsoft.com/office/powerpoint/2010/main" val="30919868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US" dirty="0" smtClean="0"/>
              <a:t>(Read the slide then proceed):  Train all managers to consult with HR or the agency’s workplace safety officer regarding any workplace safety/health concerns specific to COVID19.</a:t>
            </a:r>
          </a:p>
          <a:p>
            <a:pPr>
              <a:lnSpc>
                <a:spcPct val="150000"/>
              </a:lnSpc>
            </a:pPr>
            <a:endParaRPr lang="en-US" dirty="0"/>
          </a:p>
          <a:p>
            <a:pPr>
              <a:lnSpc>
                <a:spcPct val="150000"/>
              </a:lnSpc>
            </a:pPr>
            <a:r>
              <a:rPr lang="en-US" dirty="0" smtClean="0"/>
              <a:t>Many employees are expressing fears about returning to the workplace and directing these fears to DHRM.  Essentially, DHRM is advising:</a:t>
            </a:r>
          </a:p>
          <a:p>
            <a:pPr>
              <a:lnSpc>
                <a:spcPct val="150000"/>
              </a:lnSpc>
            </a:pPr>
            <a:endParaRPr lang="en-US" dirty="0" smtClean="0"/>
          </a:p>
          <a:p>
            <a:pPr>
              <a:lnSpc>
                <a:spcPct val="150000"/>
              </a:lnSpc>
            </a:pPr>
            <a:r>
              <a:rPr lang="en-US" dirty="0" smtClean="0"/>
              <a:t>Consult with their Agency’s HR;</a:t>
            </a:r>
          </a:p>
          <a:p>
            <a:pPr>
              <a:lnSpc>
                <a:spcPct val="150000"/>
              </a:lnSpc>
            </a:pPr>
            <a:r>
              <a:rPr lang="en-US" dirty="0" smtClean="0"/>
              <a:t>If they have a medical vulnerability, engage in the Interactive Process to explore reasonable accommodations;</a:t>
            </a:r>
            <a:endParaRPr lang="en-US" dirty="0"/>
          </a:p>
          <a:p>
            <a:pPr>
              <a:lnSpc>
                <a:spcPct val="150000"/>
              </a:lnSpc>
            </a:pPr>
            <a:r>
              <a:rPr lang="en-US" dirty="0" smtClean="0"/>
              <a:t>Where possible – telework or seek a reassignment to a position that permits telework if their skillset supports such a reassignment;</a:t>
            </a:r>
          </a:p>
          <a:p>
            <a:pPr>
              <a:lnSpc>
                <a:spcPct val="150000"/>
              </a:lnSpc>
            </a:pPr>
            <a:r>
              <a:rPr lang="en-US" dirty="0" smtClean="0"/>
              <a:t>Consider the safety protocols already employed by the agency;</a:t>
            </a:r>
          </a:p>
          <a:p>
            <a:pPr>
              <a:lnSpc>
                <a:spcPct val="150000"/>
              </a:lnSpc>
            </a:pPr>
            <a:r>
              <a:rPr lang="en-US" dirty="0" smtClean="0"/>
              <a:t>Consider Q status if the agency business needs will support this transition;</a:t>
            </a:r>
          </a:p>
          <a:p>
            <a:pPr>
              <a:lnSpc>
                <a:spcPct val="150000"/>
              </a:lnSpc>
            </a:pPr>
            <a:r>
              <a:rPr lang="en-US" dirty="0" smtClean="0"/>
              <a:t>Request the use of their personal leave or if that is not available, consider a leave without pay, but recognize the impact this action will have on benefits/service;</a:t>
            </a:r>
          </a:p>
          <a:p>
            <a:pPr>
              <a:lnSpc>
                <a:spcPct val="150000"/>
              </a:lnSpc>
            </a:pPr>
            <a:r>
              <a:rPr lang="en-US" dirty="0" smtClean="0"/>
              <a:t>Consider contacting the EAP for relief from stress/anxiety</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E5F3CCDA-17EC-4B91-BC5F-50BA94642856}" type="slidenum">
              <a:rPr lang="en-US" smtClean="0"/>
              <a:t>25</a:t>
            </a:fld>
            <a:endParaRPr lang="en-US" dirty="0"/>
          </a:p>
        </p:txBody>
      </p:sp>
    </p:spTree>
    <p:extLst>
      <p:ext uri="{BB962C8B-B14F-4D97-AF65-F5344CB8AC3E}">
        <p14:creationId xmlns:p14="http://schemas.microsoft.com/office/powerpoint/2010/main" val="11867469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 the bullets.   </a:t>
            </a:r>
          </a:p>
          <a:p>
            <a:endParaRPr lang="en-US" dirty="0">
              <a:cs typeface="Arial" panose="020B0604020202020204" pitchFamily="34" charset="0"/>
            </a:endParaRPr>
          </a:p>
          <a:p>
            <a:r>
              <a:rPr lang="en-US" dirty="0" smtClean="0">
                <a:cs typeface="Arial" panose="020B0604020202020204" pitchFamily="34" charset="0"/>
              </a:rPr>
              <a:t>Now</a:t>
            </a:r>
            <a:r>
              <a:rPr lang="en-US" dirty="0">
                <a:cs typeface="Arial" panose="020B0604020202020204" pitchFamily="34" charset="0"/>
              </a:rPr>
              <a:t>, we will go to your questions that you have posted during the webinar.  If you have additional questions now, please submit them via the Questions feature in the control panel</a:t>
            </a:r>
            <a:r>
              <a:rPr lang="en-US" dirty="0" smtClean="0">
                <a:cs typeface="Arial" panose="020B0604020202020204" pitchFamily="34" charset="0"/>
              </a:rPr>
              <a:t>.  Again, DHRM will not interpret DOLI regulations, but will refer these inquiries to DOLI.  We may refer certain questions to the FAQs in the interest of time, but we will respond to as many as we can in the time remaining. </a:t>
            </a:r>
            <a:endParaRPr lang="en-US" dirty="0">
              <a:cs typeface="Arial" panose="020B0604020202020204" pitchFamily="34" charset="0"/>
            </a:endParaRPr>
          </a:p>
          <a:p>
            <a:endParaRPr lang="en-US" dirty="0">
              <a:cs typeface="Arial" panose="020B0604020202020204" pitchFamily="34" charset="0"/>
            </a:endParaRPr>
          </a:p>
          <a:p>
            <a:r>
              <a:rPr lang="en-US" dirty="0">
                <a:cs typeface="Arial" panose="020B0604020202020204" pitchFamily="34" charset="0"/>
              </a:rPr>
              <a:t>[answer questions]</a:t>
            </a:r>
          </a:p>
          <a:p>
            <a:endParaRPr lang="en-US" dirty="0">
              <a:cs typeface="Arial" panose="020B0604020202020204" pitchFamily="34" charset="0"/>
            </a:endParaRPr>
          </a:p>
          <a:p>
            <a:r>
              <a:rPr lang="en-US" dirty="0">
                <a:cs typeface="Arial" panose="020B0604020202020204" pitchFamily="34" charset="0"/>
              </a:rPr>
              <a:t>Thank you for participating in today’s webinar.  It was recorded and you will receive an email tomorrow with a link to the recording.  </a:t>
            </a:r>
            <a:r>
              <a:rPr lang="en-US" dirty="0" smtClean="0">
                <a:cs typeface="Arial" panose="020B0604020202020204" pitchFamily="34" charset="0"/>
              </a:rPr>
              <a:t>A </a:t>
            </a:r>
            <a:r>
              <a:rPr lang="en-US" dirty="0">
                <a:cs typeface="Arial" panose="020B0604020202020204" pitchFamily="34" charset="0"/>
              </a:rPr>
              <a:t>copy of today’s presentation is available in the Handouts feature in your control panel.  You can click on it to download a copy to save</a:t>
            </a:r>
            <a:r>
              <a:rPr lang="en-US" dirty="0" smtClean="0">
                <a:cs typeface="Arial" panose="020B0604020202020204" pitchFamily="34" charset="0"/>
              </a:rPr>
              <a:t>.</a:t>
            </a:r>
            <a:endParaRPr lang="en-US" dirty="0" smtClean="0"/>
          </a:p>
          <a:p>
            <a:endParaRPr lang="en-US" dirty="0"/>
          </a:p>
          <a:p>
            <a:r>
              <a:rPr lang="en-US" dirty="0" smtClean="0"/>
              <a:t>Thank you for your ongoing efforts on behalf of your Agency employees.  Stay safe and </a:t>
            </a:r>
          </a:p>
          <a:p>
            <a:r>
              <a:rPr lang="en-US" dirty="0"/>
              <a:t>r</a:t>
            </a:r>
            <a:r>
              <a:rPr lang="en-US" dirty="0" smtClean="0"/>
              <a:t>emain resilient throughout this marathon!  </a:t>
            </a:r>
            <a:endParaRPr lang="en-US" dirty="0"/>
          </a:p>
        </p:txBody>
      </p:sp>
      <p:sp>
        <p:nvSpPr>
          <p:cNvPr id="4" name="Slide Number Placeholder 3"/>
          <p:cNvSpPr>
            <a:spLocks noGrp="1"/>
          </p:cNvSpPr>
          <p:nvPr>
            <p:ph type="sldNum" sz="quarter" idx="10"/>
          </p:nvPr>
        </p:nvSpPr>
        <p:spPr/>
        <p:txBody>
          <a:bodyPr/>
          <a:lstStyle/>
          <a:p>
            <a:fld id="{E5F3CCDA-17EC-4B91-BC5F-50BA94642856}" type="slidenum">
              <a:rPr lang="en-US" smtClean="0"/>
              <a:t>26</a:t>
            </a:fld>
            <a:endParaRPr lang="en-US"/>
          </a:p>
        </p:txBody>
      </p:sp>
    </p:spTree>
    <p:extLst>
      <p:ext uri="{BB962C8B-B14F-4D97-AF65-F5344CB8AC3E}">
        <p14:creationId xmlns:p14="http://schemas.microsoft.com/office/powerpoint/2010/main" val="7527960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US" dirty="0" smtClean="0"/>
              <a:t>Today’s agenda will focus on Agency’s responsibilities pertaining to employees’ safety in the workplace related to COVID19 hazards.  Many agencies (not all) have participated in virtual, remote work alternatives during the pandemic and over the past weeks have been planning and coordinating a phased re-entry plan for employees to return to the workplace. DOLI’s Temporary Standard applies to all Virginia employers including state government agencies. This webinar will cover compliance requirements for all employers as outlined in the Temporary Standard but will not address specific requirements for those agencies that are considered to have “High” or “Very High” hazards within their work places or associated with their job tasks.  Rather, this webinar will address work environments that are typically known to have low to medium hazards specific to COVID19 such as administrative office or customer service environments. The Temporary Standards for COVID19 incorporates best practices and guidelines provided by the CDC or VDH for managing and controlling risks of exposure for your employees, temporary workers and contractors performing work in your work places.  Our agenda includes – READ the three sub-bullets </a:t>
            </a:r>
          </a:p>
          <a:p>
            <a:pPr>
              <a:lnSpc>
                <a:spcPct val="150000"/>
              </a:lnSpc>
            </a:pPr>
            <a:r>
              <a:rPr lang="en-US" dirty="0" smtClean="0"/>
              <a:t>NEXT SLIDE</a:t>
            </a:r>
            <a:endParaRPr lang="en-US" dirty="0"/>
          </a:p>
        </p:txBody>
      </p:sp>
      <p:sp>
        <p:nvSpPr>
          <p:cNvPr id="4" name="Slide Number Placeholder 3"/>
          <p:cNvSpPr>
            <a:spLocks noGrp="1"/>
          </p:cNvSpPr>
          <p:nvPr>
            <p:ph type="sldNum" sz="quarter" idx="10"/>
          </p:nvPr>
        </p:nvSpPr>
        <p:spPr/>
        <p:txBody>
          <a:bodyPr/>
          <a:lstStyle/>
          <a:p>
            <a:fld id="{E5F3CCDA-17EC-4B91-BC5F-50BA94642856}" type="slidenum">
              <a:rPr lang="en-US" smtClean="0"/>
              <a:t>3</a:t>
            </a:fld>
            <a:endParaRPr lang="en-US" dirty="0"/>
          </a:p>
        </p:txBody>
      </p:sp>
    </p:spTree>
    <p:extLst>
      <p:ext uri="{BB962C8B-B14F-4D97-AF65-F5344CB8AC3E}">
        <p14:creationId xmlns:p14="http://schemas.microsoft.com/office/powerpoint/2010/main" val="4201625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US" dirty="0" smtClean="0"/>
              <a:t>DHRM relied upon the resources listed on this slide to prepare the materials provided in this webinar.  Specifically, the Department of Labor and Industry’s Director of Health Programs for Virginia and their Director of Consultative Services provided technical guidance on this Temporary Standard and the expectations of employers/state agencies. DHRM will not interpret the DOLI’s regulations, but will refer these inquiries to DOLI.  DOLI’s website provides meaningful guidance that works in partnership with the Virginia Department of Health and the CDC.  </a:t>
            </a:r>
          </a:p>
          <a:p>
            <a:pPr>
              <a:lnSpc>
                <a:spcPct val="150000"/>
              </a:lnSpc>
            </a:pPr>
            <a:endParaRPr lang="en-US" dirty="0"/>
          </a:p>
          <a:p>
            <a:pPr>
              <a:lnSpc>
                <a:spcPct val="150000"/>
              </a:lnSpc>
            </a:pPr>
            <a:r>
              <a:rPr lang="en-US" dirty="0" smtClean="0"/>
              <a:t>We also consulted with the Virginia Department of Health for input to ensure we were congruent with their advice and guidance for businesses with regard to mitigating work place exposures.</a:t>
            </a:r>
          </a:p>
          <a:p>
            <a:pPr>
              <a:lnSpc>
                <a:spcPct val="150000"/>
              </a:lnSpc>
            </a:pPr>
            <a:endParaRPr lang="en-US" dirty="0"/>
          </a:p>
          <a:p>
            <a:pPr>
              <a:lnSpc>
                <a:spcPct val="150000"/>
              </a:lnSpc>
            </a:pPr>
            <a:r>
              <a:rPr lang="en-US" dirty="0" smtClean="0"/>
              <a:t>Finally, we continue to rely on guidance and updates from the CDC and referred to the guidance provided by the Virginia Workforce Readiness Taskforce for a Safe Workplace.  </a:t>
            </a:r>
          </a:p>
          <a:p>
            <a:pPr>
              <a:lnSpc>
                <a:spcPct val="150000"/>
              </a:lnSpc>
            </a:pPr>
            <a:endParaRPr lang="en-US" dirty="0"/>
          </a:p>
          <a:p>
            <a:pPr>
              <a:lnSpc>
                <a:spcPct val="150000"/>
              </a:lnSpc>
            </a:pPr>
            <a:r>
              <a:rPr lang="en-US" dirty="0" smtClean="0"/>
              <a:t>For the purpose of this webinar, we will refer to the term “worker” to describe state employees of all statuses, temporary or joint employees, and contractors.  This term is not implying a direct employment relationship.  However, there is a jointly shared responsibility for worker safety.</a:t>
            </a:r>
          </a:p>
          <a:p>
            <a:pPr>
              <a:lnSpc>
                <a:spcPct val="150000"/>
              </a:lnSpc>
            </a:pPr>
            <a:endParaRPr lang="en-US" dirty="0"/>
          </a:p>
          <a:p>
            <a:pPr>
              <a:lnSpc>
                <a:spcPct val="150000"/>
              </a:lnSpc>
            </a:pPr>
            <a:r>
              <a:rPr lang="en-US" dirty="0" smtClean="0"/>
              <a:t>Agency HR should read and become familiar with the Temporary Standard as well as the guidance documents posted on the Dept. of Labor and Industry’s website.</a:t>
            </a:r>
          </a:p>
          <a:p>
            <a:pPr>
              <a:lnSpc>
                <a:spcPct val="150000"/>
              </a:lnSpc>
            </a:pPr>
            <a:r>
              <a:rPr lang="en-US" dirty="0" smtClean="0"/>
              <a:t>  </a:t>
            </a:r>
            <a:endParaRPr lang="en-US" dirty="0"/>
          </a:p>
        </p:txBody>
      </p:sp>
      <p:sp>
        <p:nvSpPr>
          <p:cNvPr id="4" name="Slide Number Placeholder 3"/>
          <p:cNvSpPr>
            <a:spLocks noGrp="1"/>
          </p:cNvSpPr>
          <p:nvPr>
            <p:ph type="sldNum" sz="quarter" idx="10"/>
          </p:nvPr>
        </p:nvSpPr>
        <p:spPr/>
        <p:txBody>
          <a:bodyPr/>
          <a:lstStyle/>
          <a:p>
            <a:fld id="{E5F3CCDA-17EC-4B91-BC5F-50BA94642856}" type="slidenum">
              <a:rPr lang="en-US" smtClean="0"/>
              <a:t>4</a:t>
            </a:fld>
            <a:endParaRPr lang="en-US"/>
          </a:p>
        </p:txBody>
      </p:sp>
    </p:spTree>
    <p:extLst>
      <p:ext uri="{BB962C8B-B14F-4D97-AF65-F5344CB8AC3E}">
        <p14:creationId xmlns:p14="http://schemas.microsoft.com/office/powerpoint/2010/main" val="1383380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F3CCDA-17EC-4B91-BC5F-50BA94642856}" type="slidenum">
              <a:rPr lang="en-US" smtClean="0"/>
              <a:t>5</a:t>
            </a:fld>
            <a:endParaRPr lang="en-US"/>
          </a:p>
        </p:txBody>
      </p:sp>
    </p:spTree>
    <p:extLst>
      <p:ext uri="{BB962C8B-B14F-4D97-AF65-F5344CB8AC3E}">
        <p14:creationId xmlns:p14="http://schemas.microsoft.com/office/powerpoint/2010/main" val="3081097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US" dirty="0" smtClean="0"/>
              <a:t>COVID19 has presented many challenges to employers and as we re-enter our work places we have an obligation to ensure continued CONTROLS, PREVENTION AND MITIGATION of potential exposure to our employees, temporary employees, contractors, vendors , visitors and customers. </a:t>
            </a:r>
          </a:p>
          <a:p>
            <a:pPr>
              <a:lnSpc>
                <a:spcPct val="150000"/>
              </a:lnSpc>
            </a:pPr>
            <a:endParaRPr lang="en-US" dirty="0"/>
          </a:p>
          <a:p>
            <a:pPr>
              <a:lnSpc>
                <a:spcPct val="150000"/>
              </a:lnSpc>
            </a:pPr>
            <a:r>
              <a:rPr lang="en-US" dirty="0" smtClean="0"/>
              <a:t>This Standard applies to all Employers and Employees including all state government agencies and higher education institutions and their respective places of employment. We encourage you to develop internal policies and procedures specific to this VOSH Standard that fully supports the safety and health of workers, customers, and visitors.</a:t>
            </a:r>
          </a:p>
          <a:p>
            <a:pPr>
              <a:lnSpc>
                <a:spcPct val="150000"/>
              </a:lnSpc>
            </a:pPr>
            <a:endParaRPr lang="en-US" dirty="0"/>
          </a:p>
          <a:p>
            <a:pPr>
              <a:lnSpc>
                <a:spcPct val="150000"/>
              </a:lnSpc>
            </a:pPr>
            <a:r>
              <a:rPr lang="en-US" dirty="0" smtClean="0"/>
              <a:t>Compliance with CDC guidelines specific to COVID19 providing equivalent or greater workplace protections whether mandatory or non-mandatory shall be considered compliant with this standard.  Compliance with a recommendation in CDC guidelines, whether mandatory or non-mandatory to mitigate COVID19 related hazards or job tasks addressed by this standard shall be considered evidence of good faith in any enforcement proceeding related to this standard.  </a:t>
            </a:r>
          </a:p>
          <a:p>
            <a:pPr>
              <a:lnSpc>
                <a:spcPct val="150000"/>
              </a:lnSpc>
            </a:pPr>
            <a:endParaRPr lang="en-US" dirty="0"/>
          </a:p>
          <a:p>
            <a:pPr>
              <a:lnSpc>
                <a:spcPct val="150000"/>
              </a:lnSpc>
            </a:pPr>
            <a:r>
              <a:rPr lang="en-US" dirty="0" smtClean="0"/>
              <a:t>Higher Ed institutions that have received certification from by SCHEV for their re-opening plans are in compliance with guidance documents as developed by the Governor’s Office in conjunction with VDH shall be considered in compliance provided the institution operates in compliance with their certified re-opening plans and the plans provide equivalent or greater levels of employee protection than this standard.  </a:t>
            </a:r>
          </a:p>
          <a:p>
            <a:pPr>
              <a:lnSpc>
                <a:spcPct val="150000"/>
              </a:lnSpc>
            </a:pPr>
            <a:endParaRPr lang="en-US" dirty="0"/>
          </a:p>
          <a:p>
            <a:pPr>
              <a:lnSpc>
                <a:spcPct val="150000"/>
              </a:lnSpc>
            </a:pPr>
            <a:r>
              <a:rPr lang="en-US" dirty="0" smtClean="0"/>
              <a:t>Employers are not obligated to conduct contact tracing of COVID19 cases; however DHRM encourages agencies to partner with their local health department to assist with contact tracing to mitigate exposures as quickly as possible.</a:t>
            </a:r>
            <a:endParaRPr lang="en-US" dirty="0"/>
          </a:p>
        </p:txBody>
      </p:sp>
      <p:sp>
        <p:nvSpPr>
          <p:cNvPr id="4" name="Slide Number Placeholder 3"/>
          <p:cNvSpPr>
            <a:spLocks noGrp="1"/>
          </p:cNvSpPr>
          <p:nvPr>
            <p:ph type="sldNum" sz="quarter" idx="10"/>
          </p:nvPr>
        </p:nvSpPr>
        <p:spPr/>
        <p:txBody>
          <a:bodyPr/>
          <a:lstStyle/>
          <a:p>
            <a:fld id="{E5F3CCDA-17EC-4B91-BC5F-50BA94642856}" type="slidenum">
              <a:rPr lang="en-US" smtClean="0"/>
              <a:t>6</a:t>
            </a:fld>
            <a:endParaRPr lang="en-US"/>
          </a:p>
        </p:txBody>
      </p:sp>
    </p:spTree>
    <p:extLst>
      <p:ext uri="{BB962C8B-B14F-4D97-AF65-F5344CB8AC3E}">
        <p14:creationId xmlns:p14="http://schemas.microsoft.com/office/powerpoint/2010/main" val="1571873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US" sz="1100" dirty="0"/>
              <a:t>DOLI’s </a:t>
            </a:r>
            <a:r>
              <a:rPr lang="en-US" sz="1100" dirty="0" smtClean="0"/>
              <a:t>Temporary Standard </a:t>
            </a:r>
            <a:r>
              <a:rPr lang="en-US" sz="1100" dirty="0"/>
              <a:t>for COVID19 requires employers to identify and assess potential hazards – meaning identifying and assessing opportunities for exposure to employees, temporary workers and contractors.</a:t>
            </a:r>
          </a:p>
          <a:p>
            <a:pPr>
              <a:lnSpc>
                <a:spcPct val="150000"/>
              </a:lnSpc>
            </a:pPr>
            <a:endParaRPr lang="en-US" sz="1100" dirty="0"/>
          </a:p>
          <a:p>
            <a:pPr>
              <a:lnSpc>
                <a:spcPct val="150000"/>
              </a:lnSpc>
            </a:pPr>
            <a:r>
              <a:rPr lang="en-US" sz="1100" dirty="0"/>
              <a:t>In future slides we will explore your responsibilities regarding </a:t>
            </a:r>
          </a:p>
          <a:p>
            <a:pPr>
              <a:lnSpc>
                <a:spcPct val="150000"/>
              </a:lnSpc>
            </a:pPr>
            <a:endParaRPr lang="en-US" sz="1100" dirty="0"/>
          </a:p>
          <a:p>
            <a:pPr>
              <a:lnSpc>
                <a:spcPct val="150000"/>
              </a:lnSpc>
            </a:pPr>
            <a:r>
              <a:rPr lang="en-US" sz="1100" b="1" dirty="0"/>
              <a:t>Engineering Risks and Hazards </a:t>
            </a:r>
            <a:r>
              <a:rPr lang="en-US" sz="1100" dirty="0" smtClean="0"/>
              <a:t>or any </a:t>
            </a:r>
            <a:r>
              <a:rPr lang="en-US" sz="1100" dirty="0"/>
              <a:t>work environmental risks/hazards that may contribute to exposure </a:t>
            </a:r>
            <a:r>
              <a:rPr lang="en-US" sz="1100" dirty="0" smtClean="0"/>
              <a:t>to COVID19 such </a:t>
            </a:r>
            <a:r>
              <a:rPr lang="en-US" sz="1100" dirty="0"/>
              <a:t>as spacing, ventilation, common area usage, etc</a:t>
            </a:r>
            <a:r>
              <a:rPr lang="en-US" sz="1100" dirty="0" smtClean="0"/>
              <a:t>.;</a:t>
            </a:r>
            <a:endParaRPr lang="en-US" sz="1100" dirty="0"/>
          </a:p>
          <a:p>
            <a:pPr>
              <a:lnSpc>
                <a:spcPct val="150000"/>
              </a:lnSpc>
            </a:pPr>
            <a:r>
              <a:rPr lang="en-US" sz="1100" b="1" dirty="0"/>
              <a:t>Workplace Administrative Hazards </a:t>
            </a:r>
            <a:r>
              <a:rPr lang="en-US" sz="1100" dirty="0" smtClean="0"/>
              <a:t>means procedures </a:t>
            </a:r>
            <a:r>
              <a:rPr lang="en-US" sz="1100" dirty="0"/>
              <a:t>which </a:t>
            </a:r>
            <a:r>
              <a:rPr lang="en-US" sz="1100" dirty="0" smtClean="0"/>
              <a:t>impact employees </a:t>
            </a:r>
            <a:r>
              <a:rPr lang="en-US" sz="1100" dirty="0"/>
              <a:t>daily exposure to COVID-19 disease related workplace hazards and job tasks </a:t>
            </a:r>
            <a:r>
              <a:rPr lang="en-US" sz="1100" dirty="0" smtClean="0"/>
              <a:t>which may be controlled through staggered scheduling, teleworking, etc.; And</a:t>
            </a:r>
            <a:endParaRPr lang="en-US" sz="1100" dirty="0"/>
          </a:p>
          <a:p>
            <a:pPr>
              <a:lnSpc>
                <a:spcPct val="150000"/>
              </a:lnSpc>
            </a:pPr>
            <a:r>
              <a:rPr lang="en-US" sz="1100" b="1" dirty="0"/>
              <a:t>Personal Protective </a:t>
            </a:r>
            <a:r>
              <a:rPr lang="en-US" sz="1100" b="1" dirty="0" smtClean="0"/>
              <a:t>Equipment or PPE </a:t>
            </a:r>
            <a:r>
              <a:rPr lang="en-US" sz="1100" dirty="0"/>
              <a:t>means equipment worn to minimize exposure to hazards that cause serious workplace injuries and illnesses. </a:t>
            </a:r>
            <a:r>
              <a:rPr lang="en-US" sz="1100" dirty="0" smtClean="0"/>
              <a:t>Clearly </a:t>
            </a:r>
            <a:r>
              <a:rPr lang="en-US" sz="1100" dirty="0"/>
              <a:t>not all jobs in state agencies require </a:t>
            </a:r>
            <a:r>
              <a:rPr lang="en-US" sz="1100" dirty="0" smtClean="0"/>
              <a:t>a full contingent of PPE but </a:t>
            </a:r>
            <a:r>
              <a:rPr lang="en-US" sz="1100" dirty="0"/>
              <a:t>it is the employer’s responsibility to know when it is required and to </a:t>
            </a:r>
            <a:r>
              <a:rPr lang="en-US" sz="1100" dirty="0" smtClean="0"/>
              <a:t>also train or inform </a:t>
            </a:r>
            <a:r>
              <a:rPr lang="en-US" sz="1100" dirty="0"/>
              <a:t>employees on how to use it, when to use it and hold employees accountable for using it appropriately. </a:t>
            </a:r>
            <a:endParaRPr lang="en-US" sz="1100" dirty="0" smtClean="0"/>
          </a:p>
          <a:p>
            <a:pPr>
              <a:lnSpc>
                <a:spcPct val="150000"/>
              </a:lnSpc>
            </a:pPr>
            <a:r>
              <a:rPr lang="en-US" sz="1100" dirty="0" smtClean="0"/>
              <a:t>NEXT SLIDE</a:t>
            </a:r>
            <a:endParaRPr lang="en-US" sz="1100" dirty="0"/>
          </a:p>
        </p:txBody>
      </p:sp>
      <p:sp>
        <p:nvSpPr>
          <p:cNvPr id="4" name="Slide Number Placeholder 3"/>
          <p:cNvSpPr>
            <a:spLocks noGrp="1"/>
          </p:cNvSpPr>
          <p:nvPr>
            <p:ph type="sldNum" sz="quarter" idx="10"/>
          </p:nvPr>
        </p:nvSpPr>
        <p:spPr/>
        <p:txBody>
          <a:bodyPr/>
          <a:lstStyle/>
          <a:p>
            <a:fld id="{E5F3CCDA-17EC-4B91-BC5F-50BA94642856}" type="slidenum">
              <a:rPr lang="en-US" smtClean="0"/>
              <a:t>7</a:t>
            </a:fld>
            <a:endParaRPr lang="en-US"/>
          </a:p>
        </p:txBody>
      </p:sp>
    </p:spTree>
    <p:extLst>
      <p:ext uri="{BB962C8B-B14F-4D97-AF65-F5344CB8AC3E}">
        <p14:creationId xmlns:p14="http://schemas.microsoft.com/office/powerpoint/2010/main" val="42211558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US" dirty="0" smtClean="0"/>
              <a:t>In accordance with this Temporary Standard, employers shall assess their workplace for hazards and job tasks that can expose employees to COVID19.  The assessment of hazards and risk levels of exposures must address both the organizational risks and the risks associated with specific job duties performed by your workers.  Consider whether your agency’s work environment and the work performed can be categorized as </a:t>
            </a:r>
          </a:p>
          <a:p>
            <a:pPr marL="174708" indent="-174708">
              <a:lnSpc>
                <a:spcPct val="150000"/>
              </a:lnSpc>
              <a:buFont typeface="Arial" panose="020B0604020202020204" pitchFamily="34" charset="0"/>
              <a:buChar char="•"/>
            </a:pPr>
            <a:r>
              <a:rPr lang="en-US" dirty="0" smtClean="0"/>
              <a:t>Very High Risk</a:t>
            </a:r>
          </a:p>
          <a:p>
            <a:pPr marL="174708" indent="-174708">
              <a:lnSpc>
                <a:spcPct val="150000"/>
              </a:lnSpc>
              <a:buFont typeface="Arial" panose="020B0604020202020204" pitchFamily="34" charset="0"/>
              <a:buChar char="•"/>
            </a:pPr>
            <a:r>
              <a:rPr lang="en-US" dirty="0" smtClean="0"/>
              <a:t>High Risk</a:t>
            </a:r>
          </a:p>
          <a:p>
            <a:pPr marL="174708" indent="-174708">
              <a:lnSpc>
                <a:spcPct val="150000"/>
              </a:lnSpc>
              <a:buFont typeface="Arial" panose="020B0604020202020204" pitchFamily="34" charset="0"/>
              <a:buChar char="•"/>
            </a:pPr>
            <a:r>
              <a:rPr lang="en-US" dirty="0" smtClean="0"/>
              <a:t>Medium Risk</a:t>
            </a:r>
          </a:p>
          <a:p>
            <a:pPr marL="174708" indent="-174708">
              <a:lnSpc>
                <a:spcPct val="150000"/>
              </a:lnSpc>
              <a:buFont typeface="Arial" panose="020B0604020202020204" pitchFamily="34" charset="0"/>
              <a:buChar char="•"/>
            </a:pPr>
            <a:r>
              <a:rPr lang="en-US" dirty="0" smtClean="0"/>
              <a:t>Low Risk</a:t>
            </a:r>
          </a:p>
          <a:p>
            <a:pPr>
              <a:lnSpc>
                <a:spcPct val="150000"/>
              </a:lnSpc>
            </a:pPr>
            <a:r>
              <a:rPr lang="en-US" dirty="0" smtClean="0"/>
              <a:t>These levels are defined in the standard.  </a:t>
            </a:r>
            <a:endParaRPr lang="en-US" dirty="0"/>
          </a:p>
          <a:p>
            <a:pPr>
              <a:lnSpc>
                <a:spcPct val="150000"/>
              </a:lnSpc>
            </a:pPr>
            <a:r>
              <a:rPr lang="en-US" dirty="0" smtClean="0"/>
              <a:t>Most general office and customer service environments within state government will be a combination of low and medium risk environments and job tasks contingent upon the frequency and volume of public contact.  Some positions may contain a combination of low, medium and high risk job tasks/functions.  Be certain to consider those risks in your hazard identification and how you plan to control and mitigate the risk of COVID19 or other infectious disease exposures.  Keep in mind that you may have other risks as well – slips/trips/falls, electrical exposures, climbing, falling items, etc.  </a:t>
            </a:r>
          </a:p>
          <a:p>
            <a:pPr>
              <a:lnSpc>
                <a:spcPct val="150000"/>
              </a:lnSpc>
            </a:pPr>
            <a:endParaRPr lang="en-US" dirty="0"/>
          </a:p>
          <a:p>
            <a:pPr>
              <a:lnSpc>
                <a:spcPct val="150000"/>
              </a:lnSpc>
            </a:pPr>
            <a:r>
              <a:rPr lang="en-US" dirty="0" smtClean="0"/>
              <a:t>Specific job duties that may need to be considered include those that involve face to face interactions with members of the public or others in the workforce.  For instance, since the outbreak of COVID19, HR has successfully managed many functions virtually; however, as we re-enter the workplace, face to face meetings with employees, managers and job candidates will increase our risk.  How will you mitigate this risk for your HR professionals?  </a:t>
            </a:r>
          </a:p>
          <a:p>
            <a:pPr>
              <a:lnSpc>
                <a:spcPct val="150000"/>
              </a:lnSpc>
            </a:pPr>
            <a:endParaRPr lang="en-US" dirty="0" smtClean="0"/>
          </a:p>
          <a:p>
            <a:pPr>
              <a:lnSpc>
                <a:spcPct val="150000"/>
              </a:lnSpc>
            </a:pPr>
            <a:r>
              <a:rPr lang="en-US" dirty="0" smtClean="0"/>
              <a:t>Federal OSHA Publication 3990 may assist you in breaking the job task assessments down further.  See the Chapter titled “Classifying Worker Exposure to SARS-CoV-2</a:t>
            </a:r>
            <a:endParaRPr lang="en-US" dirty="0"/>
          </a:p>
        </p:txBody>
      </p:sp>
      <p:sp>
        <p:nvSpPr>
          <p:cNvPr id="4" name="Slide Number Placeholder 3"/>
          <p:cNvSpPr>
            <a:spLocks noGrp="1"/>
          </p:cNvSpPr>
          <p:nvPr>
            <p:ph type="sldNum" sz="quarter" idx="10"/>
          </p:nvPr>
        </p:nvSpPr>
        <p:spPr>
          <a:xfrm>
            <a:off x="6758940" y="8829967"/>
            <a:ext cx="249838" cy="466433"/>
          </a:xfrm>
        </p:spPr>
        <p:txBody>
          <a:bodyPr/>
          <a:lstStyle/>
          <a:p>
            <a:fld id="{E5F3CCDA-17EC-4B91-BC5F-50BA94642856}" type="slidenum">
              <a:rPr lang="en-US" smtClean="0"/>
              <a:t>8</a:t>
            </a:fld>
            <a:endParaRPr lang="en-US" dirty="0"/>
          </a:p>
        </p:txBody>
      </p:sp>
    </p:spTree>
    <p:extLst>
      <p:ext uri="{BB962C8B-B14F-4D97-AF65-F5344CB8AC3E}">
        <p14:creationId xmlns:p14="http://schemas.microsoft.com/office/powerpoint/2010/main" val="1840618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21175" y="4299585"/>
            <a:ext cx="5608320" cy="3660458"/>
          </a:xfrm>
        </p:spPr>
        <p:txBody>
          <a:bodyPr/>
          <a:lstStyle/>
          <a:p>
            <a:pPr>
              <a:lnSpc>
                <a:spcPct val="150000"/>
              </a:lnSpc>
            </a:pPr>
            <a:r>
              <a:rPr lang="en-US" dirty="0" smtClean="0"/>
              <a:t>The National Institute of Occupational Safety and Health created a great graphic detailing the hierarchy of controls specific to job hazards.  The </a:t>
            </a:r>
            <a:r>
              <a:rPr lang="en-US" dirty="0"/>
              <a:t>idea behind this hierarchy is that the control methods at the top of graphic are potentially more effective and protective than those at the bottom. </a:t>
            </a:r>
            <a:r>
              <a:rPr lang="en-US" dirty="0" smtClean="0"/>
              <a:t>You can substantially reduce the risk of illness or injury to workers by following </a:t>
            </a:r>
            <a:r>
              <a:rPr lang="en-US" dirty="0"/>
              <a:t>this </a:t>
            </a:r>
            <a:r>
              <a:rPr lang="en-US" dirty="0" smtClean="0"/>
              <a:t>hierarchy.   Let’s review these levels:</a:t>
            </a:r>
            <a:endParaRPr lang="en-US" dirty="0"/>
          </a:p>
          <a:p>
            <a:pPr>
              <a:lnSpc>
                <a:spcPct val="150000"/>
              </a:lnSpc>
            </a:pPr>
            <a:r>
              <a:rPr lang="en-US" b="1" dirty="0"/>
              <a:t>Elimination and Substitution</a:t>
            </a:r>
          </a:p>
          <a:p>
            <a:pPr>
              <a:lnSpc>
                <a:spcPct val="150000"/>
              </a:lnSpc>
            </a:pPr>
            <a:r>
              <a:rPr lang="en-US" dirty="0"/>
              <a:t>Elimination and substitution, while </a:t>
            </a:r>
            <a:r>
              <a:rPr lang="en-US" dirty="0" smtClean="0"/>
              <a:t>the most </a:t>
            </a:r>
            <a:r>
              <a:rPr lang="en-US" dirty="0"/>
              <a:t>effective at reducing </a:t>
            </a:r>
            <a:r>
              <a:rPr lang="en-US" dirty="0" smtClean="0"/>
              <a:t>hazards like COVID-19, </a:t>
            </a:r>
            <a:r>
              <a:rPr lang="en-US" dirty="0"/>
              <a:t>also tend to be the most difficult to implement in an existing process. </a:t>
            </a:r>
            <a:r>
              <a:rPr lang="en-US" dirty="0" smtClean="0"/>
              <a:t>For </a:t>
            </a:r>
            <a:r>
              <a:rPr lang="en-US" dirty="0"/>
              <a:t>an existing process, major changes in equipment and procedures may be required to </a:t>
            </a:r>
            <a:r>
              <a:rPr lang="en-US" dirty="0" smtClean="0"/>
              <a:t>remove or replace the </a:t>
            </a:r>
            <a:r>
              <a:rPr lang="en-US" dirty="0"/>
              <a:t>a hazard.</a:t>
            </a:r>
          </a:p>
          <a:p>
            <a:pPr>
              <a:lnSpc>
                <a:spcPct val="150000"/>
              </a:lnSpc>
            </a:pPr>
            <a:r>
              <a:rPr lang="en-US" b="1" dirty="0"/>
              <a:t>Engineering Controls</a:t>
            </a:r>
          </a:p>
          <a:p>
            <a:pPr>
              <a:lnSpc>
                <a:spcPct val="150000"/>
              </a:lnSpc>
            </a:pPr>
            <a:r>
              <a:rPr lang="en-US" dirty="0">
                <a:hlinkClick r:id="rId3"/>
              </a:rPr>
              <a:t>Engineering controls</a:t>
            </a:r>
            <a:r>
              <a:rPr lang="en-US" dirty="0"/>
              <a:t> are </a:t>
            </a:r>
            <a:r>
              <a:rPr lang="en-US" dirty="0" smtClean="0"/>
              <a:t>more effective than </a:t>
            </a:r>
            <a:r>
              <a:rPr lang="en-US" dirty="0"/>
              <a:t>administrative </a:t>
            </a:r>
            <a:r>
              <a:rPr lang="en-US" dirty="0" smtClean="0"/>
              <a:t>controls and PPE </a:t>
            </a:r>
            <a:r>
              <a:rPr lang="en-US" dirty="0"/>
              <a:t>for controlling </a:t>
            </a:r>
            <a:r>
              <a:rPr lang="en-US" dirty="0" smtClean="0"/>
              <a:t>worker </a:t>
            </a:r>
            <a:r>
              <a:rPr lang="en-US" dirty="0"/>
              <a:t>exposures in the workplace because they are designed to remove the hazard at the source, before it comes in contact with the worker. Well-designed engineering controls can be highly effective in protecting </a:t>
            </a:r>
            <a:r>
              <a:rPr lang="en-US" dirty="0" smtClean="0"/>
              <a:t>workers. </a:t>
            </a:r>
            <a:r>
              <a:rPr lang="en-US" dirty="0"/>
              <a:t>The initial cost of engineering controls can be higher than the cost of administrative controls or </a:t>
            </a:r>
            <a:r>
              <a:rPr lang="en-US" dirty="0" smtClean="0"/>
              <a:t>PPE. However </a:t>
            </a:r>
            <a:r>
              <a:rPr lang="en-US" dirty="0"/>
              <a:t>over the </a:t>
            </a:r>
            <a:r>
              <a:rPr lang="en-US" dirty="0" smtClean="0"/>
              <a:t>long </a:t>
            </a:r>
            <a:r>
              <a:rPr lang="en-US" dirty="0"/>
              <a:t>term, operating costs are frequently lower, and in some instances, can provide a cost savings in other </a:t>
            </a:r>
            <a:r>
              <a:rPr lang="en-US" dirty="0" smtClean="0"/>
              <a:t>areas such as leave costs. The NIOSH website provides a </a:t>
            </a:r>
            <a:r>
              <a:rPr lang="en-US" dirty="0" smtClean="0">
                <a:hlinkClick r:id="rId4"/>
              </a:rPr>
              <a:t>Engineering Controls Database</a:t>
            </a:r>
            <a:r>
              <a:rPr lang="en-US" dirty="0"/>
              <a:t> </a:t>
            </a:r>
            <a:r>
              <a:rPr lang="en-US" dirty="0" smtClean="0"/>
              <a:t>listing a wide variety of engineering controls for a variety of hazards that may be beneficial for reducing or eliminating worker exposures </a:t>
            </a:r>
            <a:r>
              <a:rPr lang="en-US" dirty="0"/>
              <a:t> </a:t>
            </a:r>
            <a:r>
              <a:rPr lang="en-US" dirty="0" smtClean="0"/>
              <a:t>- not just COVID-19.  </a:t>
            </a:r>
          </a:p>
          <a:p>
            <a:pPr>
              <a:lnSpc>
                <a:spcPct val="150000"/>
              </a:lnSpc>
            </a:pPr>
            <a:r>
              <a:rPr lang="en-US" b="1" dirty="0" smtClean="0"/>
              <a:t>Administrative </a:t>
            </a:r>
            <a:r>
              <a:rPr lang="en-US" b="1" dirty="0"/>
              <a:t>Controls and PPE</a:t>
            </a:r>
          </a:p>
          <a:p>
            <a:pPr>
              <a:lnSpc>
                <a:spcPct val="150000"/>
              </a:lnSpc>
            </a:pPr>
            <a:r>
              <a:rPr lang="en-US" dirty="0"/>
              <a:t>Administrative controls and </a:t>
            </a:r>
            <a:r>
              <a:rPr lang="en-US" dirty="0">
                <a:hlinkClick r:id="rId5"/>
              </a:rPr>
              <a:t>PPE</a:t>
            </a:r>
            <a:r>
              <a:rPr lang="en-US" dirty="0"/>
              <a:t> are frequently used </a:t>
            </a:r>
            <a:r>
              <a:rPr lang="en-US" dirty="0" smtClean="0"/>
              <a:t>when workplace hazards </a:t>
            </a:r>
            <a:r>
              <a:rPr lang="en-US" dirty="0"/>
              <a:t>are not particularly well controlled. Administrative controls and PPE programs may be relatively inexpensive to establish but, over the long term, can </a:t>
            </a:r>
            <a:r>
              <a:rPr lang="en-US" dirty="0" smtClean="0"/>
              <a:t>prove to be costly if the controls are not sustainable and effective. </a:t>
            </a:r>
          </a:p>
          <a:p>
            <a:pPr>
              <a:lnSpc>
                <a:spcPct val="150000"/>
              </a:lnSpc>
            </a:pPr>
            <a:r>
              <a:rPr lang="en-US" dirty="0" smtClean="0"/>
              <a:t>Page </a:t>
            </a:r>
            <a:r>
              <a:rPr lang="en-US" dirty="0"/>
              <a:t>last reviewed: January 13, 2015 Content source: </a:t>
            </a:r>
            <a:r>
              <a:rPr lang="en-US" dirty="0">
                <a:hlinkClick r:id="rId6"/>
              </a:rPr>
              <a:t>National Institute for Occupational Safety and Health</a:t>
            </a:r>
            <a:r>
              <a:rPr lang="en-US" dirty="0"/>
              <a:t> </a:t>
            </a:r>
            <a:r>
              <a:rPr lang="en-US" dirty="0">
                <a:hlinkClick r:id="rId6"/>
              </a:rPr>
              <a:t>National Institute for Occupational Safety and </a:t>
            </a:r>
            <a:r>
              <a:rPr lang="en-US" dirty="0" smtClean="0">
                <a:hlinkClick r:id="rId6"/>
              </a:rPr>
              <a:t>Health</a:t>
            </a:r>
            <a:r>
              <a:rPr lang="en-US" dirty="0" smtClean="0"/>
              <a:t>  Accessed on June 23, 2020.</a:t>
            </a:r>
            <a:endParaRPr lang="en-US" dirty="0"/>
          </a:p>
          <a:p>
            <a:endParaRPr lang="en-US" dirty="0"/>
          </a:p>
        </p:txBody>
      </p:sp>
      <p:sp>
        <p:nvSpPr>
          <p:cNvPr id="4" name="Slide Number Placeholder 3"/>
          <p:cNvSpPr>
            <a:spLocks noGrp="1"/>
          </p:cNvSpPr>
          <p:nvPr>
            <p:ph type="sldNum" sz="quarter" idx="10"/>
          </p:nvPr>
        </p:nvSpPr>
        <p:spPr>
          <a:xfrm>
            <a:off x="6492240" y="8829967"/>
            <a:ext cx="516538" cy="466433"/>
          </a:xfrm>
        </p:spPr>
        <p:txBody>
          <a:bodyPr/>
          <a:lstStyle/>
          <a:p>
            <a:fld id="{E5F3CCDA-17EC-4B91-BC5F-50BA94642856}" type="slidenum">
              <a:rPr lang="en-US" smtClean="0"/>
              <a:t>9</a:t>
            </a:fld>
            <a:endParaRPr lang="en-US" dirty="0"/>
          </a:p>
        </p:txBody>
      </p:sp>
    </p:spTree>
    <p:extLst>
      <p:ext uri="{BB962C8B-B14F-4D97-AF65-F5344CB8AC3E}">
        <p14:creationId xmlns:p14="http://schemas.microsoft.com/office/powerpoint/2010/main" val="526404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130426"/>
            <a:ext cx="8636000" cy="1470025"/>
          </a:xfrm>
          <a:solidFill>
            <a:schemeClr val="tx2">
              <a:lumMod val="75000"/>
            </a:schemeClr>
          </a:solidFill>
        </p:spPr>
        <p:txBody>
          <a:bodyPr>
            <a:normAutofit/>
          </a:bodyPr>
          <a:lstStyle>
            <a:lvl1pPr>
              <a:defRPr sz="4000">
                <a:solidFill>
                  <a:schemeClr val="bg1"/>
                </a:solidFill>
                <a:latin typeface="Book Antiqua" panose="02040602050305030304" pitchFamily="18"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609600" y="3581400"/>
            <a:ext cx="8636000" cy="685800"/>
          </a:xfrm>
          <a:solidFill>
            <a:schemeClr val="tx2">
              <a:lumMod val="40000"/>
              <a:lumOff val="60000"/>
            </a:schemeClr>
          </a:solidFill>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4/1/20</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59853F-D978-4035-8F2C-7357D8358325}" type="slidenum">
              <a:rPr lang="en-US" smtClean="0"/>
              <a:t>‹#›</a:t>
            </a:fld>
            <a:endParaRPr lang="en-US" dirty="0"/>
          </a:p>
        </p:txBody>
      </p:sp>
      <p:sp>
        <p:nvSpPr>
          <p:cNvPr id="7" name="Rectangle 6"/>
          <p:cNvSpPr/>
          <p:nvPr userDrawn="1"/>
        </p:nvSpPr>
        <p:spPr>
          <a:xfrm>
            <a:off x="9550400" y="2133600"/>
            <a:ext cx="1930400" cy="21336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950747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75000"/>
            </a:schemeClr>
          </a:solidFill>
        </p:spPr>
        <p:txBody>
          <a:bodyPr/>
          <a:lstStyle>
            <a:lvl1pPr>
              <a:defRPr>
                <a:solidFill>
                  <a:schemeClr val="bg1"/>
                </a:solidFill>
                <a:latin typeface="Book Antiqua" panose="02040602050305030304" pitchFamily="18"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4/1/20</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59853F-D978-4035-8F2C-7357D8358325}" type="slidenum">
              <a:rPr lang="en-US" smtClean="0"/>
              <a:t>‹#›</a:t>
            </a:fld>
            <a:endParaRPr lang="en-US" dirty="0"/>
          </a:p>
        </p:txBody>
      </p:sp>
    </p:spTree>
    <p:extLst>
      <p:ext uri="{BB962C8B-B14F-4D97-AF65-F5344CB8AC3E}">
        <p14:creationId xmlns:p14="http://schemas.microsoft.com/office/powerpoint/2010/main" val="35177388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4/1/20</a:t>
            </a:r>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59853F-D978-4035-8F2C-7357D8358325}" type="slidenum">
              <a:rPr lang="en-US" smtClean="0"/>
              <a:t>‹#›</a:t>
            </a:fld>
            <a:endParaRPr lang="en-US" dirty="0"/>
          </a:p>
        </p:txBody>
      </p:sp>
    </p:spTree>
    <p:extLst>
      <p:ext uri="{BB962C8B-B14F-4D97-AF65-F5344CB8AC3E}">
        <p14:creationId xmlns:p14="http://schemas.microsoft.com/office/powerpoint/2010/main" val="848115580"/>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6.xml.rels><?xml version="1.0" encoding="UTF-8" standalone="yes"?>
<Relationships xmlns="http://schemas.openxmlformats.org/package/2006/relationships"><Relationship Id="rId3" Type="http://schemas.openxmlformats.org/officeDocument/2006/relationships/hyperlink" Target="https://www.doli.virginia.gov/wp-content/uploads/2020/07/Infectious-Disease-Plan-Template-1.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attendee.gototraining.com/r/4528478682969224706"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www.cdc.gov/coronavirus/2019-ncov/hcp/disposition-in-home-patients.html"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www.cdc.gov/coronavirus/2019-ncov/communications/videos.html?Sort=Date%3A%desc&amp;Topic=COVID-19" TargetMode="External"/><Relationship Id="rId3" Type="http://schemas.openxmlformats.org/officeDocument/2006/relationships/hyperlink" Target="https://www.cdc.gov/coronavirus/2019-ncov/downloads/cloth-face-coverings.pdf" TargetMode="External"/><Relationship Id="rId7" Type="http://schemas.openxmlformats.org/officeDocument/2006/relationships/hyperlink" Target="https://www.cdc.gov/handwashing/videos.html"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https://www.youtube.comwatch/?v=d914EnpU4Fo" TargetMode="External"/><Relationship Id="rId5" Type="http://schemas.openxmlformats.org/officeDocument/2006/relationships/hyperlink" Target="https://www.youtube.com/watch?v=of73FN086E8" TargetMode="External"/><Relationship Id="rId4" Type="http://schemas.openxmlformats.org/officeDocument/2006/relationships/hyperlink" Target="https://www.youtube.com/watch?v=VciAY7up1Fs" TargetMode="External"/><Relationship Id="rId9" Type="http://schemas.openxmlformats.org/officeDocument/2006/relationships/hyperlink" Target="https://www.cdc.gov/coronavirus/2019-ncov/prevent-getting-sick/index.html"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epa.gov/sites/production/files/2020-04/documents/disinfectants-onepager.pdf"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https://www.epa.gov/pesticide-registration/list-n-disinfectants-use-against-sars-cov-2-covid-19"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www.osha.gov/Publications/OSHA3990.pdf" TargetMode="External"/><Relationship Id="rId3" Type="http://schemas.openxmlformats.org/officeDocument/2006/relationships/hyperlink" Target="https://www.doli.virginia.gov/vosh-programs/coronavirus-covid-19-resources/" TargetMode="External"/><Relationship Id="rId7" Type="http://schemas.openxmlformats.org/officeDocument/2006/relationships/hyperlink" Target="https://www.governor.virginia.gov/media/governorvirginiagov/executive-actions/EO-63-and-Order-Of-Public-Health-Emergency-Five---Requirement-To-Wear-Face-Covering-While-Inside-Building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www.dhrm.virginia.gov/docs/default-source/covid-19/safe-workplaces-guidance-addendum---may-27-2020.pdf?sfvrsn=29b6968c_6" TargetMode="External"/><Relationship Id="rId5" Type="http://schemas.openxmlformats.org/officeDocument/2006/relationships/hyperlink" Target="https://www.dhrm.virginia.gov/docs/default-source/covid-19/cova-safe-workplace-guidance-leadership-final.pdf?sfvrsn=7de13760_6" TargetMode="External"/><Relationship Id="rId4" Type="http://schemas.openxmlformats.org/officeDocument/2006/relationships/hyperlink" Target="https://www.doli.virginia.gov/wp-content/uploads/2020/07/RIS-filed-RTD-Final-ETS-7.24.2020.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 Id="rId9" Type="http://schemas.openxmlformats.org/officeDocument/2006/relationships/image" Target="../media/image6.png"/></Relationships>
</file>

<file path=ppt/slides/_rels/slide8.xml.rels><?xml version="1.0" encoding="UTF-8" standalone="yes"?>
<Relationships xmlns="http://schemas.openxmlformats.org/package/2006/relationships"><Relationship Id="rId8" Type="http://schemas.openxmlformats.org/officeDocument/2006/relationships/hyperlink" Target="https://www.osha.gov/Publications/OSHA3990.pdf" TargetMode="External"/><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www.cdc.gov/niosh/topics/pt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spcAft>
                <a:spcPts val="1200"/>
              </a:spcAft>
            </a:pPr>
            <a:r>
              <a:rPr lang="en-US" sz="2800" dirty="0" smtClean="0">
                <a:latin typeface="arial" panose="020B0604020202020204" pitchFamily="34" charset="0"/>
              </a:rPr>
              <a:t/>
            </a:r>
            <a:br>
              <a:rPr lang="en-US" sz="2800" dirty="0" smtClean="0">
                <a:latin typeface="arial" panose="020B0604020202020204" pitchFamily="34" charset="0"/>
              </a:rPr>
            </a:br>
            <a:r>
              <a:rPr lang="en-US" sz="2800" dirty="0" smtClean="0">
                <a:latin typeface="arial" panose="020B0604020202020204" pitchFamily="34" charset="0"/>
              </a:rPr>
              <a:t>Safe at Work Guidelines for State Agencies</a:t>
            </a:r>
            <a:br>
              <a:rPr lang="en-US" sz="2800" dirty="0" smtClean="0">
                <a:latin typeface="arial" panose="020B0604020202020204" pitchFamily="34" charset="0"/>
              </a:rPr>
            </a:br>
            <a:r>
              <a:rPr lang="en-US" sz="2800" dirty="0" smtClean="0">
                <a:latin typeface="arial" panose="020B0604020202020204" pitchFamily="34" charset="0"/>
              </a:rPr>
              <a:t/>
            </a:r>
            <a:br>
              <a:rPr lang="en-US" sz="2800" dirty="0" smtClean="0">
                <a:latin typeface="arial" panose="020B0604020202020204" pitchFamily="34" charset="0"/>
              </a:rPr>
            </a:br>
            <a:r>
              <a:rPr lang="en-US" sz="1800" dirty="0"/>
              <a:t>§ </a:t>
            </a:r>
            <a:r>
              <a:rPr lang="en-US" sz="1800" dirty="0" smtClean="0">
                <a:latin typeface="arial" panose="020B0604020202020204" pitchFamily="34" charset="0"/>
              </a:rPr>
              <a:t>16VAC25-220, Emergency Temporary Standard, </a:t>
            </a:r>
            <a:br>
              <a:rPr lang="en-US" sz="1800" dirty="0" smtClean="0">
                <a:latin typeface="arial" panose="020B0604020202020204" pitchFamily="34" charset="0"/>
              </a:rPr>
            </a:br>
            <a:r>
              <a:rPr lang="en-US" sz="1800" dirty="0" smtClean="0">
                <a:latin typeface="arial" panose="020B0604020202020204" pitchFamily="34" charset="0"/>
              </a:rPr>
              <a:t>Infectious Disease Prevention: SARS-CoV-2 Virus That Causes COVID-19 </a:t>
            </a:r>
            <a:r>
              <a:rPr lang="en-US" sz="2800" dirty="0" smtClean="0">
                <a:latin typeface="arial" panose="020B0604020202020204" pitchFamily="34" charset="0"/>
              </a:rPr>
              <a:t/>
            </a:r>
            <a:br>
              <a:rPr lang="en-US" sz="2800" dirty="0" smtClean="0">
                <a:latin typeface="arial" panose="020B0604020202020204" pitchFamily="34" charset="0"/>
              </a:rPr>
            </a:br>
            <a:r>
              <a:rPr lang="en-US" sz="2800" dirty="0" smtClean="0">
                <a:latin typeface="arial" panose="020B0604020202020204" pitchFamily="34" charset="0"/>
              </a:rPr>
              <a:t> </a:t>
            </a:r>
            <a:endParaRPr lang="en-US" sz="2800" dirty="0"/>
          </a:p>
        </p:txBody>
      </p:sp>
      <p:sp>
        <p:nvSpPr>
          <p:cNvPr id="3" name="Subtitle 2"/>
          <p:cNvSpPr>
            <a:spLocks noGrp="1"/>
          </p:cNvSpPr>
          <p:nvPr>
            <p:ph type="subTitle" idx="1"/>
          </p:nvPr>
        </p:nvSpPr>
        <p:spPr/>
        <p:txBody>
          <a:bodyPr>
            <a:noAutofit/>
          </a:bodyPr>
          <a:lstStyle/>
          <a:p>
            <a:pPr>
              <a:defRPr b="1"/>
            </a:pPr>
            <a:r>
              <a:rPr lang="en-US" sz="1800" dirty="0" smtClean="0">
                <a:latin typeface="Century Gothic" panose="020B0502020202020204" pitchFamily="34" charset="0"/>
              </a:rPr>
              <a:t>HUMAN RESOURCE COMMUNITY</a:t>
            </a:r>
          </a:p>
          <a:p>
            <a:pPr>
              <a:defRPr b="1"/>
            </a:pPr>
            <a:r>
              <a:rPr lang="en-US" sz="1800" dirty="0" smtClean="0">
                <a:latin typeface="Century Gothic" panose="020B0502020202020204" pitchFamily="34" charset="0"/>
              </a:rPr>
              <a:t>July 30, 2020</a:t>
            </a:r>
            <a:endParaRPr lang="en-US" sz="1800" dirty="0">
              <a:latin typeface="Century Gothic" panose="020B0502020202020204" pitchFamily="34" charset="0"/>
            </a:endParaRPr>
          </a:p>
        </p:txBody>
      </p:sp>
      <p:sp>
        <p:nvSpPr>
          <p:cNvPr id="5" name="Slide Number Placeholder 4"/>
          <p:cNvSpPr>
            <a:spLocks noGrp="1"/>
          </p:cNvSpPr>
          <p:nvPr>
            <p:ph type="sldNum" sz="quarter" idx="12"/>
          </p:nvPr>
        </p:nvSpPr>
        <p:spPr/>
        <p:txBody>
          <a:bodyPr/>
          <a:lstStyle/>
          <a:p>
            <a:fld id="{0959853F-D978-4035-8F2C-7357D8358325}" type="slidenum">
              <a:rPr lang="en-US">
                <a:solidFill>
                  <a:prstClr val="black">
                    <a:tint val="75000"/>
                  </a:prstClr>
                </a:solidFill>
                <a:latin typeface="Calibri"/>
              </a:rPr>
              <a:pPr/>
              <a:t>1</a:t>
            </a:fld>
            <a:endParaRPr lang="en-US" dirty="0">
              <a:solidFill>
                <a:prstClr val="black">
                  <a:tint val="75000"/>
                </a:prstClr>
              </a:solidFill>
              <a:latin typeface="Calibri"/>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58317" y="2537863"/>
            <a:ext cx="1447800" cy="1359648"/>
          </a:xfrm>
          <a:prstGeom prst="rect">
            <a:avLst/>
          </a:prstGeom>
          <a:ln>
            <a:solidFill>
              <a:schemeClr val="tx2">
                <a:lumMod val="75000"/>
              </a:schemeClr>
            </a:solidFill>
          </a:ln>
        </p:spPr>
      </p:pic>
    </p:spTree>
    <p:extLst>
      <p:ext uri="{BB962C8B-B14F-4D97-AF65-F5344CB8AC3E}">
        <p14:creationId xmlns:p14="http://schemas.microsoft.com/office/powerpoint/2010/main" val="24362520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p14="http://schemas.microsoft.com/office/powerpoint/2010/main" val="1476364164"/>
              </p:ext>
            </p:extLst>
          </p:nvPr>
        </p:nvGraphicFramePr>
        <p:xfrm>
          <a:off x="8977931" y="1370014"/>
          <a:ext cx="2766198" cy="24342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lstStyle/>
          <a:p>
            <a:r>
              <a:rPr lang="en-US" b="1" dirty="0" smtClean="0"/>
              <a:t>Engineering Risk Assessment &amp; Controls</a:t>
            </a:r>
            <a:endParaRPr lang="en-US" b="1" dirty="0"/>
          </a:p>
        </p:txBody>
      </p:sp>
      <p:sp>
        <p:nvSpPr>
          <p:cNvPr id="3" name="Content Placeholder 2"/>
          <p:cNvSpPr>
            <a:spLocks noGrp="1"/>
          </p:cNvSpPr>
          <p:nvPr>
            <p:ph idx="1"/>
          </p:nvPr>
        </p:nvSpPr>
        <p:spPr/>
        <p:txBody>
          <a:bodyPr>
            <a:normAutofit fontScale="77500" lnSpcReduction="20000"/>
          </a:bodyPr>
          <a:lstStyle/>
          <a:p>
            <a:r>
              <a:rPr lang="en-US" dirty="0" smtClean="0"/>
              <a:t>Facility or Office Occupancy Rate</a:t>
            </a:r>
          </a:p>
          <a:p>
            <a:pPr marL="0" indent="0">
              <a:buNone/>
            </a:pPr>
            <a:endParaRPr lang="en-US" sz="1100" dirty="0" smtClean="0"/>
          </a:p>
          <a:p>
            <a:r>
              <a:rPr lang="en-US" dirty="0"/>
              <a:t>Enhanced ventilation rates with clean </a:t>
            </a:r>
            <a:r>
              <a:rPr lang="en-US" dirty="0" smtClean="0"/>
              <a:t>filters</a:t>
            </a:r>
          </a:p>
          <a:p>
            <a:pPr marL="0" indent="0">
              <a:buNone/>
            </a:pPr>
            <a:endParaRPr lang="en-US" sz="1100" dirty="0" smtClean="0"/>
          </a:p>
          <a:p>
            <a:r>
              <a:rPr lang="en-US" dirty="0" smtClean="0"/>
              <a:t>Signage with guidance to Workers, Visitors, Customers</a:t>
            </a:r>
          </a:p>
          <a:p>
            <a:pPr marL="0" indent="0">
              <a:buNone/>
            </a:pPr>
            <a:endParaRPr lang="en-US" sz="1100" dirty="0"/>
          </a:p>
          <a:p>
            <a:r>
              <a:rPr lang="en-US" dirty="0"/>
              <a:t>Barriers for customer service </a:t>
            </a:r>
            <a:r>
              <a:rPr lang="en-US" dirty="0" smtClean="0"/>
              <a:t>windows</a:t>
            </a:r>
          </a:p>
          <a:p>
            <a:endParaRPr lang="en-US" sz="1100" dirty="0" smtClean="0"/>
          </a:p>
          <a:p>
            <a:r>
              <a:rPr lang="en-US" dirty="0" smtClean="0"/>
              <a:t>Common spaces (lobby, breakroom, restrooms, meeting rooms)</a:t>
            </a:r>
          </a:p>
          <a:p>
            <a:endParaRPr lang="en-US" sz="1200" dirty="0" smtClean="0"/>
          </a:p>
          <a:p>
            <a:r>
              <a:rPr lang="en-US" dirty="0" smtClean="0"/>
              <a:t>Social distancing markers (tape on the floor, signs, etc.)</a:t>
            </a:r>
            <a:endParaRPr lang="en-US" sz="900" dirty="0" smtClean="0"/>
          </a:p>
          <a:p>
            <a:pPr marL="0" indent="0">
              <a:buNone/>
            </a:pPr>
            <a:endParaRPr lang="en-US" sz="1200" dirty="0" smtClean="0"/>
          </a:p>
          <a:p>
            <a:r>
              <a:rPr lang="en-US" dirty="0" smtClean="0"/>
              <a:t>Increased cleaning/disinfecting schedule with EPA-approved products</a:t>
            </a:r>
          </a:p>
          <a:p>
            <a:pPr marL="0" indent="0">
              <a:buNone/>
            </a:pPr>
            <a:endParaRPr lang="en-US" sz="1300" dirty="0" smtClean="0"/>
          </a:p>
          <a:p>
            <a:r>
              <a:rPr lang="en-US" dirty="0" smtClean="0"/>
              <a:t>Provide supplies (tissues, sanitizing wipes, hand sanitizer, and hands-free trash receptacles)</a:t>
            </a:r>
            <a:endParaRPr lang="en-US" dirty="0"/>
          </a:p>
        </p:txBody>
      </p:sp>
      <p:cxnSp>
        <p:nvCxnSpPr>
          <p:cNvPr id="7" name="Straight Connector 6"/>
          <p:cNvCxnSpPr/>
          <p:nvPr/>
        </p:nvCxnSpPr>
        <p:spPr>
          <a:xfrm flipV="1">
            <a:off x="1191398" y="1278692"/>
            <a:ext cx="10067544" cy="109728"/>
          </a:xfrm>
          <a:prstGeom prst="line">
            <a:avLst/>
          </a:prstGeom>
          <a:ln>
            <a:solidFill>
              <a:srgbClr val="00B05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0959853F-D978-4035-8F2C-7357D8358325}" type="slidenum">
              <a:rPr lang="en-US" smtClean="0"/>
              <a:t>10</a:t>
            </a:fld>
            <a:endParaRPr lang="en-US" dirty="0"/>
          </a:p>
        </p:txBody>
      </p:sp>
    </p:spTree>
    <p:extLst>
      <p:ext uri="{BB962C8B-B14F-4D97-AF65-F5344CB8AC3E}">
        <p14:creationId xmlns:p14="http://schemas.microsoft.com/office/powerpoint/2010/main" val="33282219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Workspace Administrative Controls</a:t>
            </a:r>
            <a:endParaRPr lang="en-US" b="1" dirty="0"/>
          </a:p>
        </p:txBody>
      </p:sp>
      <p:sp>
        <p:nvSpPr>
          <p:cNvPr id="3" name="Content Placeholder 2"/>
          <p:cNvSpPr>
            <a:spLocks noGrp="1"/>
          </p:cNvSpPr>
          <p:nvPr>
            <p:ph idx="1"/>
          </p:nvPr>
        </p:nvSpPr>
        <p:spPr>
          <a:xfrm>
            <a:off x="489528" y="2091118"/>
            <a:ext cx="10972800" cy="4525963"/>
          </a:xfrm>
        </p:spPr>
        <p:txBody>
          <a:bodyPr>
            <a:normAutofit/>
          </a:bodyPr>
          <a:lstStyle/>
          <a:p>
            <a:pPr lvl="1"/>
            <a:r>
              <a:rPr lang="en-US" sz="2400" dirty="0"/>
              <a:t>Telework where </a:t>
            </a:r>
            <a:r>
              <a:rPr lang="en-US" sz="2400" dirty="0" smtClean="0"/>
              <a:t>feasible</a:t>
            </a:r>
          </a:p>
          <a:p>
            <a:pPr lvl="1"/>
            <a:endParaRPr lang="en-US" sz="900" dirty="0" smtClean="0"/>
          </a:p>
          <a:p>
            <a:pPr lvl="1"/>
            <a:r>
              <a:rPr lang="en-US" sz="2400" dirty="0" smtClean="0"/>
              <a:t>Increased </a:t>
            </a:r>
            <a:r>
              <a:rPr lang="en-US" sz="2400" dirty="0"/>
              <a:t>breaks for </a:t>
            </a:r>
            <a:r>
              <a:rPr lang="en-US" sz="2400" dirty="0" smtClean="0"/>
              <a:t>handwashing</a:t>
            </a:r>
          </a:p>
          <a:p>
            <a:pPr lvl="1"/>
            <a:endParaRPr lang="en-US" sz="900" dirty="0"/>
          </a:p>
          <a:p>
            <a:pPr lvl="1"/>
            <a:r>
              <a:rPr lang="en-US" sz="2400" dirty="0"/>
              <a:t>Staggered </a:t>
            </a:r>
            <a:r>
              <a:rPr lang="en-US" sz="2400" dirty="0" smtClean="0"/>
              <a:t>scheduling – promote social distancing for spaces with close contact</a:t>
            </a:r>
          </a:p>
          <a:p>
            <a:pPr lvl="1"/>
            <a:endParaRPr lang="en-US" sz="900" dirty="0" smtClean="0"/>
          </a:p>
          <a:p>
            <a:pPr lvl="1"/>
            <a:r>
              <a:rPr lang="en-US" sz="2400" dirty="0" smtClean="0"/>
              <a:t>Staggered breaks – avoid gatherings in break room areas, smoking areas</a:t>
            </a:r>
          </a:p>
          <a:p>
            <a:pPr lvl="1"/>
            <a:endParaRPr lang="en-US" sz="900" dirty="0"/>
          </a:p>
          <a:p>
            <a:pPr lvl="1"/>
            <a:r>
              <a:rPr lang="en-US" sz="2400" dirty="0" smtClean="0"/>
              <a:t>Provide face coverings, tissues</a:t>
            </a:r>
            <a:r>
              <a:rPr lang="en-US" sz="2400" dirty="0"/>
              <a:t>, sanitizing wipes and hand sanitizer (60% alcohol) to employees and </a:t>
            </a:r>
            <a:r>
              <a:rPr lang="en-US" sz="2400" dirty="0" smtClean="0"/>
              <a:t>customers</a:t>
            </a:r>
          </a:p>
          <a:p>
            <a:pPr lvl="1"/>
            <a:endParaRPr lang="en-US" sz="900" dirty="0" smtClean="0"/>
          </a:p>
          <a:p>
            <a:pPr lvl="1"/>
            <a:r>
              <a:rPr lang="en-US" sz="2400" dirty="0" smtClean="0"/>
              <a:t>Be prepared for ADA interactive discussions regarding face coverings, return to work space, etc. and </a:t>
            </a:r>
            <a:r>
              <a:rPr lang="en-US" sz="2400" b="1" u="sng" dirty="0" smtClean="0"/>
              <a:t>respond in writing </a:t>
            </a:r>
            <a:r>
              <a:rPr lang="en-US" sz="2400" dirty="0" smtClean="0"/>
              <a:t>to employees.</a:t>
            </a:r>
          </a:p>
          <a:p>
            <a:pPr lvl="1"/>
            <a:endParaRPr lang="en-US" sz="1000" dirty="0"/>
          </a:p>
          <a:p>
            <a:pPr marL="457200" lvl="1" indent="0">
              <a:buNone/>
            </a:pPr>
            <a:endParaRPr lang="en-US" dirty="0" smtClean="0"/>
          </a:p>
          <a:p>
            <a:pPr lvl="2"/>
            <a:endParaRPr lang="en-US" dirty="0"/>
          </a:p>
          <a:p>
            <a:pPr marL="0" indent="0">
              <a:buNone/>
            </a:pPr>
            <a:endParaRPr lang="en-US" dirty="0" smtClean="0"/>
          </a:p>
        </p:txBody>
      </p:sp>
      <p:cxnSp>
        <p:nvCxnSpPr>
          <p:cNvPr id="5" name="Straight Connector 4"/>
          <p:cNvCxnSpPr/>
          <p:nvPr/>
        </p:nvCxnSpPr>
        <p:spPr>
          <a:xfrm flipV="1">
            <a:off x="987552" y="1316736"/>
            <a:ext cx="10177272" cy="91440"/>
          </a:xfrm>
          <a:prstGeom prst="line">
            <a:avLst/>
          </a:prstGeom>
          <a:effectLst>
            <a:outerShdw blurRad="50800" dist="38100" dir="2700000" algn="tl" rotWithShape="0">
              <a:prstClr val="black">
                <a:alpha val="40000"/>
              </a:prstClr>
            </a:outerShdw>
          </a:effectLst>
        </p:spPr>
        <p:style>
          <a:lnRef idx="1">
            <a:schemeClr val="accent4"/>
          </a:lnRef>
          <a:fillRef idx="0">
            <a:schemeClr val="accent4"/>
          </a:fillRef>
          <a:effectRef idx="0">
            <a:schemeClr val="accent4"/>
          </a:effectRef>
          <a:fontRef idx="minor">
            <a:schemeClr val="tx1"/>
          </a:fontRef>
        </p:style>
      </p:cxnSp>
      <p:pic>
        <p:nvPicPr>
          <p:cNvPr id="4" name="Picture 3" descr="Tips to Help Chemo - TaTa War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39656" y="1398713"/>
            <a:ext cx="2103120" cy="1365885"/>
          </a:xfrm>
          <a:prstGeom prst="rect">
            <a:avLst/>
          </a:prstGeom>
        </p:spPr>
      </p:pic>
      <p:sp>
        <p:nvSpPr>
          <p:cNvPr id="6" name="Slide Number Placeholder 5"/>
          <p:cNvSpPr>
            <a:spLocks noGrp="1"/>
          </p:cNvSpPr>
          <p:nvPr>
            <p:ph type="sldNum" sz="quarter" idx="12"/>
          </p:nvPr>
        </p:nvSpPr>
        <p:spPr/>
        <p:txBody>
          <a:bodyPr/>
          <a:lstStyle/>
          <a:p>
            <a:fld id="{0959853F-D978-4035-8F2C-7357D8358325}" type="slidenum">
              <a:rPr lang="en-US" smtClean="0"/>
              <a:t>11</a:t>
            </a:fld>
            <a:endParaRPr lang="en-US" dirty="0"/>
          </a:p>
        </p:txBody>
      </p:sp>
      <p:sp>
        <p:nvSpPr>
          <p:cNvPr id="7" name="TextBox 6"/>
          <p:cNvSpPr txBox="1"/>
          <p:nvPr/>
        </p:nvSpPr>
        <p:spPr>
          <a:xfrm>
            <a:off x="728930" y="1617391"/>
            <a:ext cx="3947619" cy="400110"/>
          </a:xfrm>
          <a:prstGeom prst="rect">
            <a:avLst/>
          </a:prstGeom>
          <a:noFill/>
        </p:spPr>
        <p:txBody>
          <a:bodyPr wrap="none" rtlCol="0">
            <a:spAutoFit/>
          </a:bodyPr>
          <a:lstStyle/>
          <a:p>
            <a:r>
              <a:rPr lang="en-US" sz="2000" b="1" dirty="0" smtClean="0"/>
              <a:t>Examples to mitigate hazards/risks:</a:t>
            </a:r>
            <a:endParaRPr lang="en-US" sz="2000" b="1" dirty="0"/>
          </a:p>
        </p:txBody>
      </p:sp>
    </p:spTree>
    <p:extLst>
      <p:ext uri="{BB962C8B-B14F-4D97-AF65-F5344CB8AC3E}">
        <p14:creationId xmlns:p14="http://schemas.microsoft.com/office/powerpoint/2010/main" val="33721689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Face Coverings and Other PPE</a:t>
            </a:r>
            <a:endParaRPr lang="en-US" b="1" dirty="0"/>
          </a:p>
        </p:txBody>
      </p:sp>
      <p:sp>
        <p:nvSpPr>
          <p:cNvPr id="3" name="Content Placeholder 2"/>
          <p:cNvSpPr>
            <a:spLocks noGrp="1"/>
          </p:cNvSpPr>
          <p:nvPr>
            <p:ph idx="1"/>
          </p:nvPr>
        </p:nvSpPr>
        <p:spPr/>
        <p:txBody>
          <a:bodyPr>
            <a:normAutofit/>
          </a:bodyPr>
          <a:lstStyle/>
          <a:p>
            <a:r>
              <a:rPr lang="en-US" sz="2600" dirty="0" smtClean="0"/>
              <a:t>Face Coverings are required in state facilities and must cover both nose and mouth.  Medical exceptions with documentation and Interactive Process.</a:t>
            </a:r>
          </a:p>
          <a:p>
            <a:pPr marL="0" indent="0">
              <a:buNone/>
            </a:pPr>
            <a:endParaRPr lang="en-US" sz="900" dirty="0" smtClean="0"/>
          </a:p>
          <a:p>
            <a:r>
              <a:rPr lang="en-US" sz="2600" dirty="0" smtClean="0"/>
              <a:t>Face coverings are </a:t>
            </a:r>
            <a:r>
              <a:rPr lang="en-US" sz="2600" u="sng" dirty="0" smtClean="0"/>
              <a:t>not</a:t>
            </a:r>
            <a:r>
              <a:rPr lang="en-US" sz="2600" dirty="0" smtClean="0"/>
              <a:t> respirators or defined as PPE.</a:t>
            </a:r>
            <a:endParaRPr lang="en-US" sz="2400" dirty="0" smtClean="0"/>
          </a:p>
          <a:p>
            <a:pPr marL="0" indent="0">
              <a:buNone/>
            </a:pPr>
            <a:endParaRPr lang="en-US" sz="900" dirty="0" smtClean="0"/>
          </a:p>
          <a:p>
            <a:r>
              <a:rPr lang="en-US" sz="2600" dirty="0" smtClean="0"/>
              <a:t>Provide face coverings or allow employees to wear their own as business appropriate.</a:t>
            </a:r>
          </a:p>
          <a:p>
            <a:endParaRPr lang="en-US" sz="900" dirty="0" smtClean="0"/>
          </a:p>
          <a:p>
            <a:r>
              <a:rPr lang="en-US" sz="2600" dirty="0" smtClean="0"/>
              <a:t>Advise employees on proper wear and use to include cleaning of cloth face coverings</a:t>
            </a:r>
          </a:p>
          <a:p>
            <a:pPr marL="0" indent="0">
              <a:buNone/>
            </a:pPr>
            <a:endParaRPr lang="en-US" sz="1000" dirty="0" smtClean="0"/>
          </a:p>
          <a:p>
            <a:r>
              <a:rPr lang="en-US" sz="2600" dirty="0" smtClean="0"/>
              <a:t>Glove usage – one time use only</a:t>
            </a:r>
          </a:p>
          <a:p>
            <a:endParaRPr lang="en-US" sz="1000" dirty="0" smtClean="0"/>
          </a:p>
          <a:p>
            <a:pPr marL="0" indent="0">
              <a:buNone/>
            </a:pPr>
            <a:endParaRPr lang="en-US" dirty="0"/>
          </a:p>
        </p:txBody>
      </p:sp>
      <p:cxnSp>
        <p:nvCxnSpPr>
          <p:cNvPr id="5" name="Straight Connector 4"/>
          <p:cNvCxnSpPr/>
          <p:nvPr/>
        </p:nvCxnSpPr>
        <p:spPr>
          <a:xfrm flipV="1">
            <a:off x="950976" y="1408176"/>
            <a:ext cx="9957816" cy="18288"/>
          </a:xfrm>
          <a:prstGeom prst="line">
            <a:avLst/>
          </a:prstGeom>
          <a:effectLst>
            <a:outerShdw blurRad="50800" dist="38100" dir="2700000" algn="tl" rotWithShape="0">
              <a:prstClr val="black">
                <a:alpha val="40000"/>
              </a:prstClr>
            </a:outerShdw>
          </a:effectLst>
        </p:spPr>
        <p:style>
          <a:lnRef idx="1">
            <a:schemeClr val="accent5"/>
          </a:lnRef>
          <a:fillRef idx="0">
            <a:schemeClr val="accent5"/>
          </a:fillRef>
          <a:effectRef idx="0">
            <a:schemeClr val="accent5"/>
          </a:effectRef>
          <a:fontRef idx="minor">
            <a:schemeClr val="tx1"/>
          </a:fontRef>
        </p:style>
      </p:cxnSp>
      <p:sp>
        <p:nvSpPr>
          <p:cNvPr id="4" name="Slide Number Placeholder 3"/>
          <p:cNvSpPr>
            <a:spLocks noGrp="1"/>
          </p:cNvSpPr>
          <p:nvPr>
            <p:ph type="sldNum" sz="quarter" idx="12"/>
          </p:nvPr>
        </p:nvSpPr>
        <p:spPr/>
        <p:txBody>
          <a:bodyPr/>
          <a:lstStyle/>
          <a:p>
            <a:fld id="{0959853F-D978-4035-8F2C-7357D8358325}" type="slidenum">
              <a:rPr lang="en-US" smtClean="0"/>
              <a:t>12</a:t>
            </a:fld>
            <a:endParaRPr lang="en-US" dirty="0"/>
          </a:p>
        </p:txBody>
      </p:sp>
    </p:spTree>
    <p:extLst>
      <p:ext uri="{BB962C8B-B14F-4D97-AF65-F5344CB8AC3E}">
        <p14:creationId xmlns:p14="http://schemas.microsoft.com/office/powerpoint/2010/main" val="41990523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Temperature Screenings</a:t>
            </a:r>
            <a:endParaRPr lang="en-US" dirty="0"/>
          </a:p>
        </p:txBody>
      </p:sp>
      <p:sp>
        <p:nvSpPr>
          <p:cNvPr id="3" name="Content Placeholder 2"/>
          <p:cNvSpPr>
            <a:spLocks noGrp="1"/>
          </p:cNvSpPr>
          <p:nvPr>
            <p:ph idx="1"/>
          </p:nvPr>
        </p:nvSpPr>
        <p:spPr/>
        <p:txBody>
          <a:bodyPr>
            <a:normAutofit lnSpcReduction="10000"/>
          </a:bodyPr>
          <a:lstStyle/>
          <a:p>
            <a:pPr marL="0" indent="0" algn="ctr">
              <a:buNone/>
            </a:pPr>
            <a:r>
              <a:rPr lang="en-US" b="1" dirty="0" smtClean="0">
                <a:solidFill>
                  <a:schemeClr val="accent1"/>
                </a:solidFill>
              </a:rPr>
              <a:t>Not required in § 16VAC25-220 – Employer Choice</a:t>
            </a:r>
          </a:p>
          <a:p>
            <a:r>
              <a:rPr lang="en-US" dirty="0" smtClean="0"/>
              <a:t>Permitted by EEOC – considered as medical screening</a:t>
            </a:r>
          </a:p>
          <a:p>
            <a:r>
              <a:rPr lang="en-US" dirty="0" smtClean="0"/>
              <a:t>Confidential medical record – retain 30 years post separation</a:t>
            </a:r>
          </a:p>
          <a:p>
            <a:r>
              <a:rPr lang="en-US" dirty="0" smtClean="0"/>
              <a:t>HIPAA Concerns</a:t>
            </a:r>
          </a:p>
          <a:p>
            <a:r>
              <a:rPr lang="en-US" dirty="0" smtClean="0"/>
              <a:t>Safety of the Screeners – Adequate PPE</a:t>
            </a:r>
          </a:p>
          <a:p>
            <a:r>
              <a:rPr lang="en-US" dirty="0" smtClean="0"/>
              <a:t>Staging Area impacts Temperature Readings (breeze, heat, etc.)</a:t>
            </a:r>
          </a:p>
          <a:p>
            <a:r>
              <a:rPr lang="en-US" dirty="0" smtClean="0"/>
              <a:t>Impact of Heat Index</a:t>
            </a:r>
          </a:p>
          <a:p>
            <a:r>
              <a:rPr lang="en-US" dirty="0" smtClean="0"/>
              <a:t>Training of the Screeners – Medical Personnel Preferred</a:t>
            </a:r>
            <a:endParaRPr lang="en-US" dirty="0"/>
          </a:p>
        </p:txBody>
      </p:sp>
      <p:sp>
        <p:nvSpPr>
          <p:cNvPr id="4" name="Slide Number Placeholder 3"/>
          <p:cNvSpPr>
            <a:spLocks noGrp="1"/>
          </p:cNvSpPr>
          <p:nvPr>
            <p:ph type="sldNum" sz="quarter" idx="12"/>
          </p:nvPr>
        </p:nvSpPr>
        <p:spPr/>
        <p:txBody>
          <a:bodyPr/>
          <a:lstStyle/>
          <a:p>
            <a:fld id="{0959853F-D978-4035-8F2C-7357D8358325}" type="slidenum">
              <a:rPr lang="en-US" smtClean="0"/>
              <a:t>13</a:t>
            </a:fld>
            <a:endParaRPr lang="en-US" dirty="0"/>
          </a:p>
        </p:txBody>
      </p:sp>
    </p:spTree>
    <p:extLst>
      <p:ext uri="{BB962C8B-B14F-4D97-AF65-F5344CB8AC3E}">
        <p14:creationId xmlns:p14="http://schemas.microsoft.com/office/powerpoint/2010/main" val="7601118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COVID-19 Hazard Assessment</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57265490"/>
              </p:ext>
            </p:extLst>
          </p:nvPr>
        </p:nvGraphicFramePr>
        <p:xfrm>
          <a:off x="665017" y="2004291"/>
          <a:ext cx="10861965" cy="4079246"/>
        </p:xfrm>
        <a:graphic>
          <a:graphicData uri="http://schemas.openxmlformats.org/drawingml/2006/table">
            <a:tbl>
              <a:tblPr firstRow="1" firstCol="1" bandRow="1"/>
              <a:tblGrid>
                <a:gridCol w="1357117">
                  <a:extLst>
                    <a:ext uri="{9D8B030D-6E8A-4147-A177-3AD203B41FA5}">
                      <a16:colId xmlns:a16="http://schemas.microsoft.com/office/drawing/2014/main" val="4046304096"/>
                    </a:ext>
                  </a:extLst>
                </a:gridCol>
                <a:gridCol w="1357955">
                  <a:extLst>
                    <a:ext uri="{9D8B030D-6E8A-4147-A177-3AD203B41FA5}">
                      <a16:colId xmlns:a16="http://schemas.microsoft.com/office/drawing/2014/main" val="2291265026"/>
                    </a:ext>
                  </a:extLst>
                </a:gridCol>
                <a:gridCol w="2715071">
                  <a:extLst>
                    <a:ext uri="{9D8B030D-6E8A-4147-A177-3AD203B41FA5}">
                      <a16:colId xmlns:a16="http://schemas.microsoft.com/office/drawing/2014/main" val="2870886032"/>
                    </a:ext>
                  </a:extLst>
                </a:gridCol>
                <a:gridCol w="2715911">
                  <a:extLst>
                    <a:ext uri="{9D8B030D-6E8A-4147-A177-3AD203B41FA5}">
                      <a16:colId xmlns:a16="http://schemas.microsoft.com/office/drawing/2014/main" val="1477005876"/>
                    </a:ext>
                  </a:extLst>
                </a:gridCol>
                <a:gridCol w="2715911">
                  <a:extLst>
                    <a:ext uri="{9D8B030D-6E8A-4147-A177-3AD203B41FA5}">
                      <a16:colId xmlns:a16="http://schemas.microsoft.com/office/drawing/2014/main" val="1917516308"/>
                    </a:ext>
                  </a:extLst>
                </a:gridCol>
              </a:tblGrid>
              <a:tr h="165470">
                <a:tc gridSpan="5">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Job Task/Employee/Job Category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45592903"/>
                  </a:ext>
                </a:extLst>
              </a:tr>
              <a:tr h="441929">
                <a:tc gridSpan="2">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Check the appropriate box for each hazard: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Description of Hazard(s)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Engineering/Administrative Controls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PPE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5842808"/>
                  </a:ext>
                </a:extLst>
              </a:tr>
              <a:tr h="220966">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Very High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6590011"/>
                  </a:ext>
                </a:extLst>
              </a:tr>
              <a:tr h="220966">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High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3078"/>
                  </a:ext>
                </a:extLst>
              </a:tr>
              <a:tr h="220966">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Medium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7810645"/>
                  </a:ext>
                </a:extLst>
              </a:tr>
              <a:tr h="220966">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Lower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6607738"/>
                  </a:ext>
                </a:extLst>
              </a:tr>
              <a:tr h="220966">
                <a:tc gridSpan="5">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Job Task/Employee/Job </a:t>
                      </a: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Category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229205"/>
                  </a:ext>
                </a:extLst>
              </a:tr>
              <a:tr h="441929">
                <a:tc gridSpan="2">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Check the appropriate box for each hazard: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Description of Hazard(s)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Engineering/Administrative Controls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PPE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7866094"/>
                  </a:ext>
                </a:extLst>
              </a:tr>
              <a:tr h="220966">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Very High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4235472"/>
                  </a:ext>
                </a:extLst>
              </a:tr>
              <a:tr h="220966">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High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6687103"/>
                  </a:ext>
                </a:extLst>
              </a:tr>
              <a:tr h="220966">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Medium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8547906"/>
                  </a:ext>
                </a:extLst>
              </a:tr>
              <a:tr h="220966">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Lower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1165325"/>
                  </a:ext>
                </a:extLst>
              </a:tr>
              <a:tr h="220966">
                <a:tc gridSpan="2">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8138154"/>
                  </a:ext>
                </a:extLst>
              </a:tr>
              <a:tr h="646078">
                <a:tc gridSpan="5">
                  <a:txBody>
                    <a:bodyPr/>
                    <a:lstStyle/>
                    <a:p>
                      <a:pPr marL="0" marR="0">
                        <a:spcBef>
                          <a:spcPts val="0"/>
                        </a:spcBef>
                        <a:spcAft>
                          <a:spcPts val="0"/>
                        </a:spcAft>
                      </a:pPr>
                      <a:r>
                        <a:rPr lang="en-US" sz="1400" dirty="0">
                          <a:solidFill>
                            <a:srgbClr val="000000"/>
                          </a:solidFill>
                          <a:effectLst/>
                          <a:latin typeface="Century Gothic" panose="020B0502020202020204" pitchFamily="34" charset="0"/>
                          <a:ea typeface="Calibri" panose="020F0502020204030204" pitchFamily="34" charset="0"/>
                          <a:cs typeface="Century Gothic" panose="020B0502020202020204" pitchFamily="34" charset="0"/>
                        </a:rPr>
                        <a:t>I certify that the above hazard assessment was performed to the best of my knowledge and ability, based on the hazards present on this date. </a:t>
                      </a:r>
                    </a:p>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______________________________________ (signature)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67385996"/>
                  </a:ext>
                </a:extLst>
              </a:tr>
            </a:tbl>
          </a:graphicData>
        </a:graphic>
      </p:graphicFrame>
      <p:sp>
        <p:nvSpPr>
          <p:cNvPr id="4" name="Slide Number Placeholder 3"/>
          <p:cNvSpPr>
            <a:spLocks noGrp="1"/>
          </p:cNvSpPr>
          <p:nvPr>
            <p:ph type="sldNum" sz="quarter" idx="12"/>
          </p:nvPr>
        </p:nvSpPr>
        <p:spPr/>
        <p:txBody>
          <a:bodyPr/>
          <a:lstStyle/>
          <a:p>
            <a:fld id="{0959853F-D978-4035-8F2C-7357D8358325}" type="slidenum">
              <a:rPr lang="en-US" smtClean="0"/>
              <a:t>14</a:t>
            </a:fld>
            <a:endParaRPr lang="en-US" dirty="0"/>
          </a:p>
        </p:txBody>
      </p:sp>
      <p:sp>
        <p:nvSpPr>
          <p:cNvPr id="7" name="TextBox 6"/>
          <p:cNvSpPr txBox="1"/>
          <p:nvPr/>
        </p:nvSpPr>
        <p:spPr>
          <a:xfrm>
            <a:off x="665017" y="1526298"/>
            <a:ext cx="10861965" cy="646331"/>
          </a:xfrm>
          <a:prstGeom prst="rect">
            <a:avLst/>
          </a:prstGeom>
          <a:noFill/>
        </p:spPr>
        <p:txBody>
          <a:bodyPr wrap="square" rtlCol="0">
            <a:spAutoFit/>
          </a:bodyPr>
          <a:lstStyle/>
          <a:p>
            <a:r>
              <a:rPr lang="en-US" dirty="0" err="1" smtClean="0"/>
              <a:t>Evaluator:__________________________Department</a:t>
            </a:r>
            <a:r>
              <a:rPr lang="en-US" dirty="0" smtClean="0"/>
              <a:t>/</a:t>
            </a:r>
            <a:r>
              <a:rPr lang="en-US" dirty="0" err="1" smtClean="0"/>
              <a:t>Location:_____________________Date</a:t>
            </a:r>
            <a:r>
              <a:rPr lang="en-US" dirty="0" smtClean="0"/>
              <a:t>:________________</a:t>
            </a:r>
            <a:endParaRPr lang="en-US" dirty="0"/>
          </a:p>
        </p:txBody>
      </p:sp>
      <p:sp>
        <p:nvSpPr>
          <p:cNvPr id="8" name="TextBox 7"/>
          <p:cNvSpPr txBox="1"/>
          <p:nvPr/>
        </p:nvSpPr>
        <p:spPr>
          <a:xfrm>
            <a:off x="729673" y="6066123"/>
            <a:ext cx="5837382" cy="261610"/>
          </a:xfrm>
          <a:prstGeom prst="rect">
            <a:avLst/>
          </a:prstGeom>
          <a:noFill/>
        </p:spPr>
        <p:txBody>
          <a:bodyPr wrap="square" rtlCol="0">
            <a:spAutoFit/>
          </a:bodyPr>
          <a:lstStyle/>
          <a:p>
            <a:r>
              <a:rPr lang="en-US" sz="1100" dirty="0" smtClean="0"/>
              <a:t>Excerpt of form developed by VOSH at www.doli.virginia.gov</a:t>
            </a:r>
            <a:endParaRPr lang="en-US" sz="1100" dirty="0"/>
          </a:p>
        </p:txBody>
      </p:sp>
    </p:spTree>
    <p:extLst>
      <p:ext uri="{BB962C8B-B14F-4D97-AF65-F5344CB8AC3E}">
        <p14:creationId xmlns:p14="http://schemas.microsoft.com/office/powerpoint/2010/main" val="4033344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641080" y="2221992"/>
            <a:ext cx="2542032" cy="566928"/>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024128" y="2221992"/>
            <a:ext cx="2505456" cy="382822"/>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310261"/>
            <a:ext cx="10515600" cy="1033907"/>
          </a:xfrm>
        </p:spPr>
        <p:txBody>
          <a:bodyPr>
            <a:normAutofit/>
          </a:bodyPr>
          <a:lstStyle/>
          <a:p>
            <a:r>
              <a:rPr lang="en-US" sz="3200" b="1" dirty="0" smtClean="0"/>
              <a:t>Infectious Disease Preparedness &amp; Response Plan</a:t>
            </a:r>
            <a:endParaRPr lang="en-US" sz="32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8414924"/>
              </p:ext>
            </p:extLst>
          </p:nvPr>
        </p:nvGraphicFramePr>
        <p:xfrm>
          <a:off x="664464" y="1880489"/>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960120" y="2221992"/>
            <a:ext cx="2734056" cy="2031325"/>
          </a:xfrm>
          <a:prstGeom prst="rect">
            <a:avLst/>
          </a:prstGeom>
          <a:noFill/>
        </p:spPr>
        <p:txBody>
          <a:bodyPr wrap="square" rtlCol="0">
            <a:spAutoFit/>
          </a:bodyPr>
          <a:lstStyle/>
          <a:p>
            <a:r>
              <a:rPr lang="en-US" b="1" dirty="0" smtClean="0"/>
              <a:t>Evaluate Risk of Exposure</a:t>
            </a:r>
          </a:p>
          <a:p>
            <a:endParaRPr lang="en-US" dirty="0"/>
          </a:p>
          <a:p>
            <a:pPr marL="285750" indent="-285750">
              <a:buFont typeface="Arial" panose="020B0604020202020204" pitchFamily="34" charset="0"/>
              <a:buChar char="•"/>
            </a:pPr>
            <a:r>
              <a:rPr lang="en-US" b="1" dirty="0" smtClean="0"/>
              <a:t>Where?</a:t>
            </a:r>
          </a:p>
          <a:p>
            <a:endParaRPr lang="en-US" b="1" dirty="0"/>
          </a:p>
          <a:p>
            <a:pPr marL="285750" indent="-285750">
              <a:buFont typeface="Arial" panose="020B0604020202020204" pitchFamily="34" charset="0"/>
              <a:buChar char="•"/>
            </a:pPr>
            <a:r>
              <a:rPr lang="en-US" b="1" dirty="0" smtClean="0"/>
              <a:t>How?</a:t>
            </a:r>
          </a:p>
          <a:p>
            <a:endParaRPr lang="en-US" b="1" dirty="0"/>
          </a:p>
          <a:p>
            <a:pPr marL="285750" indent="-285750">
              <a:buFont typeface="Arial" panose="020B0604020202020204" pitchFamily="34" charset="0"/>
              <a:buChar char="•"/>
            </a:pPr>
            <a:r>
              <a:rPr lang="en-US" b="1" dirty="0" smtClean="0"/>
              <a:t>To What Extent?</a:t>
            </a:r>
            <a:endParaRPr lang="en-US" b="1" dirty="0"/>
          </a:p>
        </p:txBody>
      </p:sp>
      <p:sp>
        <p:nvSpPr>
          <p:cNvPr id="8" name="Flowchart: Connector 7"/>
          <p:cNvSpPr/>
          <p:nvPr/>
        </p:nvSpPr>
        <p:spPr>
          <a:xfrm>
            <a:off x="6711696" y="4363045"/>
            <a:ext cx="1161288" cy="1137634"/>
          </a:xfrm>
          <a:prstGeom prst="flowChartConnector">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Visitors</a:t>
            </a:r>
            <a:endParaRPr lang="en-US" sz="1400" dirty="0"/>
          </a:p>
        </p:txBody>
      </p:sp>
      <p:cxnSp>
        <p:nvCxnSpPr>
          <p:cNvPr id="10" name="Straight Connector 9"/>
          <p:cNvCxnSpPr/>
          <p:nvPr/>
        </p:nvCxnSpPr>
        <p:spPr>
          <a:xfrm>
            <a:off x="6443160" y="4363045"/>
            <a:ext cx="332544" cy="245531"/>
          </a:xfrm>
          <a:prstGeom prst="line">
            <a:avLst/>
          </a:prstGeom>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8641080" y="2221992"/>
            <a:ext cx="2672591" cy="2862322"/>
          </a:xfrm>
          <a:prstGeom prst="rect">
            <a:avLst/>
          </a:prstGeom>
          <a:noFill/>
        </p:spPr>
        <p:txBody>
          <a:bodyPr wrap="none" rtlCol="0">
            <a:spAutoFit/>
          </a:bodyPr>
          <a:lstStyle/>
          <a:p>
            <a:r>
              <a:rPr lang="en-US" b="1" dirty="0" smtClean="0"/>
              <a:t>Identify Controls Needed </a:t>
            </a:r>
          </a:p>
          <a:p>
            <a:r>
              <a:rPr lang="en-US" b="1" dirty="0" smtClean="0"/>
              <a:t>to Mitigate Risks</a:t>
            </a:r>
          </a:p>
          <a:p>
            <a:endParaRPr lang="en-US" b="1" dirty="0"/>
          </a:p>
          <a:p>
            <a:r>
              <a:rPr lang="en-US" b="1" dirty="0" smtClean="0"/>
              <a:t>OSHA/VOSH Standards</a:t>
            </a:r>
          </a:p>
          <a:p>
            <a:endParaRPr lang="en-US" b="1" dirty="0"/>
          </a:p>
          <a:p>
            <a:r>
              <a:rPr lang="en-US" b="1" dirty="0" smtClean="0"/>
              <a:t>VDH/CDC Guidelines</a:t>
            </a:r>
          </a:p>
          <a:p>
            <a:endParaRPr lang="en-US" b="1" dirty="0"/>
          </a:p>
          <a:p>
            <a:r>
              <a:rPr lang="en-US" b="1" dirty="0" smtClean="0"/>
              <a:t>Prepare for contingencies </a:t>
            </a:r>
          </a:p>
          <a:p>
            <a:r>
              <a:rPr lang="en-US" b="1" dirty="0" smtClean="0"/>
              <a:t>and future outbreaks</a:t>
            </a:r>
          </a:p>
          <a:p>
            <a:endParaRPr lang="en-US" b="1" dirty="0"/>
          </a:p>
        </p:txBody>
      </p:sp>
      <p:sp>
        <p:nvSpPr>
          <p:cNvPr id="5" name="Slide Number Placeholder 4"/>
          <p:cNvSpPr>
            <a:spLocks noGrp="1"/>
          </p:cNvSpPr>
          <p:nvPr>
            <p:ph type="sldNum" sz="quarter" idx="12"/>
          </p:nvPr>
        </p:nvSpPr>
        <p:spPr/>
        <p:txBody>
          <a:bodyPr/>
          <a:lstStyle/>
          <a:p>
            <a:fld id="{0959853F-D978-4035-8F2C-7357D8358325}" type="slidenum">
              <a:rPr lang="en-US" smtClean="0"/>
              <a:t>15</a:t>
            </a:fld>
            <a:endParaRPr lang="en-US" dirty="0"/>
          </a:p>
        </p:txBody>
      </p:sp>
    </p:spTree>
    <p:extLst>
      <p:ext uri="{BB962C8B-B14F-4D97-AF65-F5344CB8AC3E}">
        <p14:creationId xmlns:p14="http://schemas.microsoft.com/office/powerpoint/2010/main" val="16870457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Infectious Disease Preparedness &amp; Response Plan</a:t>
            </a:r>
            <a:endParaRPr lang="en-US" sz="3600" dirty="0"/>
          </a:p>
        </p:txBody>
      </p:sp>
      <p:sp>
        <p:nvSpPr>
          <p:cNvPr id="4" name="Slide Number Placeholder 3"/>
          <p:cNvSpPr>
            <a:spLocks noGrp="1"/>
          </p:cNvSpPr>
          <p:nvPr>
            <p:ph type="sldNum" sz="quarter" idx="12"/>
          </p:nvPr>
        </p:nvSpPr>
        <p:spPr>
          <a:xfrm>
            <a:off x="11166764" y="6356351"/>
            <a:ext cx="415636" cy="365125"/>
          </a:xfrm>
        </p:spPr>
        <p:txBody>
          <a:bodyPr/>
          <a:lstStyle/>
          <a:p>
            <a:fld id="{0959853F-D978-4035-8F2C-7357D8358325}" type="slidenum">
              <a:rPr lang="en-US" smtClean="0"/>
              <a:t>16</a:t>
            </a:fld>
            <a:endParaRPr lang="en-US" dirty="0"/>
          </a:p>
        </p:txBody>
      </p:sp>
      <p:sp>
        <p:nvSpPr>
          <p:cNvPr id="3" name="Content Placeholder 2"/>
          <p:cNvSpPr>
            <a:spLocks noGrp="1"/>
          </p:cNvSpPr>
          <p:nvPr>
            <p:ph idx="1"/>
          </p:nvPr>
        </p:nvSpPr>
        <p:spPr/>
        <p:txBody>
          <a:bodyPr>
            <a:normAutofit lnSpcReduction="10000"/>
          </a:bodyPr>
          <a:lstStyle/>
          <a:p>
            <a:r>
              <a:rPr lang="en-US" dirty="0" smtClean="0"/>
              <a:t>VOSH provides a suggested </a:t>
            </a:r>
            <a:r>
              <a:rPr lang="en-US" dirty="0" smtClean="0">
                <a:hlinkClick r:id="rId3"/>
              </a:rPr>
              <a:t>Template</a:t>
            </a:r>
            <a:r>
              <a:rPr lang="en-US" dirty="0" smtClean="0"/>
              <a:t> – some information is sorted by industry.</a:t>
            </a:r>
          </a:p>
          <a:p>
            <a:r>
              <a:rPr lang="en-US" dirty="0" smtClean="0"/>
              <a:t>Include a section for </a:t>
            </a:r>
          </a:p>
          <a:p>
            <a:pPr lvl="1"/>
            <a:r>
              <a:rPr lang="en-US" dirty="0" smtClean="0"/>
              <a:t>Sick Employees &amp; Process for Notifying Management</a:t>
            </a:r>
          </a:p>
          <a:p>
            <a:pPr lvl="1"/>
            <a:r>
              <a:rPr lang="en-US" dirty="0" smtClean="0"/>
              <a:t>Returning to Work from Suspected or Positive COVID-19</a:t>
            </a:r>
          </a:p>
          <a:p>
            <a:pPr lvl="1"/>
            <a:r>
              <a:rPr lang="en-US" dirty="0" smtClean="0"/>
              <a:t>OSHA COVID-19 Recordkeeping Requirements</a:t>
            </a:r>
          </a:p>
          <a:p>
            <a:pPr lvl="1"/>
            <a:r>
              <a:rPr lang="en-US" dirty="0" smtClean="0"/>
              <a:t>Notification Requirements</a:t>
            </a:r>
          </a:p>
          <a:p>
            <a:pPr lvl="1"/>
            <a:r>
              <a:rPr lang="en-US" dirty="0" smtClean="0"/>
              <a:t>Training Requirements</a:t>
            </a:r>
          </a:p>
          <a:p>
            <a:pPr lvl="1"/>
            <a:r>
              <a:rPr lang="en-US" dirty="0" smtClean="0"/>
              <a:t>Anti-discrimination Requirements</a:t>
            </a:r>
          </a:p>
          <a:p>
            <a:pPr marL="0" indent="0">
              <a:buNone/>
            </a:pPr>
            <a:endParaRPr lang="en-US" dirty="0" smtClean="0"/>
          </a:p>
          <a:p>
            <a:endParaRPr lang="en-US" dirty="0"/>
          </a:p>
        </p:txBody>
      </p:sp>
    </p:spTree>
    <p:extLst>
      <p:ext uri="{BB962C8B-B14F-4D97-AF65-F5344CB8AC3E}">
        <p14:creationId xmlns:p14="http://schemas.microsoft.com/office/powerpoint/2010/main" val="10407711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027173"/>
          </a:xfrm>
        </p:spPr>
        <p:txBody>
          <a:bodyPr>
            <a:normAutofit/>
          </a:bodyPr>
          <a:lstStyle/>
          <a:p>
            <a:r>
              <a:rPr lang="en-US" sz="4000" dirty="0" smtClean="0"/>
              <a:t>CDC – Updated Symptoms of COVID19</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04436895"/>
              </p:ext>
            </p:extLst>
          </p:nvPr>
        </p:nvGraphicFramePr>
        <p:xfrm>
          <a:off x="838200" y="1467907"/>
          <a:ext cx="10515600" cy="350520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431539830"/>
                    </a:ext>
                  </a:extLst>
                </a:gridCol>
                <a:gridCol w="5257800">
                  <a:extLst>
                    <a:ext uri="{9D8B030D-6E8A-4147-A177-3AD203B41FA5}">
                      <a16:colId xmlns:a16="http://schemas.microsoft.com/office/drawing/2014/main" val="3814264600"/>
                    </a:ext>
                  </a:extLst>
                </a:gridCol>
              </a:tblGrid>
              <a:tr h="370840">
                <a:tc gridSpan="2">
                  <a:txBody>
                    <a:bodyPr/>
                    <a:lstStyle/>
                    <a:p>
                      <a:pPr algn="ctr"/>
                      <a:r>
                        <a:rPr lang="en-US" dirty="0" smtClean="0"/>
                        <a:t>Singular or</a:t>
                      </a:r>
                      <a:r>
                        <a:rPr lang="en-US" baseline="0" dirty="0" smtClean="0"/>
                        <a:t> in Combination: 2 to 14 days after exposure</a:t>
                      </a:r>
                      <a:endParaRPr lang="en-US" dirty="0"/>
                    </a:p>
                  </a:txBody>
                  <a:tcPr/>
                </a:tc>
                <a:tc hMerge="1">
                  <a:txBody>
                    <a:bodyPr/>
                    <a:lstStyle/>
                    <a:p>
                      <a:endParaRPr lang="en-US" dirty="0"/>
                    </a:p>
                  </a:txBody>
                  <a:tcPr/>
                </a:tc>
                <a:extLst>
                  <a:ext uri="{0D108BD9-81ED-4DB2-BD59-A6C34878D82A}">
                    <a16:rowId xmlns:a16="http://schemas.microsoft.com/office/drawing/2014/main" val="1308018786"/>
                  </a:ext>
                </a:extLst>
              </a:tr>
              <a:tr h="370840">
                <a:tc>
                  <a:txBody>
                    <a:bodyPr/>
                    <a:lstStyle/>
                    <a:p>
                      <a:r>
                        <a:rPr lang="en-US" dirty="0" smtClean="0"/>
                        <a:t>Cough</a:t>
                      </a:r>
                      <a:endParaRPr lang="en-US" dirty="0"/>
                    </a:p>
                  </a:txBody>
                  <a:tcPr/>
                </a:tc>
                <a:tc>
                  <a:txBody>
                    <a:bodyPr/>
                    <a:lstStyle/>
                    <a:p>
                      <a:r>
                        <a:rPr lang="en-US" dirty="0" smtClean="0"/>
                        <a:t>Fever (100.4, warm to touch</a:t>
                      </a:r>
                      <a:r>
                        <a:rPr lang="en-US" baseline="0" dirty="0" smtClean="0"/>
                        <a:t> or feels feverish)</a:t>
                      </a:r>
                      <a:endParaRPr lang="en-US" dirty="0"/>
                    </a:p>
                  </a:txBody>
                  <a:tcPr/>
                </a:tc>
                <a:extLst>
                  <a:ext uri="{0D108BD9-81ED-4DB2-BD59-A6C34878D82A}">
                    <a16:rowId xmlns:a16="http://schemas.microsoft.com/office/drawing/2014/main" val="2752980680"/>
                  </a:ext>
                </a:extLst>
              </a:tr>
              <a:tr h="370840">
                <a:tc>
                  <a:txBody>
                    <a:bodyPr/>
                    <a:lstStyle/>
                    <a:p>
                      <a:r>
                        <a:rPr lang="en-US" dirty="0" smtClean="0"/>
                        <a:t>Chills</a:t>
                      </a:r>
                      <a:endParaRPr lang="en-US" dirty="0"/>
                    </a:p>
                  </a:txBody>
                  <a:tcPr/>
                </a:tc>
                <a:tc>
                  <a:txBody>
                    <a:bodyPr/>
                    <a:lstStyle/>
                    <a:p>
                      <a:r>
                        <a:rPr lang="en-US" dirty="0" smtClean="0"/>
                        <a:t>Congestion or Runny Nose</a:t>
                      </a:r>
                      <a:endParaRPr lang="en-US" dirty="0"/>
                    </a:p>
                  </a:txBody>
                  <a:tcPr/>
                </a:tc>
                <a:extLst>
                  <a:ext uri="{0D108BD9-81ED-4DB2-BD59-A6C34878D82A}">
                    <a16:rowId xmlns:a16="http://schemas.microsoft.com/office/drawing/2014/main" val="1363489004"/>
                  </a:ext>
                </a:extLst>
              </a:tr>
              <a:tr h="370840">
                <a:tc>
                  <a:txBody>
                    <a:bodyPr/>
                    <a:lstStyle/>
                    <a:p>
                      <a:r>
                        <a:rPr lang="en-US" dirty="0" smtClean="0"/>
                        <a:t>Muscle Pain or Body Aches (unrelated to physical activity)</a:t>
                      </a:r>
                      <a:endParaRPr lang="en-US" dirty="0"/>
                    </a:p>
                  </a:txBody>
                  <a:tcPr/>
                </a:tc>
                <a:tc>
                  <a:txBody>
                    <a:bodyPr/>
                    <a:lstStyle/>
                    <a:p>
                      <a:r>
                        <a:rPr lang="en-US" dirty="0" smtClean="0"/>
                        <a:t>Sore Throat</a:t>
                      </a:r>
                      <a:endParaRPr lang="en-US" dirty="0"/>
                    </a:p>
                  </a:txBody>
                  <a:tcPr/>
                </a:tc>
                <a:extLst>
                  <a:ext uri="{0D108BD9-81ED-4DB2-BD59-A6C34878D82A}">
                    <a16:rowId xmlns:a16="http://schemas.microsoft.com/office/drawing/2014/main" val="624291754"/>
                  </a:ext>
                </a:extLst>
              </a:tr>
              <a:tr h="370840">
                <a:tc>
                  <a:txBody>
                    <a:bodyPr/>
                    <a:lstStyle/>
                    <a:p>
                      <a:r>
                        <a:rPr lang="en-US" dirty="0" smtClean="0"/>
                        <a:t>New loss of smell or taste</a:t>
                      </a:r>
                      <a:endParaRPr lang="en-US" dirty="0"/>
                    </a:p>
                  </a:txBody>
                  <a:tcPr/>
                </a:tc>
                <a:tc>
                  <a:txBody>
                    <a:bodyPr/>
                    <a:lstStyle/>
                    <a:p>
                      <a:r>
                        <a:rPr lang="en-US" dirty="0" smtClean="0"/>
                        <a:t>Fatigue</a:t>
                      </a:r>
                      <a:endParaRPr lang="en-US" dirty="0"/>
                    </a:p>
                  </a:txBody>
                  <a:tcPr/>
                </a:tc>
                <a:extLst>
                  <a:ext uri="{0D108BD9-81ED-4DB2-BD59-A6C34878D82A}">
                    <a16:rowId xmlns:a16="http://schemas.microsoft.com/office/drawing/2014/main" val="2967879209"/>
                  </a:ext>
                </a:extLst>
              </a:tr>
              <a:tr h="370840">
                <a:tc>
                  <a:txBody>
                    <a:bodyPr/>
                    <a:lstStyle/>
                    <a:p>
                      <a:r>
                        <a:rPr lang="en-US" dirty="0" smtClean="0"/>
                        <a:t>Headache</a:t>
                      </a:r>
                      <a:endParaRPr lang="en-US" dirty="0"/>
                    </a:p>
                  </a:txBody>
                  <a:tcPr/>
                </a:tc>
                <a:tc>
                  <a:txBody>
                    <a:bodyPr/>
                    <a:lstStyle/>
                    <a:p>
                      <a:r>
                        <a:rPr lang="en-US" dirty="0" smtClean="0"/>
                        <a:t>Gastrointestinal</a:t>
                      </a:r>
                      <a:r>
                        <a:rPr lang="en-US" baseline="0" dirty="0" smtClean="0"/>
                        <a:t> discomfort (nausea, vomiting, diarrhea)</a:t>
                      </a:r>
                      <a:endParaRPr lang="en-US" dirty="0"/>
                    </a:p>
                  </a:txBody>
                  <a:tcPr/>
                </a:tc>
                <a:extLst>
                  <a:ext uri="{0D108BD9-81ED-4DB2-BD59-A6C34878D82A}">
                    <a16:rowId xmlns:a16="http://schemas.microsoft.com/office/drawing/2014/main" val="4146419896"/>
                  </a:ext>
                </a:extLst>
              </a:tr>
              <a:tr h="370840">
                <a:tc>
                  <a:txBody>
                    <a:bodyPr/>
                    <a:lstStyle/>
                    <a:p>
                      <a:r>
                        <a:rPr lang="en-US" dirty="0" smtClean="0"/>
                        <a:t>Shortness of breath or difficulty breathing</a:t>
                      </a:r>
                      <a:endParaRPr lang="en-US" dirty="0"/>
                    </a:p>
                  </a:txBody>
                  <a:tcPr/>
                </a:tc>
                <a:tc>
                  <a:txBody>
                    <a:bodyPr/>
                    <a:lstStyle/>
                    <a:p>
                      <a:endParaRPr lang="en-US" dirty="0"/>
                    </a:p>
                  </a:txBody>
                  <a:tcPr/>
                </a:tc>
                <a:extLst>
                  <a:ext uri="{0D108BD9-81ED-4DB2-BD59-A6C34878D82A}">
                    <a16:rowId xmlns:a16="http://schemas.microsoft.com/office/drawing/2014/main" val="2118669619"/>
                  </a:ext>
                </a:extLst>
              </a:tr>
              <a:tr h="370840">
                <a:tc gridSpan="2">
                  <a:txBody>
                    <a:bodyPr/>
                    <a:lstStyle/>
                    <a:p>
                      <a:pPr algn="ctr"/>
                      <a:r>
                        <a:rPr lang="en-US" b="1" dirty="0" smtClean="0"/>
                        <a:t>As of May 13, 2020</a:t>
                      </a:r>
                      <a:endParaRPr lang="en-US" b="1" dirty="0"/>
                    </a:p>
                  </a:txBody>
                  <a:tcPr/>
                </a:tc>
                <a:tc hMerge="1">
                  <a:txBody>
                    <a:bodyPr/>
                    <a:lstStyle/>
                    <a:p>
                      <a:endParaRPr lang="en-US" dirty="0"/>
                    </a:p>
                  </a:txBody>
                  <a:tcPr/>
                </a:tc>
                <a:extLst>
                  <a:ext uri="{0D108BD9-81ED-4DB2-BD59-A6C34878D82A}">
                    <a16:rowId xmlns:a16="http://schemas.microsoft.com/office/drawing/2014/main" val="2783276827"/>
                  </a:ext>
                </a:extLst>
              </a:tr>
            </a:tbl>
          </a:graphicData>
        </a:graphic>
      </p:graphicFrame>
      <p:sp>
        <p:nvSpPr>
          <p:cNvPr id="5" name="TextBox 4"/>
          <p:cNvSpPr txBox="1"/>
          <p:nvPr/>
        </p:nvSpPr>
        <p:spPr>
          <a:xfrm>
            <a:off x="2452890" y="4898760"/>
            <a:ext cx="7707110" cy="369332"/>
          </a:xfrm>
          <a:prstGeom prst="rect">
            <a:avLst/>
          </a:prstGeom>
          <a:noFill/>
        </p:spPr>
        <p:txBody>
          <a:bodyPr wrap="none" rtlCol="0">
            <a:spAutoFit/>
          </a:bodyPr>
          <a:lstStyle/>
          <a:p>
            <a:r>
              <a:rPr lang="en-US" dirty="0" smtClean="0"/>
              <a:t>The above symptoms should not be attributable to any other medical conditions</a:t>
            </a:r>
            <a:endParaRPr lang="en-US" dirty="0"/>
          </a:p>
        </p:txBody>
      </p:sp>
      <p:sp>
        <p:nvSpPr>
          <p:cNvPr id="3" name="Slide Number Placeholder 2"/>
          <p:cNvSpPr>
            <a:spLocks noGrp="1"/>
          </p:cNvSpPr>
          <p:nvPr>
            <p:ph type="sldNum" sz="quarter" idx="12"/>
          </p:nvPr>
        </p:nvSpPr>
        <p:spPr/>
        <p:txBody>
          <a:bodyPr/>
          <a:lstStyle/>
          <a:p>
            <a:fld id="{0959853F-D978-4035-8F2C-7357D8358325}" type="slidenum">
              <a:rPr lang="en-US" smtClean="0"/>
              <a:t>17</a:t>
            </a:fld>
            <a:endParaRPr lang="en-US" dirty="0"/>
          </a:p>
        </p:txBody>
      </p:sp>
      <p:sp>
        <p:nvSpPr>
          <p:cNvPr id="6" name="TextBox 5"/>
          <p:cNvSpPr txBox="1"/>
          <p:nvPr/>
        </p:nvSpPr>
        <p:spPr>
          <a:xfrm>
            <a:off x="411588" y="5433021"/>
            <a:ext cx="11968405" cy="923330"/>
          </a:xfrm>
          <a:prstGeom prst="rect">
            <a:avLst/>
          </a:prstGeom>
          <a:noFill/>
        </p:spPr>
        <p:txBody>
          <a:bodyPr wrap="none" rtlCol="0">
            <a:spAutoFit/>
          </a:bodyPr>
          <a:lstStyle/>
          <a:p>
            <a:r>
              <a:rPr lang="en-US" dirty="0" smtClean="0"/>
              <a:t>Person to Person exposure </a:t>
            </a:r>
            <a:r>
              <a:rPr lang="en-US" i="1" u="sng" dirty="0" smtClean="0"/>
              <a:t>typically</a:t>
            </a:r>
            <a:r>
              <a:rPr lang="en-US" dirty="0" smtClean="0"/>
              <a:t> means close (within the six foot range) and prolonged or frequent interactions</a:t>
            </a:r>
          </a:p>
          <a:p>
            <a:r>
              <a:rPr lang="en-US" dirty="0" smtClean="0"/>
              <a:t>Surface exposures – virus may live for hours or minutes depending upon the type of surface.  </a:t>
            </a:r>
          </a:p>
          <a:p>
            <a:r>
              <a:rPr lang="en-US" dirty="0" smtClean="0"/>
              <a:t>CDC recommends always carry a face covering, 60% Alcohol-based Hand Sanitizer and tissues.  Never leave home without it.   </a:t>
            </a:r>
            <a:endParaRPr lang="en-US" dirty="0"/>
          </a:p>
        </p:txBody>
      </p:sp>
    </p:spTree>
    <p:extLst>
      <p:ext uri="{BB962C8B-B14F-4D97-AF65-F5344CB8AC3E}">
        <p14:creationId xmlns:p14="http://schemas.microsoft.com/office/powerpoint/2010/main" val="30128099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968946"/>
          </a:xfrm>
        </p:spPr>
        <p:txBody>
          <a:bodyPr/>
          <a:lstStyle/>
          <a:p>
            <a:r>
              <a:rPr lang="en-US" dirty="0" smtClean="0"/>
              <a:t>Pre-Entry Workplace </a:t>
            </a:r>
            <a:r>
              <a:rPr lang="en-US" sz="3600" dirty="0" smtClean="0"/>
              <a:t>Questionnaire</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77521130"/>
              </p:ext>
            </p:extLst>
          </p:nvPr>
        </p:nvGraphicFramePr>
        <p:xfrm>
          <a:off x="609600" y="1353312"/>
          <a:ext cx="10972801" cy="4973320"/>
        </p:xfrm>
        <a:graphic>
          <a:graphicData uri="http://schemas.openxmlformats.org/drawingml/2006/table">
            <a:tbl>
              <a:tblPr firstRow="1" bandRow="1">
                <a:tableStyleId>{5C22544A-7EE6-4342-B048-85BDC9FD1C3A}</a:tableStyleId>
              </a:tblPr>
              <a:tblGrid>
                <a:gridCol w="4335780">
                  <a:extLst>
                    <a:ext uri="{9D8B030D-6E8A-4147-A177-3AD203B41FA5}">
                      <a16:colId xmlns:a16="http://schemas.microsoft.com/office/drawing/2014/main" val="1580509040"/>
                    </a:ext>
                  </a:extLst>
                </a:gridCol>
                <a:gridCol w="605790">
                  <a:extLst>
                    <a:ext uri="{9D8B030D-6E8A-4147-A177-3AD203B41FA5}">
                      <a16:colId xmlns:a16="http://schemas.microsoft.com/office/drawing/2014/main" val="4061030951"/>
                    </a:ext>
                  </a:extLst>
                </a:gridCol>
                <a:gridCol w="606322">
                  <a:extLst>
                    <a:ext uri="{9D8B030D-6E8A-4147-A177-3AD203B41FA5}">
                      <a16:colId xmlns:a16="http://schemas.microsoft.com/office/drawing/2014/main" val="3773652773"/>
                    </a:ext>
                  </a:extLst>
                </a:gridCol>
                <a:gridCol w="5424909">
                  <a:extLst>
                    <a:ext uri="{9D8B030D-6E8A-4147-A177-3AD203B41FA5}">
                      <a16:colId xmlns:a16="http://schemas.microsoft.com/office/drawing/2014/main" val="2761030792"/>
                    </a:ext>
                  </a:extLst>
                </a:gridCol>
              </a:tblGrid>
              <a:tr h="370840">
                <a:tc>
                  <a:txBody>
                    <a:bodyPr/>
                    <a:lstStyle/>
                    <a:p>
                      <a:r>
                        <a:rPr lang="en-US" sz="1400" dirty="0" smtClean="0"/>
                        <a:t>Answer Yes/No</a:t>
                      </a:r>
                      <a:endParaRPr lang="en-US" sz="1400" dirty="0"/>
                    </a:p>
                  </a:txBody>
                  <a:tcPr/>
                </a:tc>
                <a:tc>
                  <a:txBody>
                    <a:bodyPr/>
                    <a:lstStyle/>
                    <a:p>
                      <a:pPr algn="ctr"/>
                      <a:r>
                        <a:rPr lang="en-US" sz="1400" dirty="0" smtClean="0"/>
                        <a:t>Yes</a:t>
                      </a:r>
                      <a:endParaRPr lang="en-US" sz="1400" dirty="0"/>
                    </a:p>
                  </a:txBody>
                  <a:tcPr/>
                </a:tc>
                <a:tc>
                  <a:txBody>
                    <a:bodyPr/>
                    <a:lstStyle/>
                    <a:p>
                      <a:pPr algn="ctr"/>
                      <a:r>
                        <a:rPr lang="en-US" sz="1400" dirty="0" smtClean="0"/>
                        <a:t>No</a:t>
                      </a:r>
                      <a:endParaRPr lang="en-US" sz="1400" dirty="0"/>
                    </a:p>
                  </a:txBody>
                  <a:tcPr/>
                </a:tc>
                <a:tc>
                  <a:txBody>
                    <a:bodyPr/>
                    <a:lstStyle/>
                    <a:p>
                      <a:r>
                        <a:rPr lang="en-US" sz="1400" dirty="0" smtClean="0"/>
                        <a:t>Explanation/Comments</a:t>
                      </a:r>
                      <a:endParaRPr lang="en-US" sz="1400" dirty="0"/>
                    </a:p>
                  </a:txBody>
                  <a:tcPr/>
                </a:tc>
                <a:extLst>
                  <a:ext uri="{0D108BD9-81ED-4DB2-BD59-A6C34878D82A}">
                    <a16:rowId xmlns:a16="http://schemas.microsoft.com/office/drawing/2014/main" val="2337789441"/>
                  </a:ext>
                </a:extLst>
              </a:tr>
              <a:tr h="370840">
                <a:tc>
                  <a:txBody>
                    <a:bodyPr/>
                    <a:lstStyle/>
                    <a:p>
                      <a:r>
                        <a:rPr lang="en-US" sz="1400" dirty="0" smtClean="0"/>
                        <a:t>Running a fever of</a:t>
                      </a:r>
                      <a:r>
                        <a:rPr lang="en-US" sz="1400" baseline="0" dirty="0" smtClean="0"/>
                        <a:t> 100.4 or feel feverish?  Did you take your temperature?  Experiencing Chills?</a:t>
                      </a: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endParaRPr lang="en-US" sz="1400" dirty="0"/>
                    </a:p>
                  </a:txBody>
                  <a:tcPr/>
                </a:tc>
                <a:extLst>
                  <a:ext uri="{0D108BD9-81ED-4DB2-BD59-A6C34878D82A}">
                    <a16:rowId xmlns:a16="http://schemas.microsoft.com/office/drawing/2014/main" val="2227404343"/>
                  </a:ext>
                </a:extLst>
              </a:tr>
              <a:tr h="0">
                <a:tc>
                  <a:txBody>
                    <a:bodyPr/>
                    <a:lstStyle/>
                    <a:p>
                      <a:r>
                        <a:rPr lang="en-US" sz="1400" dirty="0" smtClean="0"/>
                        <a:t>Body/Muscle Aches not related to physical</a:t>
                      </a:r>
                      <a:r>
                        <a:rPr lang="en-US" sz="1400" baseline="0" dirty="0" smtClean="0"/>
                        <a:t> activity?</a:t>
                      </a: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endParaRPr lang="en-US" sz="1400" dirty="0"/>
                    </a:p>
                  </a:txBody>
                  <a:tcPr/>
                </a:tc>
                <a:extLst>
                  <a:ext uri="{0D108BD9-81ED-4DB2-BD59-A6C34878D82A}">
                    <a16:rowId xmlns:a16="http://schemas.microsoft.com/office/drawing/2014/main" val="3959087963"/>
                  </a:ext>
                </a:extLst>
              </a:tr>
              <a:tr h="370840">
                <a:tc>
                  <a:txBody>
                    <a:bodyPr/>
                    <a:lstStyle/>
                    <a:p>
                      <a:r>
                        <a:rPr lang="en-US" sz="1400" dirty="0" smtClean="0"/>
                        <a:t>Unexplained fatigue?</a:t>
                      </a: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endParaRPr lang="en-US" sz="1400" dirty="0"/>
                    </a:p>
                  </a:txBody>
                  <a:tcPr/>
                </a:tc>
                <a:extLst>
                  <a:ext uri="{0D108BD9-81ED-4DB2-BD59-A6C34878D82A}">
                    <a16:rowId xmlns:a16="http://schemas.microsoft.com/office/drawing/2014/main" val="420470435"/>
                  </a:ext>
                </a:extLst>
              </a:tr>
              <a:tr h="370840">
                <a:tc>
                  <a:txBody>
                    <a:bodyPr/>
                    <a:lstStyle/>
                    <a:p>
                      <a:r>
                        <a:rPr lang="en-US" sz="1400" dirty="0" smtClean="0"/>
                        <a:t>Sore throat</a:t>
                      </a:r>
                      <a:r>
                        <a:rPr lang="en-US" sz="1400" baseline="0" dirty="0" smtClean="0"/>
                        <a:t> not attributable to other condition</a:t>
                      </a:r>
                      <a:r>
                        <a:rPr lang="en-US" sz="1400" dirty="0" smtClean="0"/>
                        <a:t>?</a:t>
                      </a: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endParaRPr lang="en-US" sz="1400" dirty="0"/>
                    </a:p>
                  </a:txBody>
                  <a:tcPr/>
                </a:tc>
                <a:extLst>
                  <a:ext uri="{0D108BD9-81ED-4DB2-BD59-A6C34878D82A}">
                    <a16:rowId xmlns:a16="http://schemas.microsoft.com/office/drawing/2014/main" val="1498245768"/>
                  </a:ext>
                </a:extLst>
              </a:tr>
              <a:tr h="370840">
                <a:tc>
                  <a:txBody>
                    <a:bodyPr/>
                    <a:lstStyle/>
                    <a:p>
                      <a:r>
                        <a:rPr lang="en-US" sz="1400" dirty="0" smtClean="0"/>
                        <a:t>Runny nose</a:t>
                      </a:r>
                      <a:r>
                        <a:rPr lang="en-US" sz="1400" baseline="0" dirty="0" smtClean="0"/>
                        <a:t> or congestion not attributable to other condition?</a:t>
                      </a: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endParaRPr lang="en-US" sz="1400" dirty="0"/>
                    </a:p>
                  </a:txBody>
                  <a:tcPr/>
                </a:tc>
                <a:extLst>
                  <a:ext uri="{0D108BD9-81ED-4DB2-BD59-A6C34878D82A}">
                    <a16:rowId xmlns:a16="http://schemas.microsoft.com/office/drawing/2014/main" val="1767685589"/>
                  </a:ext>
                </a:extLst>
              </a:tr>
              <a:tr h="370840">
                <a:tc>
                  <a:txBody>
                    <a:bodyPr/>
                    <a:lstStyle/>
                    <a:p>
                      <a:r>
                        <a:rPr lang="en-US" sz="1400" dirty="0" smtClean="0"/>
                        <a:t>Shortness of breath or difficulty breathing?</a:t>
                      </a: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endParaRPr lang="en-US" sz="1400" dirty="0"/>
                    </a:p>
                  </a:txBody>
                  <a:tcPr/>
                </a:tc>
                <a:extLst>
                  <a:ext uri="{0D108BD9-81ED-4DB2-BD59-A6C34878D82A}">
                    <a16:rowId xmlns:a16="http://schemas.microsoft.com/office/drawing/2014/main" val="1736176009"/>
                  </a:ext>
                </a:extLst>
              </a:tr>
              <a:tr h="370840">
                <a:tc>
                  <a:txBody>
                    <a:bodyPr/>
                    <a:lstStyle/>
                    <a:p>
                      <a:r>
                        <a:rPr lang="en-US" sz="1400" dirty="0" smtClean="0"/>
                        <a:t>Cough not attributable to other condition?</a:t>
                      </a: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endParaRPr lang="en-US" sz="1400" dirty="0"/>
                    </a:p>
                  </a:txBody>
                  <a:tcPr/>
                </a:tc>
                <a:extLst>
                  <a:ext uri="{0D108BD9-81ED-4DB2-BD59-A6C34878D82A}">
                    <a16:rowId xmlns:a16="http://schemas.microsoft.com/office/drawing/2014/main" val="778669358"/>
                  </a:ext>
                </a:extLst>
              </a:tr>
              <a:tr h="370840">
                <a:tc>
                  <a:txBody>
                    <a:bodyPr/>
                    <a:lstStyle/>
                    <a:p>
                      <a:r>
                        <a:rPr lang="en-US" sz="1400" dirty="0" smtClean="0"/>
                        <a:t>Headache not attributable to other condition?</a:t>
                      </a: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endParaRPr lang="en-US" sz="1400" dirty="0"/>
                    </a:p>
                  </a:txBody>
                  <a:tcPr/>
                </a:tc>
                <a:extLst>
                  <a:ext uri="{0D108BD9-81ED-4DB2-BD59-A6C34878D82A}">
                    <a16:rowId xmlns:a16="http://schemas.microsoft.com/office/drawing/2014/main" val="1502579760"/>
                  </a:ext>
                </a:extLst>
              </a:tr>
              <a:tr h="370840">
                <a:tc>
                  <a:txBody>
                    <a:bodyPr/>
                    <a:lstStyle/>
                    <a:p>
                      <a:r>
                        <a:rPr lang="en-US" sz="1400" dirty="0" smtClean="0"/>
                        <a:t>New loss of smell or taste?</a:t>
                      </a: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endParaRPr lang="en-US" sz="1400" dirty="0"/>
                    </a:p>
                  </a:txBody>
                  <a:tcPr/>
                </a:tc>
                <a:extLst>
                  <a:ext uri="{0D108BD9-81ED-4DB2-BD59-A6C34878D82A}">
                    <a16:rowId xmlns:a16="http://schemas.microsoft.com/office/drawing/2014/main" val="1982177280"/>
                  </a:ext>
                </a:extLst>
              </a:tr>
              <a:tr h="370840">
                <a:tc>
                  <a:txBody>
                    <a:bodyPr/>
                    <a:lstStyle/>
                    <a:p>
                      <a:r>
                        <a:rPr lang="en-US" sz="1400" dirty="0" smtClean="0"/>
                        <a:t>Recent travel to a high risk area with high levels of COVID19?  Please indicate the</a:t>
                      </a:r>
                      <a:r>
                        <a:rPr lang="en-US" sz="1400" baseline="0" dirty="0" smtClean="0"/>
                        <a:t> location</a:t>
                      </a:r>
                      <a:r>
                        <a:rPr lang="en-US" sz="1400" dirty="0" smtClean="0"/>
                        <a:t>.</a:t>
                      </a:r>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3262794267"/>
                  </a:ext>
                </a:extLst>
              </a:tr>
              <a:tr h="370840">
                <a:tc>
                  <a:txBody>
                    <a:bodyPr/>
                    <a:lstStyle/>
                    <a:p>
                      <a:r>
                        <a:rPr lang="en-US" sz="1400" dirty="0" smtClean="0"/>
                        <a:t>Tested positive or had a recent exposure to an individual testing positive for</a:t>
                      </a:r>
                      <a:r>
                        <a:rPr lang="en-US" sz="1400" baseline="0" dirty="0" smtClean="0"/>
                        <a:t> COVID-19.  Please explain.</a:t>
                      </a:r>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824121434"/>
                  </a:ext>
                </a:extLst>
              </a:tr>
            </a:tbl>
          </a:graphicData>
        </a:graphic>
      </p:graphicFrame>
      <p:sp>
        <p:nvSpPr>
          <p:cNvPr id="4" name="Slide Number Placeholder 3"/>
          <p:cNvSpPr>
            <a:spLocks noGrp="1"/>
          </p:cNvSpPr>
          <p:nvPr>
            <p:ph type="sldNum" sz="quarter" idx="12"/>
          </p:nvPr>
        </p:nvSpPr>
        <p:spPr/>
        <p:txBody>
          <a:bodyPr/>
          <a:lstStyle/>
          <a:p>
            <a:fld id="{0959853F-D978-4035-8F2C-7357D8358325}" type="slidenum">
              <a:rPr lang="en-US" smtClean="0"/>
              <a:t>18</a:t>
            </a:fld>
            <a:endParaRPr lang="en-US" dirty="0"/>
          </a:p>
        </p:txBody>
      </p:sp>
    </p:spTree>
    <p:extLst>
      <p:ext uri="{BB962C8B-B14F-4D97-AF65-F5344CB8AC3E}">
        <p14:creationId xmlns:p14="http://schemas.microsoft.com/office/powerpoint/2010/main" val="35966426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Prompt ID and Isolation of Sick People</a:t>
            </a:r>
            <a:endParaRPr lang="en-US" b="1" dirty="0"/>
          </a:p>
        </p:txBody>
      </p:sp>
      <p:sp>
        <p:nvSpPr>
          <p:cNvPr id="3" name="Content Placeholder 2"/>
          <p:cNvSpPr>
            <a:spLocks noGrp="1"/>
          </p:cNvSpPr>
          <p:nvPr>
            <p:ph idx="1"/>
          </p:nvPr>
        </p:nvSpPr>
        <p:spPr>
          <a:xfrm>
            <a:off x="443345" y="2195513"/>
            <a:ext cx="10972800" cy="4525963"/>
          </a:xfrm>
        </p:spPr>
        <p:txBody>
          <a:bodyPr>
            <a:normAutofit/>
          </a:bodyPr>
          <a:lstStyle/>
          <a:p>
            <a:r>
              <a:rPr lang="en-US" sz="2600" dirty="0" smtClean="0"/>
              <a:t>Critical step for protecting workers, </a:t>
            </a:r>
          </a:p>
          <a:p>
            <a:pPr marL="0" indent="0">
              <a:buNone/>
            </a:pPr>
            <a:r>
              <a:rPr lang="en-US" sz="2600" dirty="0"/>
              <a:t>	</a:t>
            </a:r>
            <a:r>
              <a:rPr lang="en-US" sz="2600" dirty="0" smtClean="0"/>
              <a:t>customers and visitors</a:t>
            </a:r>
          </a:p>
          <a:p>
            <a:pPr marL="0" indent="0">
              <a:buNone/>
            </a:pPr>
            <a:endParaRPr lang="en-US" sz="900" dirty="0" smtClean="0"/>
          </a:p>
          <a:p>
            <a:r>
              <a:rPr lang="en-US" sz="2600" dirty="0" smtClean="0"/>
              <a:t>Policy - Stay home and go home if sick</a:t>
            </a:r>
          </a:p>
          <a:p>
            <a:pPr marL="0" indent="0">
              <a:buNone/>
            </a:pPr>
            <a:endParaRPr lang="en-US" sz="900" dirty="0" smtClean="0"/>
          </a:p>
          <a:p>
            <a:r>
              <a:rPr lang="en-US" sz="2600" dirty="0" smtClean="0"/>
              <a:t>For workers:  self-monitoring and reporting in if sick</a:t>
            </a:r>
          </a:p>
          <a:p>
            <a:pPr marL="457200" lvl="1" indent="0">
              <a:buNone/>
            </a:pPr>
            <a:endParaRPr lang="en-US" sz="1000" dirty="0" smtClean="0"/>
          </a:p>
          <a:p>
            <a:r>
              <a:rPr lang="en-US" sz="2600" dirty="0" smtClean="0"/>
              <a:t>Exercise notification procedures if a worker tests positive for COVID19 or other infectious disease</a:t>
            </a:r>
          </a:p>
          <a:p>
            <a:pPr lvl="1"/>
            <a:r>
              <a:rPr lang="en-US" sz="2200" dirty="0" smtClean="0">
                <a:hlinkClick r:id="rId3"/>
              </a:rPr>
              <a:t>OSHA/VOSH </a:t>
            </a:r>
            <a:r>
              <a:rPr lang="en-US" sz="2200" dirty="0" err="1" smtClean="0">
                <a:hlinkClick r:id="rId3"/>
              </a:rPr>
              <a:t>Recordability</a:t>
            </a:r>
            <a:r>
              <a:rPr lang="en-US" sz="2200" dirty="0" smtClean="0">
                <a:hlinkClick r:id="rId3"/>
              </a:rPr>
              <a:t> of the Coronavirus</a:t>
            </a:r>
            <a:endParaRPr lang="en-US" sz="2200" dirty="0" smtClean="0"/>
          </a:p>
          <a:p>
            <a:pPr marL="457200" lvl="1" indent="0">
              <a:buNone/>
            </a:pPr>
            <a:endParaRPr lang="en-US" dirty="0"/>
          </a:p>
          <a:p>
            <a:endParaRPr lang="en-US" dirty="0" smtClean="0"/>
          </a:p>
          <a:p>
            <a:endParaRPr lang="en-US" dirty="0"/>
          </a:p>
        </p:txBody>
      </p:sp>
      <p:sp>
        <p:nvSpPr>
          <p:cNvPr id="5" name="Slide Number Placeholder 4"/>
          <p:cNvSpPr>
            <a:spLocks noGrp="1"/>
          </p:cNvSpPr>
          <p:nvPr>
            <p:ph type="sldNum" sz="quarter" idx="12"/>
          </p:nvPr>
        </p:nvSpPr>
        <p:spPr/>
        <p:txBody>
          <a:bodyPr/>
          <a:lstStyle/>
          <a:p>
            <a:fld id="{0959853F-D978-4035-8F2C-7357D8358325}" type="slidenum">
              <a:rPr lang="en-US" smtClean="0"/>
              <a:t>19</a:t>
            </a:fld>
            <a:endParaRPr lang="en-US" dirty="0"/>
          </a:p>
        </p:txBody>
      </p:sp>
      <p:pic>
        <p:nvPicPr>
          <p:cNvPr id="6" name="Picture 5" descr="Everyday Legal Problems | People's Law School"/>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1418" y="1417639"/>
            <a:ext cx="5430981" cy="2178050"/>
          </a:xfrm>
          <a:prstGeom prst="rect">
            <a:avLst/>
          </a:prstGeom>
        </p:spPr>
      </p:pic>
    </p:spTree>
    <p:extLst>
      <p:ext uri="{BB962C8B-B14F-4D97-AF65-F5344CB8AC3E}">
        <p14:creationId xmlns:p14="http://schemas.microsoft.com/office/powerpoint/2010/main" val="18032400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HRCS Webinar Series</a:t>
            </a:r>
            <a:endParaRPr lang="en-US"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2"/>
          </p:nvPr>
        </p:nvSpPr>
        <p:spPr/>
        <p:txBody>
          <a:bodyPr/>
          <a:lstStyle/>
          <a:p>
            <a:fld id="{0959853F-D978-4035-8F2C-7357D8358325}" type="slidenum">
              <a:rPr lang="en-US" smtClean="0"/>
              <a:t>2</a:t>
            </a:fld>
            <a:endParaRPr lang="en-US" dirty="0"/>
          </a:p>
        </p:txBody>
      </p:sp>
    </p:spTree>
    <p:extLst>
      <p:ext uri="{BB962C8B-B14F-4D97-AF65-F5344CB8AC3E}">
        <p14:creationId xmlns:p14="http://schemas.microsoft.com/office/powerpoint/2010/main" val="9509967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005522"/>
          </a:xfrm>
        </p:spPr>
        <p:txBody>
          <a:bodyPr>
            <a:normAutofit fontScale="90000"/>
          </a:bodyPr>
          <a:lstStyle/>
          <a:p>
            <a:r>
              <a:rPr lang="en-US" sz="3600" dirty="0"/>
              <a:t>§ </a:t>
            </a:r>
            <a:r>
              <a:rPr lang="en-US" sz="3600" dirty="0" smtClean="0"/>
              <a:t>16VAC 25-220 </a:t>
            </a:r>
            <a:r>
              <a:rPr lang="en-US" sz="3600" b="1" dirty="0" smtClean="0"/>
              <a:t>RTW Positive/Suspected COVID-19</a:t>
            </a:r>
            <a:endParaRPr lang="en-US" sz="3600" b="1" dirty="0"/>
          </a:p>
        </p:txBody>
      </p:sp>
      <p:sp>
        <p:nvSpPr>
          <p:cNvPr id="3" name="Content Placeholder 2"/>
          <p:cNvSpPr>
            <a:spLocks noGrp="1"/>
          </p:cNvSpPr>
          <p:nvPr>
            <p:ph idx="1"/>
          </p:nvPr>
        </p:nvSpPr>
        <p:spPr>
          <a:xfrm>
            <a:off x="609600" y="1417321"/>
            <a:ext cx="10972800" cy="4558606"/>
          </a:xfrm>
        </p:spPr>
        <p:txBody>
          <a:bodyPr>
            <a:normAutofit fontScale="25000" lnSpcReduction="20000"/>
          </a:bodyPr>
          <a:lstStyle/>
          <a:p>
            <a:pPr marL="0" indent="0">
              <a:buNone/>
            </a:pPr>
            <a:r>
              <a:rPr lang="en-US" sz="7200" b="1" u="sng" dirty="0" smtClean="0"/>
              <a:t>Workers with or Suspected to have COVID-19 can stop isolation and return to the workplace when they’ve met one of the two options:</a:t>
            </a:r>
          </a:p>
          <a:p>
            <a:pPr marL="0" indent="0">
              <a:buNone/>
            </a:pPr>
            <a:endParaRPr lang="en-US" sz="4400" dirty="0" smtClean="0"/>
          </a:p>
          <a:p>
            <a:pPr marL="0" indent="0">
              <a:buNone/>
            </a:pPr>
            <a:endParaRPr lang="en-US" sz="4400" dirty="0" smtClean="0"/>
          </a:p>
          <a:p>
            <a:r>
              <a:rPr lang="en-US" sz="7200" b="1" dirty="0" smtClean="0"/>
              <a:t>Option1</a:t>
            </a:r>
            <a:r>
              <a:rPr lang="en-US" sz="7200" b="1" dirty="0"/>
              <a:t>:</a:t>
            </a:r>
            <a:r>
              <a:rPr lang="en-US" sz="7200" dirty="0"/>
              <a:t> </a:t>
            </a:r>
            <a:r>
              <a:rPr lang="en-US" sz="7200" b="1" dirty="0" smtClean="0"/>
              <a:t>Symptom Based </a:t>
            </a:r>
            <a:r>
              <a:rPr lang="en-US" sz="7200" dirty="0" smtClean="0"/>
              <a:t>- E</a:t>
            </a:r>
            <a:r>
              <a:rPr lang="en-US" sz="7200" b="1" dirty="0" smtClean="0"/>
              <a:t>mployee </a:t>
            </a:r>
            <a:r>
              <a:rPr lang="en-US" sz="7200" b="1" dirty="0"/>
              <a:t>will not have a test</a:t>
            </a:r>
            <a:r>
              <a:rPr lang="en-US" sz="7200" dirty="0"/>
              <a:t> to determine if they are still </a:t>
            </a:r>
            <a:r>
              <a:rPr lang="en-US" sz="7200" dirty="0" smtClean="0"/>
              <a:t>contagious. Must meet these three conditions:</a:t>
            </a:r>
          </a:p>
          <a:p>
            <a:pPr lvl="1"/>
            <a:r>
              <a:rPr lang="en-US" sz="6400" dirty="0" smtClean="0"/>
              <a:t>no </a:t>
            </a:r>
            <a:r>
              <a:rPr lang="en-US" sz="6400" dirty="0"/>
              <a:t>fever for at least 72 hours (that is, 3 full days of no fever without the use medicine that reduces fevers)</a:t>
            </a:r>
            <a:br>
              <a:rPr lang="en-US" sz="6400" dirty="0"/>
            </a:br>
            <a:r>
              <a:rPr lang="en-US" sz="6400" dirty="0"/>
              <a:t>AND</a:t>
            </a:r>
          </a:p>
          <a:p>
            <a:pPr lvl="1"/>
            <a:r>
              <a:rPr lang="en-US" sz="6400" dirty="0"/>
              <a:t>other symptoms have improved (for example, cough or shortness of breath have improved)</a:t>
            </a:r>
            <a:br>
              <a:rPr lang="en-US" sz="6400" dirty="0"/>
            </a:br>
            <a:r>
              <a:rPr lang="en-US" sz="6400" dirty="0"/>
              <a:t>AND</a:t>
            </a:r>
          </a:p>
          <a:p>
            <a:pPr lvl="1"/>
            <a:r>
              <a:rPr lang="en-US" sz="6400" dirty="0"/>
              <a:t>at least 10 days have passed since their symptoms first appeared</a:t>
            </a:r>
            <a:r>
              <a:rPr lang="en-US" sz="6400" dirty="0" smtClean="0"/>
              <a:t>.</a:t>
            </a:r>
          </a:p>
          <a:p>
            <a:pPr marL="457200" lvl="1" indent="0">
              <a:buNone/>
            </a:pPr>
            <a:endParaRPr lang="en-US" sz="6400" dirty="0" smtClean="0"/>
          </a:p>
          <a:p>
            <a:pPr marL="457200" lvl="1" indent="0">
              <a:buNone/>
            </a:pPr>
            <a:endParaRPr lang="en-US" dirty="0"/>
          </a:p>
          <a:p>
            <a:r>
              <a:rPr lang="en-US" sz="7200" b="1" dirty="0"/>
              <a:t>Option 2: </a:t>
            </a:r>
            <a:r>
              <a:rPr lang="en-US" sz="7200" b="1" dirty="0" smtClean="0"/>
              <a:t>Test-Based</a:t>
            </a:r>
            <a:r>
              <a:rPr lang="en-US" sz="7200" dirty="0"/>
              <a:t> to determine if the employee is still </a:t>
            </a:r>
            <a:r>
              <a:rPr lang="en-US" sz="7200" dirty="0" smtClean="0"/>
              <a:t>contagious. Must meet these three conditions:</a:t>
            </a:r>
          </a:p>
          <a:p>
            <a:pPr lvl="1"/>
            <a:r>
              <a:rPr lang="en-US" sz="6400" dirty="0" smtClean="0"/>
              <a:t>The </a:t>
            </a:r>
            <a:r>
              <a:rPr lang="en-US" sz="6400" dirty="0"/>
              <a:t>employee no longer has a fever (without the use of medicine that reduces fevers)</a:t>
            </a:r>
            <a:br>
              <a:rPr lang="en-US" sz="6400" dirty="0"/>
            </a:br>
            <a:r>
              <a:rPr lang="en-US" sz="6400" dirty="0"/>
              <a:t>AND</a:t>
            </a:r>
          </a:p>
          <a:p>
            <a:pPr lvl="1"/>
            <a:r>
              <a:rPr lang="en-US" sz="6400" dirty="0"/>
              <a:t>other symptoms have improved (for example, cough or shortness of breath have improved)</a:t>
            </a:r>
            <a:br>
              <a:rPr lang="en-US" sz="6400" dirty="0"/>
            </a:br>
            <a:r>
              <a:rPr lang="en-US" sz="6400" dirty="0"/>
              <a:t>AND</a:t>
            </a:r>
          </a:p>
          <a:p>
            <a:pPr lvl="1"/>
            <a:r>
              <a:rPr lang="en-US" sz="6400" dirty="0"/>
              <a:t>they received two negative tests in a row, at least 24 hours apart. Their doctor should follow </a:t>
            </a:r>
            <a:r>
              <a:rPr lang="en-US" sz="6400" dirty="0">
                <a:hlinkClick r:id="rId3"/>
              </a:rPr>
              <a:t>CDC guidelines</a:t>
            </a:r>
            <a:r>
              <a:rPr lang="en-US" sz="6400" dirty="0" smtClean="0"/>
              <a:t>.</a:t>
            </a:r>
          </a:p>
          <a:p>
            <a:pPr lvl="1"/>
            <a:endParaRPr lang="en-US" sz="6400" dirty="0"/>
          </a:p>
          <a:p>
            <a:pPr marL="457200" lvl="1" indent="0">
              <a:buNone/>
            </a:pPr>
            <a:r>
              <a:rPr lang="en-US" sz="6400" dirty="0" smtClean="0"/>
              <a:t>Note:  CDC/VDH Guidance may indicate less time is required for returning to work.  However, the VOSH Standard requires employers to exercise the practice that provides the greater protection to workers.  </a:t>
            </a:r>
            <a:endParaRPr lang="en-US" sz="6400" dirty="0"/>
          </a:p>
          <a:p>
            <a:pPr marL="0" indent="0">
              <a:buNone/>
            </a:pPr>
            <a:endParaRPr lang="en-US" sz="2400" dirty="0" smtClean="0"/>
          </a:p>
        </p:txBody>
      </p:sp>
      <p:sp>
        <p:nvSpPr>
          <p:cNvPr id="4" name="Slide Number Placeholder 3"/>
          <p:cNvSpPr>
            <a:spLocks noGrp="1"/>
          </p:cNvSpPr>
          <p:nvPr>
            <p:ph type="sldNum" sz="quarter" idx="12"/>
          </p:nvPr>
        </p:nvSpPr>
        <p:spPr/>
        <p:txBody>
          <a:bodyPr/>
          <a:lstStyle/>
          <a:p>
            <a:fld id="{0959853F-D978-4035-8F2C-7357D8358325}" type="slidenum">
              <a:rPr lang="en-US" smtClean="0"/>
              <a:t>20</a:t>
            </a:fld>
            <a:endParaRPr lang="en-US" dirty="0"/>
          </a:p>
        </p:txBody>
      </p:sp>
    </p:spTree>
    <p:extLst>
      <p:ext uri="{BB962C8B-B14F-4D97-AF65-F5344CB8AC3E}">
        <p14:creationId xmlns:p14="http://schemas.microsoft.com/office/powerpoint/2010/main" val="20501903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Requirements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62267333"/>
              </p:ext>
            </p:extLst>
          </p:nvPr>
        </p:nvGraphicFramePr>
        <p:xfrm>
          <a:off x="982980" y="1652271"/>
          <a:ext cx="10226040" cy="4358640"/>
        </p:xfrm>
        <a:graphic>
          <a:graphicData uri="http://schemas.openxmlformats.org/drawingml/2006/table">
            <a:tbl>
              <a:tblPr firstRow="1" bandRow="1">
                <a:tableStyleId>{5C22544A-7EE6-4342-B048-85BDC9FD1C3A}</a:tableStyleId>
              </a:tblPr>
              <a:tblGrid>
                <a:gridCol w="10226040">
                  <a:extLst>
                    <a:ext uri="{9D8B030D-6E8A-4147-A177-3AD203B41FA5}">
                      <a16:colId xmlns:a16="http://schemas.microsoft.com/office/drawing/2014/main" val="3095974173"/>
                    </a:ext>
                  </a:extLst>
                </a:gridCol>
              </a:tblGrid>
              <a:tr h="370840">
                <a:tc>
                  <a:txBody>
                    <a:bodyPr/>
                    <a:lstStyle/>
                    <a:p>
                      <a:pPr algn="ctr"/>
                      <a:r>
                        <a:rPr lang="en-US" sz="2000" dirty="0" smtClean="0"/>
                        <a:t>Required</a:t>
                      </a:r>
                      <a:r>
                        <a:rPr lang="en-US" sz="2000" baseline="0" dirty="0" smtClean="0"/>
                        <a:t> Training </a:t>
                      </a:r>
                      <a:r>
                        <a:rPr lang="en-US" sz="2000" dirty="0" smtClean="0"/>
                        <a:t>Topics</a:t>
                      </a:r>
                      <a:endParaRPr lang="en-US" sz="2000" dirty="0"/>
                    </a:p>
                  </a:txBody>
                  <a:tcPr/>
                </a:tc>
                <a:extLst>
                  <a:ext uri="{0D108BD9-81ED-4DB2-BD59-A6C34878D82A}">
                    <a16:rowId xmlns:a16="http://schemas.microsoft.com/office/drawing/2014/main" val="2565809591"/>
                  </a:ext>
                </a:extLst>
              </a:tr>
              <a:tr h="370840">
                <a:tc>
                  <a:txBody>
                    <a:bodyPr/>
                    <a:lstStyle/>
                    <a:p>
                      <a:r>
                        <a:rPr lang="en-US" dirty="0" smtClean="0"/>
                        <a:t>Requirements of the standard/regulation</a:t>
                      </a:r>
                    </a:p>
                  </a:txBody>
                  <a:tcPr/>
                </a:tc>
                <a:extLst>
                  <a:ext uri="{0D108BD9-81ED-4DB2-BD59-A6C34878D82A}">
                    <a16:rowId xmlns:a16="http://schemas.microsoft.com/office/drawing/2014/main" val="3247698503"/>
                  </a:ext>
                </a:extLst>
              </a:tr>
              <a:tr h="370840">
                <a:tc>
                  <a:txBody>
                    <a:bodyPr/>
                    <a:lstStyle/>
                    <a:p>
                      <a:r>
                        <a:rPr lang="en-US" baseline="0" dirty="0" smtClean="0"/>
                        <a:t>Training required within 30 days of publication; 60 days for Infectious Disease Preparation &amp; Response Plan</a:t>
                      </a:r>
                    </a:p>
                  </a:txBody>
                  <a:tcPr/>
                </a:tc>
                <a:extLst>
                  <a:ext uri="{0D108BD9-81ED-4DB2-BD59-A6C34878D82A}">
                    <a16:rowId xmlns:a16="http://schemas.microsoft.com/office/drawing/2014/main" val="424576643"/>
                  </a:ext>
                </a:extLst>
              </a:tr>
              <a:tr h="370840">
                <a:tc>
                  <a:txBody>
                    <a:bodyPr/>
                    <a:lstStyle/>
                    <a:p>
                      <a:r>
                        <a:rPr lang="en-US" dirty="0" smtClean="0"/>
                        <a:t>Symptoms</a:t>
                      </a:r>
                      <a:r>
                        <a:rPr lang="en-US" baseline="0" dirty="0" smtClean="0"/>
                        <a:t> of COVID-19 disease and transmission of the virus</a:t>
                      </a:r>
                      <a:endParaRPr lang="en-US" dirty="0"/>
                    </a:p>
                  </a:txBody>
                  <a:tcPr/>
                </a:tc>
                <a:extLst>
                  <a:ext uri="{0D108BD9-81ED-4DB2-BD59-A6C34878D82A}">
                    <a16:rowId xmlns:a16="http://schemas.microsoft.com/office/drawing/2014/main" val="3079815332"/>
                  </a:ext>
                </a:extLst>
              </a:tr>
              <a:tr h="370840">
                <a:tc>
                  <a:txBody>
                    <a:bodyPr/>
                    <a:lstStyle/>
                    <a:p>
                      <a:r>
                        <a:rPr lang="en-US" dirty="0" smtClean="0"/>
                        <a:t>Safe and healthy work practices (e.g., distancing, sanitizing</a:t>
                      </a:r>
                      <a:r>
                        <a:rPr lang="en-US" baseline="0" dirty="0" smtClean="0"/>
                        <a:t> procedures, etc.)</a:t>
                      </a:r>
                      <a:endParaRPr lang="en-US" dirty="0"/>
                    </a:p>
                  </a:txBody>
                  <a:tcPr/>
                </a:tc>
                <a:extLst>
                  <a:ext uri="{0D108BD9-81ED-4DB2-BD59-A6C34878D82A}">
                    <a16:rowId xmlns:a16="http://schemas.microsoft.com/office/drawing/2014/main" val="1938338271"/>
                  </a:ext>
                </a:extLst>
              </a:tr>
              <a:tr h="370840">
                <a:tc>
                  <a:txBody>
                    <a:bodyPr/>
                    <a:lstStyle/>
                    <a:p>
                      <a:r>
                        <a:rPr lang="en-US" dirty="0" smtClean="0"/>
                        <a:t>Personal</a:t>
                      </a:r>
                      <a:r>
                        <a:rPr lang="en-US" baseline="0" dirty="0" smtClean="0"/>
                        <a:t> Protective Equipment:</a:t>
                      </a:r>
                    </a:p>
                    <a:p>
                      <a:pPr marL="285750" indent="-285750">
                        <a:buFont typeface="Arial" panose="020B0604020202020204" pitchFamily="34" charset="0"/>
                        <a:buChar char="•"/>
                      </a:pPr>
                      <a:r>
                        <a:rPr lang="en-US" sz="1800" kern="1200" dirty="0" smtClean="0">
                          <a:solidFill>
                            <a:schemeClr val="tx1"/>
                          </a:solidFill>
                          <a:effectLst/>
                          <a:latin typeface="+mn-lt"/>
                          <a:ea typeface="+mn-ea"/>
                          <a:cs typeface="+mn-cs"/>
                        </a:rPr>
                        <a:t>When/what PPE is required,</a:t>
                      </a:r>
                    </a:p>
                    <a:p>
                      <a:pPr marL="285750" indent="-285750">
                        <a:buFont typeface="Arial" panose="020B0604020202020204" pitchFamily="34" charset="0"/>
                        <a:buChar char="•"/>
                      </a:pPr>
                      <a:r>
                        <a:rPr lang="en-US" sz="1800" kern="1200" dirty="0" smtClean="0">
                          <a:solidFill>
                            <a:schemeClr val="tx1"/>
                          </a:solidFill>
                          <a:effectLst/>
                          <a:latin typeface="+mn-lt"/>
                          <a:ea typeface="+mn-ea"/>
                          <a:cs typeface="+mn-cs"/>
                        </a:rPr>
                        <a:t>Face</a:t>
                      </a:r>
                      <a:r>
                        <a:rPr lang="en-US" sz="1800" kern="1200" baseline="0" dirty="0" smtClean="0">
                          <a:solidFill>
                            <a:schemeClr val="tx1"/>
                          </a:solidFill>
                          <a:effectLst/>
                          <a:latin typeface="+mn-lt"/>
                          <a:ea typeface="+mn-ea"/>
                          <a:cs typeface="+mn-cs"/>
                        </a:rPr>
                        <a:t> Coverings</a:t>
                      </a:r>
                      <a:r>
                        <a:rPr lang="en-US" sz="1800" kern="1200" dirty="0" smtClean="0">
                          <a:solidFill>
                            <a:schemeClr val="tx1"/>
                          </a:solidFill>
                          <a:effectLst/>
                          <a:latin typeface="+mn-lt"/>
                          <a:ea typeface="+mn-ea"/>
                          <a:cs typeface="+mn-cs"/>
                        </a:rPr>
                        <a:t>,</a:t>
                      </a:r>
                    </a:p>
                    <a:p>
                      <a:pPr marL="285750" indent="-285750">
                        <a:buFont typeface="Arial" panose="020B0604020202020204" pitchFamily="34" charset="0"/>
                        <a:buChar char="•"/>
                      </a:pPr>
                      <a:r>
                        <a:rPr lang="en-US" sz="1800" kern="1200" dirty="0" smtClean="0">
                          <a:solidFill>
                            <a:schemeClr val="tx1"/>
                          </a:solidFill>
                          <a:effectLst/>
                          <a:latin typeface="+mn-lt"/>
                          <a:ea typeface="+mn-ea"/>
                          <a:cs typeface="+mn-cs"/>
                        </a:rPr>
                        <a:t>how to properly don, doff, adjust, and wear PPE, face coverings, gloves, etc.</a:t>
                      </a:r>
                    </a:p>
                    <a:p>
                      <a:pPr marL="285750" indent="-285750">
                        <a:buFont typeface="Arial" panose="020B0604020202020204" pitchFamily="34" charset="0"/>
                        <a:buChar char="•"/>
                      </a:pPr>
                      <a:r>
                        <a:rPr lang="en-US" sz="1800" kern="1200" dirty="0" smtClean="0">
                          <a:solidFill>
                            <a:schemeClr val="tx1"/>
                          </a:solidFill>
                          <a:effectLst/>
                          <a:latin typeface="+mn-lt"/>
                          <a:ea typeface="+mn-ea"/>
                          <a:cs typeface="+mn-cs"/>
                        </a:rPr>
                        <a:t>the limitations of PPE, and</a:t>
                      </a:r>
                    </a:p>
                    <a:p>
                      <a:pPr marL="285750" indent="-285750">
                        <a:buFont typeface="Arial" panose="020B0604020202020204" pitchFamily="34" charset="0"/>
                        <a:buChar char="•"/>
                      </a:pPr>
                      <a:r>
                        <a:rPr lang="en-US" sz="1800" kern="1200" dirty="0" smtClean="0">
                          <a:solidFill>
                            <a:schemeClr val="tx1"/>
                          </a:solidFill>
                          <a:effectLst/>
                          <a:latin typeface="+mn-lt"/>
                          <a:ea typeface="+mn-ea"/>
                          <a:cs typeface="+mn-cs"/>
                        </a:rPr>
                        <a:t>the proper care, maintenance, useful life, and disposal of PPE</a:t>
                      </a:r>
                      <a:endParaRPr lang="en-US" dirty="0"/>
                    </a:p>
                  </a:txBody>
                  <a:tcPr/>
                </a:tc>
                <a:extLst>
                  <a:ext uri="{0D108BD9-81ED-4DB2-BD59-A6C34878D82A}">
                    <a16:rowId xmlns:a16="http://schemas.microsoft.com/office/drawing/2014/main" val="759826113"/>
                  </a:ext>
                </a:extLst>
              </a:tr>
              <a:tr h="370840">
                <a:tc>
                  <a:txBody>
                    <a:bodyPr/>
                    <a:lstStyle/>
                    <a:p>
                      <a:r>
                        <a:rPr lang="en-US" sz="1800" kern="1200" dirty="0" smtClean="0">
                          <a:solidFill>
                            <a:schemeClr val="tx1"/>
                          </a:solidFill>
                          <a:effectLst/>
                          <a:latin typeface="+mn-lt"/>
                          <a:ea typeface="+mn-ea"/>
                          <a:cs typeface="+mn-cs"/>
                        </a:rPr>
                        <a:t>Anti-discrimination provisions of this standard/regulation in §90</a:t>
                      </a:r>
                      <a:endParaRPr lang="en-US" dirty="0" smtClean="0"/>
                    </a:p>
                  </a:txBody>
                  <a:tcPr/>
                </a:tc>
                <a:extLst>
                  <a:ext uri="{0D108BD9-81ED-4DB2-BD59-A6C34878D82A}">
                    <a16:rowId xmlns:a16="http://schemas.microsoft.com/office/drawing/2014/main" val="177038870"/>
                  </a:ext>
                </a:extLst>
              </a:tr>
              <a:tr h="370840">
                <a:tc>
                  <a:txBody>
                    <a:bodyPr/>
                    <a:lstStyle/>
                    <a:p>
                      <a:r>
                        <a:rPr lang="en-US" sz="1800" kern="1200" dirty="0" smtClean="0">
                          <a:solidFill>
                            <a:schemeClr val="tx1"/>
                          </a:solidFill>
                          <a:effectLst/>
                          <a:latin typeface="+mn-lt"/>
                          <a:ea typeface="+mn-ea"/>
                          <a:cs typeface="+mn-cs"/>
                        </a:rPr>
                        <a:t>Employer’s Infectious Disease Preparedness and Response Plan or Pandemic Plan</a:t>
                      </a:r>
                      <a:endParaRPr lang="en-US" baseline="0" dirty="0" smtClean="0"/>
                    </a:p>
                  </a:txBody>
                  <a:tcPr/>
                </a:tc>
                <a:extLst>
                  <a:ext uri="{0D108BD9-81ED-4DB2-BD59-A6C34878D82A}">
                    <a16:rowId xmlns:a16="http://schemas.microsoft.com/office/drawing/2014/main" val="3116544532"/>
                  </a:ext>
                </a:extLst>
              </a:tr>
            </a:tbl>
          </a:graphicData>
        </a:graphic>
      </p:graphicFrame>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59853F-D978-4035-8F2C-7357D8358325}"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7868395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Certification Requirements</a:t>
            </a:r>
            <a:endParaRPr lang="en-US"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59853F-D978-4035-8F2C-7357D8358325}"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TextBox 6"/>
          <p:cNvSpPr txBox="1"/>
          <p:nvPr/>
        </p:nvSpPr>
        <p:spPr>
          <a:xfrm>
            <a:off x="850900" y="1583914"/>
            <a:ext cx="6601460" cy="3785652"/>
          </a:xfrm>
          <a:prstGeom prst="rect">
            <a:avLst/>
          </a:prstGeom>
          <a:solidFill>
            <a:schemeClr val="accent1">
              <a:lumMod val="20000"/>
              <a:lumOff val="80000"/>
            </a:schemeClr>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sng" strike="noStrike" kern="1200" cap="none" spc="0" normalizeH="0" baseline="0" noProof="0" dirty="0" smtClean="0">
                <a:ln>
                  <a:noFill/>
                </a:ln>
                <a:solidFill>
                  <a:prstClr val="black"/>
                </a:solidFill>
                <a:effectLst/>
                <a:uLnTx/>
                <a:uFillTx/>
                <a:latin typeface="Calibri"/>
                <a:ea typeface="+mn-ea"/>
                <a:cs typeface="+mn-cs"/>
              </a:rPr>
              <a:t>Written Certification Record Requirements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smtClean="0">
              <a:ln>
                <a:noFill/>
              </a:ln>
              <a:solidFill>
                <a:prstClr val="black"/>
              </a:solidFill>
              <a:effectLst/>
              <a:uLnTx/>
              <a:uFillTx/>
              <a:latin typeface="Calibri"/>
              <a:ea typeface="+mn-ea"/>
              <a:cs typeface="+mn-cs"/>
            </a:endParaRPr>
          </a:p>
          <a:p>
            <a:pPr marL="285750" lvl="0" indent="-285750">
              <a:buFont typeface="Arial" panose="020B0604020202020204" pitchFamily="34" charset="0"/>
              <a:buChar char="•"/>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E</a:t>
            </a:r>
            <a:r>
              <a:rPr kumimoji="0" lang="en-US" sz="2000" b="0" i="0" u="none" strike="noStrike" kern="1200" cap="none" spc="0" normalizeH="0" baseline="0" noProof="0" dirty="0" smtClean="0">
                <a:ln>
                  <a:noFill/>
                </a:ln>
                <a:solidFill>
                  <a:prstClr val="black"/>
                </a:solidFill>
                <a:effectLst/>
                <a:uLnTx/>
                <a:uFillTx/>
                <a:latin typeface="Calibri"/>
                <a:ea typeface="+mn-ea"/>
                <a:cs typeface="+mn-cs"/>
              </a:rPr>
              <a:t>mployers </a:t>
            </a:r>
            <a:r>
              <a:rPr kumimoji="0" lang="en-US" sz="2000" b="0" i="0" u="none" strike="noStrike" kern="1200" cap="none" spc="0" normalizeH="0" baseline="0" noProof="0" dirty="0">
                <a:ln>
                  <a:noFill/>
                </a:ln>
                <a:solidFill>
                  <a:prstClr val="black"/>
                </a:solidFill>
                <a:effectLst/>
                <a:uLnTx/>
                <a:uFillTx/>
                <a:latin typeface="Calibri"/>
                <a:ea typeface="+mn-ea"/>
                <a:cs typeface="+mn-cs"/>
              </a:rPr>
              <a:t>covered by </a:t>
            </a:r>
            <a:r>
              <a:rPr lang="en-US" sz="2000" dirty="0"/>
              <a:t>§</a:t>
            </a:r>
            <a:r>
              <a:rPr lang="en-US" sz="2000" dirty="0" smtClean="0">
                <a:solidFill>
                  <a:prstClr val="black"/>
                </a:solidFill>
                <a:latin typeface="Calibri"/>
              </a:rPr>
              <a:t>16 VAC 25-220 </a:t>
            </a:r>
            <a:r>
              <a:rPr kumimoji="0" lang="en-US" sz="2000" b="0" i="0" u="none" strike="noStrike" kern="1200" cap="none" spc="0" normalizeH="0" baseline="0" noProof="0" dirty="0" smtClean="0">
                <a:ln>
                  <a:noFill/>
                </a:ln>
                <a:solidFill>
                  <a:prstClr val="black"/>
                </a:solidFill>
                <a:effectLst/>
                <a:uLnTx/>
                <a:uFillTx/>
                <a:latin typeface="Calibri"/>
                <a:ea typeface="+mn-ea"/>
                <a:cs typeface="+mn-cs"/>
              </a:rPr>
              <a:t>of the standard/regulation where employees </a:t>
            </a:r>
            <a:r>
              <a:rPr kumimoji="0" lang="en-US" sz="2000" b="0" i="0" u="none" strike="noStrike" kern="1200" cap="none" spc="0" normalizeH="0" baseline="0" noProof="0" dirty="0">
                <a:ln>
                  <a:noFill/>
                </a:ln>
                <a:solidFill>
                  <a:prstClr val="black"/>
                </a:solidFill>
                <a:effectLst/>
                <a:uLnTx/>
                <a:uFillTx/>
                <a:latin typeface="Calibri"/>
                <a:ea typeface="+mn-ea"/>
                <a:cs typeface="+mn-cs"/>
              </a:rPr>
              <a:t>exposed to hazards or job tasks classified at “very high,” “high,” or “medium” exposure risk levels. </a:t>
            </a:r>
            <a:endParaRPr kumimoji="0" lang="en-US" sz="2000" b="0" i="0" u="none" strike="noStrike" kern="1200" cap="none" spc="0" normalizeH="0" baseline="0" noProof="0" dirty="0" smtClean="0">
              <a:ln>
                <a:noFill/>
              </a:ln>
              <a:solidFill>
                <a:prstClr val="black"/>
              </a:solidFill>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Calibri"/>
                <a:ea typeface="+mn-ea"/>
                <a:cs typeface="+mn-cs"/>
              </a:rPr>
              <a:t>Includes name </a:t>
            </a:r>
            <a:r>
              <a:rPr kumimoji="0" lang="en-US" sz="2000" b="0" i="0" u="none" strike="noStrike" kern="1200" cap="none" spc="0" normalizeH="0" baseline="0" noProof="0" dirty="0">
                <a:ln>
                  <a:noFill/>
                </a:ln>
                <a:solidFill>
                  <a:prstClr val="black"/>
                </a:solidFill>
                <a:effectLst/>
                <a:uLnTx/>
                <a:uFillTx/>
                <a:latin typeface="Calibri"/>
                <a:ea typeface="+mn-ea"/>
                <a:cs typeface="+mn-cs"/>
              </a:rPr>
              <a:t>or other unique identifier of the employee </a:t>
            </a:r>
            <a:r>
              <a:rPr kumimoji="0" lang="en-US" sz="2000" b="0" i="0" u="none" strike="noStrike" kern="1200" cap="none" spc="0" normalizeH="0" baseline="0" noProof="0" dirty="0" smtClean="0">
                <a:ln>
                  <a:noFill/>
                </a:ln>
                <a:solidFill>
                  <a:prstClr val="black"/>
                </a:solidFill>
                <a:effectLst/>
                <a:uLnTx/>
                <a:uFillTx/>
                <a:latin typeface="Calibri"/>
                <a:ea typeface="+mn-ea"/>
                <a:cs typeface="+mn-cs"/>
              </a:rPr>
              <a:t>trained.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T</a:t>
            </a:r>
            <a:r>
              <a:rPr kumimoji="0" lang="en-US" sz="2000" b="0" i="0" u="none" strike="noStrike" kern="1200" cap="none" spc="0" normalizeH="0" baseline="0" noProof="0" dirty="0" smtClean="0">
                <a:ln>
                  <a:noFill/>
                </a:ln>
                <a:solidFill>
                  <a:prstClr val="black"/>
                </a:solidFill>
                <a:effectLst/>
                <a:uLnTx/>
                <a:uFillTx/>
                <a:latin typeface="Calibri"/>
                <a:ea typeface="+mn-ea"/>
                <a:cs typeface="+mn-cs"/>
              </a:rPr>
              <a:t>rained </a:t>
            </a:r>
            <a:r>
              <a:rPr kumimoji="0" lang="en-US" sz="2000" b="0" i="0" u="none" strike="noStrike" kern="1200" cap="none" spc="0" normalizeH="0" baseline="0" noProof="0" dirty="0">
                <a:ln>
                  <a:noFill/>
                </a:ln>
                <a:solidFill>
                  <a:prstClr val="black"/>
                </a:solidFill>
                <a:effectLst/>
                <a:uLnTx/>
                <a:uFillTx/>
                <a:latin typeface="Calibri"/>
                <a:ea typeface="+mn-ea"/>
                <a:cs typeface="+mn-cs"/>
              </a:rPr>
              <a:t>employee’s physical or electronic </a:t>
            </a:r>
            <a:r>
              <a:rPr kumimoji="0" lang="en-US" sz="2000" b="0" i="0" u="none" strike="noStrike" kern="1200" cap="none" spc="0" normalizeH="0" baseline="0" noProof="0" dirty="0" smtClean="0">
                <a:ln>
                  <a:noFill/>
                </a:ln>
                <a:solidFill>
                  <a:prstClr val="black"/>
                </a:solidFill>
                <a:effectLst/>
                <a:uLnTx/>
                <a:uFillTx/>
                <a:latin typeface="Calibri"/>
                <a:ea typeface="+mn-ea"/>
                <a:cs typeface="+mn-cs"/>
              </a:rPr>
              <a:t>signature.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Calibri"/>
                <a:ea typeface="+mn-ea"/>
                <a:cs typeface="+mn-cs"/>
              </a:rPr>
              <a:t>Date(s</a:t>
            </a:r>
            <a:r>
              <a:rPr kumimoji="0" lang="en-US" sz="2000" b="0" i="0" u="none" strike="noStrike" kern="1200" cap="none" spc="0" normalizeH="0" baseline="0" noProof="0" dirty="0">
                <a:ln>
                  <a:noFill/>
                </a:ln>
                <a:solidFill>
                  <a:prstClr val="black"/>
                </a:solidFill>
                <a:effectLst/>
                <a:uLnTx/>
                <a:uFillTx/>
                <a:latin typeface="Calibri"/>
                <a:ea typeface="+mn-ea"/>
                <a:cs typeface="+mn-cs"/>
              </a:rPr>
              <a:t>) of the </a:t>
            </a:r>
            <a:r>
              <a:rPr kumimoji="0" lang="en-US" sz="2000" b="0" i="0" u="none" strike="noStrike" kern="1200" cap="none" spc="0" normalizeH="0" baseline="0" noProof="0" dirty="0" smtClean="0">
                <a:ln>
                  <a:noFill/>
                </a:ln>
                <a:solidFill>
                  <a:prstClr val="black"/>
                </a:solidFill>
                <a:effectLst/>
                <a:uLnTx/>
                <a:uFillTx/>
                <a:latin typeface="Calibri"/>
                <a:ea typeface="+mn-ea"/>
                <a:cs typeface="+mn-cs"/>
              </a:rPr>
              <a:t>training.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S</a:t>
            </a:r>
            <a:r>
              <a:rPr kumimoji="0" lang="en-US" sz="2000" b="0" i="0" u="none" strike="noStrike" kern="1200" cap="none" spc="0" normalizeH="0" baseline="0" noProof="0" dirty="0" smtClean="0">
                <a:ln>
                  <a:noFill/>
                </a:ln>
                <a:solidFill>
                  <a:prstClr val="black"/>
                </a:solidFill>
                <a:effectLst/>
                <a:uLnTx/>
                <a:uFillTx/>
                <a:latin typeface="Calibri"/>
                <a:ea typeface="+mn-ea"/>
                <a:cs typeface="+mn-cs"/>
              </a:rPr>
              <a:t>ignature </a:t>
            </a:r>
            <a:r>
              <a:rPr kumimoji="0" lang="en-US" sz="2000" b="0" i="0" u="none" strike="noStrike" kern="1200" cap="none" spc="0" normalizeH="0" baseline="0" noProof="0" dirty="0">
                <a:ln>
                  <a:noFill/>
                </a:ln>
                <a:solidFill>
                  <a:prstClr val="black"/>
                </a:solidFill>
                <a:effectLst/>
                <a:uLnTx/>
                <a:uFillTx/>
                <a:latin typeface="Calibri"/>
                <a:ea typeface="+mn-ea"/>
                <a:cs typeface="+mn-cs"/>
              </a:rPr>
              <a:t>of the person who conducted the training or the signature of the employer</a:t>
            </a:r>
            <a:r>
              <a:rPr kumimoji="0" lang="en-US" sz="2000" b="0" i="0" u="none" strike="noStrike" kern="1200" cap="none" spc="0" normalizeH="0" baseline="0" noProof="0" dirty="0" smtClean="0">
                <a:ln>
                  <a:noFill/>
                </a:ln>
                <a:solidFill>
                  <a:prstClr val="black"/>
                </a:solidFill>
                <a:effectLst/>
                <a:uLnTx/>
                <a:uFillTx/>
                <a:latin typeface="Calibri"/>
                <a:ea typeface="+mn-ea"/>
                <a:cs typeface="+mn-cs"/>
              </a:rPr>
              <a:t>.</a:t>
            </a:r>
          </a:p>
        </p:txBody>
      </p:sp>
      <p:sp>
        <p:nvSpPr>
          <p:cNvPr id="8" name="TextBox 7"/>
          <p:cNvSpPr txBox="1"/>
          <p:nvPr/>
        </p:nvSpPr>
        <p:spPr>
          <a:xfrm>
            <a:off x="7909560" y="1583914"/>
            <a:ext cx="3672840" cy="3785652"/>
          </a:xfrm>
          <a:prstGeom prst="rect">
            <a:avLst/>
          </a:prstGeom>
          <a:solidFill>
            <a:schemeClr val="accent1">
              <a:lumMod val="40000"/>
              <a:lumOff val="60000"/>
            </a:schemeClr>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sng" strike="noStrike" kern="1200" cap="none" spc="0" normalizeH="0" baseline="0" noProof="0" dirty="0" smtClean="0">
                <a:ln>
                  <a:noFill/>
                </a:ln>
                <a:solidFill>
                  <a:prstClr val="black"/>
                </a:solidFill>
                <a:effectLst/>
                <a:uLnTx/>
                <a:uFillTx/>
                <a:latin typeface="Calibri"/>
                <a:ea typeface="+mn-ea"/>
                <a:cs typeface="+mn-cs"/>
              </a:rPr>
              <a:t>Retraining Expectations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smtClean="0">
              <a:ln>
                <a:noFill/>
              </a:ln>
              <a:solidFill>
                <a:prstClr val="black"/>
              </a:solidFill>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Calibri"/>
                <a:ea typeface="+mn-ea"/>
                <a:cs typeface="+mn-cs"/>
              </a:rPr>
              <a:t>Changes in workplace, hazard exposure, or job tasks.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smtClean="0">
              <a:ln>
                <a:noFill/>
              </a:ln>
              <a:solidFill>
                <a:prstClr val="black"/>
              </a:solidFill>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Calibri"/>
                <a:ea typeface="+mn-ea"/>
                <a:cs typeface="+mn-cs"/>
              </a:rPr>
              <a:t>Changes to employer’s Infectious Disease Preparedness and Response Plan.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smtClean="0">
              <a:ln>
                <a:noFill/>
              </a:ln>
              <a:solidFill>
                <a:prstClr val="black"/>
              </a:solidFill>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Calibri"/>
                <a:ea typeface="+mn-ea"/>
                <a:cs typeface="+mn-cs"/>
              </a:rPr>
              <a:t>Employee has not retained understanding.</a:t>
            </a:r>
            <a:endParaRPr kumimoji="0" lang="en-US"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TextBox 4"/>
          <p:cNvSpPr txBox="1"/>
          <p:nvPr/>
        </p:nvSpPr>
        <p:spPr>
          <a:xfrm>
            <a:off x="694145" y="5535842"/>
            <a:ext cx="11189602" cy="646331"/>
          </a:xfrm>
          <a:prstGeom prst="rect">
            <a:avLst/>
          </a:prstGeom>
          <a:solidFill>
            <a:schemeClr val="accent3">
              <a:lumMod val="40000"/>
              <a:lumOff val="60000"/>
            </a:schemeClr>
          </a:solidFill>
        </p:spPr>
        <p:txBody>
          <a:bodyPr wrap="none" rtlCol="0">
            <a:spAutoFit/>
          </a:bodyPr>
          <a:lstStyle/>
          <a:p>
            <a:r>
              <a:rPr lang="en-US" dirty="0" smtClean="0"/>
              <a:t>Employees classified at “lower” risk shall receive written or oral information on the hazards and characteristics of the </a:t>
            </a:r>
          </a:p>
          <a:p>
            <a:r>
              <a:rPr lang="en-US" dirty="0" smtClean="0"/>
              <a:t>Virus, the symptoms of COVID19 and measures to minimize exposure.  DOLI will provide a handout on their website.</a:t>
            </a:r>
            <a:endParaRPr lang="en-US" dirty="0"/>
          </a:p>
        </p:txBody>
      </p:sp>
    </p:spTree>
    <p:extLst>
      <p:ext uri="{BB962C8B-B14F-4D97-AF65-F5344CB8AC3E}">
        <p14:creationId xmlns:p14="http://schemas.microsoft.com/office/powerpoint/2010/main" val="35392402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Resources for Workers</a:t>
            </a:r>
            <a:endParaRPr lang="en-US" dirty="0"/>
          </a:p>
        </p:txBody>
      </p:sp>
      <p:sp>
        <p:nvSpPr>
          <p:cNvPr id="3" name="Content Placeholder 2"/>
          <p:cNvSpPr>
            <a:spLocks noGrp="1"/>
          </p:cNvSpPr>
          <p:nvPr>
            <p:ph idx="1"/>
          </p:nvPr>
        </p:nvSpPr>
        <p:spPr/>
        <p:txBody>
          <a:bodyPr>
            <a:normAutofit fontScale="85000" lnSpcReduction="20000"/>
          </a:bodyPr>
          <a:lstStyle/>
          <a:p>
            <a:r>
              <a:rPr lang="en-US" sz="2400" dirty="0"/>
              <a:t>VOSH 16 VAC 25-220 training resources (link once published)</a:t>
            </a:r>
          </a:p>
          <a:p>
            <a:r>
              <a:rPr lang="en-US" sz="2400" dirty="0" smtClean="0"/>
              <a:t>Face Coverings Fact Sheet</a:t>
            </a:r>
          </a:p>
          <a:p>
            <a:pPr lvl="1"/>
            <a:r>
              <a:rPr lang="en-US" sz="2000" dirty="0" smtClean="0">
                <a:hlinkClick r:id="rId3"/>
              </a:rPr>
              <a:t>https://www.cdc.gov/coronavirus/2019-ncov/downloads/cloth-face-coverings.pdf</a:t>
            </a:r>
            <a:endParaRPr lang="en-US" sz="2000" dirty="0" smtClean="0"/>
          </a:p>
          <a:p>
            <a:r>
              <a:rPr lang="en-US" sz="2400" dirty="0" smtClean="0"/>
              <a:t>Face Coverings Do’s and Don’ts</a:t>
            </a:r>
          </a:p>
          <a:p>
            <a:pPr lvl="1"/>
            <a:r>
              <a:rPr lang="en-US" sz="2000" dirty="0" smtClean="0">
                <a:hlinkClick r:id="rId4"/>
              </a:rPr>
              <a:t>https://www.youtube.com/watch?v=VciAY7up1Fs</a:t>
            </a:r>
            <a:endParaRPr lang="en-US" sz="2000" dirty="0" smtClean="0"/>
          </a:p>
          <a:p>
            <a:r>
              <a:rPr lang="en-US" sz="2400" dirty="0" smtClean="0"/>
              <a:t>Donning PPE Video</a:t>
            </a:r>
          </a:p>
          <a:p>
            <a:pPr lvl="1"/>
            <a:r>
              <a:rPr lang="en-US" sz="2000" dirty="0" smtClean="0">
                <a:hlinkClick r:id="rId5"/>
              </a:rPr>
              <a:t>https://www.youtube.com/watch?v=of73FN086E8</a:t>
            </a:r>
            <a:endParaRPr lang="en-US" sz="2000" dirty="0" smtClean="0"/>
          </a:p>
          <a:p>
            <a:r>
              <a:rPr lang="en-US" sz="2400" dirty="0" smtClean="0"/>
              <a:t>Handwashing</a:t>
            </a:r>
          </a:p>
          <a:p>
            <a:pPr lvl="1"/>
            <a:r>
              <a:rPr lang="en-US" sz="2000" dirty="0" smtClean="0">
                <a:hlinkClick r:id="rId6"/>
              </a:rPr>
              <a:t>https://www.youtube.comwatch?v=d914EnpU4Fo</a:t>
            </a:r>
            <a:endParaRPr lang="en-US" sz="2000" dirty="0" smtClean="0"/>
          </a:p>
          <a:p>
            <a:pPr lvl="1"/>
            <a:r>
              <a:rPr lang="en-US" sz="2000" dirty="0" smtClean="0">
                <a:hlinkClick r:id="rId7"/>
              </a:rPr>
              <a:t>https://www.cdc.gov/handwashing/videos.html</a:t>
            </a:r>
            <a:endParaRPr lang="en-US" sz="2000" dirty="0" smtClean="0"/>
          </a:p>
          <a:p>
            <a:pPr marL="400050"/>
            <a:r>
              <a:rPr lang="en-US" sz="2400" dirty="0" smtClean="0"/>
              <a:t>COVID-19 Video Library (includes American Sign Language videos)</a:t>
            </a:r>
          </a:p>
          <a:p>
            <a:pPr marL="800100" lvl="1"/>
            <a:r>
              <a:rPr lang="en-US" sz="2000" dirty="0" smtClean="0">
                <a:hlinkClick r:id="rId8"/>
              </a:rPr>
              <a:t>https://www.cdc.gov/coronavirus/2019-ncov/communications/videos.html?Sort=Date%3A%desc&amp;Topic=COVID-19</a:t>
            </a:r>
            <a:endParaRPr lang="en-US" sz="2000" dirty="0" smtClean="0"/>
          </a:p>
          <a:p>
            <a:pPr marL="400050"/>
            <a:r>
              <a:rPr lang="en-US" sz="2400" dirty="0" smtClean="0"/>
              <a:t>Prevent Getting Sick – includes info on cloth face coverings, social distancing, and wearing gloves</a:t>
            </a:r>
          </a:p>
          <a:p>
            <a:pPr marL="800100" lvl="1"/>
            <a:r>
              <a:rPr lang="en-US" sz="2000" dirty="0" smtClean="0">
                <a:hlinkClick r:id="rId9"/>
              </a:rPr>
              <a:t>https://www.cdc.gov/coronavirus/2019-ncov/prevent-getting-sick/index.html</a:t>
            </a:r>
            <a:endParaRPr lang="en-US" sz="2000" dirty="0" smtClean="0"/>
          </a:p>
          <a:p>
            <a:pPr marL="514350" lvl="1" indent="0">
              <a:buNone/>
            </a:pPr>
            <a:endParaRPr lang="en-US" sz="2000" dirty="0"/>
          </a:p>
        </p:txBody>
      </p:sp>
      <p:sp>
        <p:nvSpPr>
          <p:cNvPr id="4" name="Slide Number Placeholder 3"/>
          <p:cNvSpPr>
            <a:spLocks noGrp="1"/>
          </p:cNvSpPr>
          <p:nvPr>
            <p:ph type="sldNum" sz="quarter" idx="12"/>
          </p:nvPr>
        </p:nvSpPr>
        <p:spPr/>
        <p:txBody>
          <a:bodyPr/>
          <a:lstStyle/>
          <a:p>
            <a:fld id="{0959853F-D978-4035-8F2C-7357D8358325}" type="slidenum">
              <a:rPr lang="en-US" smtClean="0"/>
              <a:t>23</a:t>
            </a:fld>
            <a:endParaRPr lang="en-US" dirty="0"/>
          </a:p>
        </p:txBody>
      </p:sp>
    </p:spTree>
    <p:extLst>
      <p:ext uri="{BB962C8B-B14F-4D97-AF65-F5344CB8AC3E}">
        <p14:creationId xmlns:p14="http://schemas.microsoft.com/office/powerpoint/2010/main" val="40740890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Training Resources….</a:t>
            </a:r>
            <a:endParaRPr lang="en-US" dirty="0"/>
          </a:p>
        </p:txBody>
      </p:sp>
      <p:sp>
        <p:nvSpPr>
          <p:cNvPr id="3" name="Content Placeholder 2"/>
          <p:cNvSpPr>
            <a:spLocks noGrp="1"/>
          </p:cNvSpPr>
          <p:nvPr>
            <p:ph idx="1"/>
          </p:nvPr>
        </p:nvSpPr>
        <p:spPr/>
        <p:txBody>
          <a:bodyPr/>
          <a:lstStyle/>
          <a:p>
            <a:r>
              <a:rPr lang="en-US" sz="2000" dirty="0" smtClean="0"/>
              <a:t>COVLC Resources</a:t>
            </a:r>
          </a:p>
          <a:p>
            <a:pPr lvl="1"/>
            <a:r>
              <a:rPr lang="en-US" sz="2000" dirty="0" smtClean="0"/>
              <a:t>Coronavirus Precautions and Prevention:  Common Sense Hygiene</a:t>
            </a:r>
          </a:p>
          <a:p>
            <a:pPr lvl="1"/>
            <a:r>
              <a:rPr lang="en-US" sz="2000" dirty="0" smtClean="0"/>
              <a:t>Infection Control:  Handwashing for Healthcare</a:t>
            </a:r>
          </a:p>
          <a:p>
            <a:pPr lvl="1"/>
            <a:r>
              <a:rPr lang="en-US" sz="2000" dirty="0" smtClean="0"/>
              <a:t>Wide variety of Worker Safety/Health topics</a:t>
            </a:r>
          </a:p>
          <a:p>
            <a:r>
              <a:rPr lang="en-US" sz="2000" dirty="0" smtClean="0"/>
              <a:t>Cleaning &amp; Sanitizing Informational Guides</a:t>
            </a:r>
          </a:p>
          <a:p>
            <a:pPr lvl="1"/>
            <a:r>
              <a:rPr lang="en-US" sz="2000" dirty="0">
                <a:hlinkClick r:id="rId3"/>
              </a:rPr>
              <a:t>https://</a:t>
            </a:r>
            <a:r>
              <a:rPr lang="en-US" sz="2000" dirty="0" smtClean="0">
                <a:hlinkClick r:id="rId3"/>
              </a:rPr>
              <a:t>www.epa.gov/sites/production/files/2020-04/documents/disinfectants-onepager.pdf</a:t>
            </a:r>
            <a:endParaRPr lang="en-US" sz="2000" dirty="0" smtClean="0"/>
          </a:p>
          <a:p>
            <a:pPr lvl="1"/>
            <a:r>
              <a:rPr lang="en-US" sz="2000" dirty="0" smtClean="0">
                <a:hlinkClick r:id="rId4"/>
              </a:rPr>
              <a:t>https</a:t>
            </a:r>
            <a:r>
              <a:rPr lang="en-US" sz="2000" dirty="0">
                <a:hlinkClick r:id="rId4"/>
              </a:rPr>
              <a:t>://</a:t>
            </a:r>
            <a:r>
              <a:rPr lang="en-US" sz="2000" dirty="0" smtClean="0">
                <a:hlinkClick r:id="rId4"/>
              </a:rPr>
              <a:t>www.epa.gov/pesticide-registration/list-n-disinfectants-use-against-sars-cov-2-covid-19</a:t>
            </a:r>
            <a:endParaRPr lang="en-US" sz="2000" dirty="0" smtClean="0"/>
          </a:p>
          <a:p>
            <a:pPr marL="457200" lvl="1" indent="0">
              <a:buNone/>
            </a:pPr>
            <a:endParaRPr lang="en-US" dirty="0"/>
          </a:p>
        </p:txBody>
      </p:sp>
      <p:sp>
        <p:nvSpPr>
          <p:cNvPr id="4" name="Slide Number Placeholder 3"/>
          <p:cNvSpPr>
            <a:spLocks noGrp="1"/>
          </p:cNvSpPr>
          <p:nvPr>
            <p:ph type="sldNum" sz="quarter" idx="12"/>
          </p:nvPr>
        </p:nvSpPr>
        <p:spPr/>
        <p:txBody>
          <a:bodyPr/>
          <a:lstStyle/>
          <a:p>
            <a:fld id="{0959853F-D978-4035-8F2C-7357D8358325}" type="slidenum">
              <a:rPr lang="en-US" smtClean="0"/>
              <a:t>24</a:t>
            </a:fld>
            <a:endParaRPr lang="en-US" dirty="0"/>
          </a:p>
        </p:txBody>
      </p:sp>
    </p:spTree>
    <p:extLst>
      <p:ext uri="{BB962C8B-B14F-4D97-AF65-F5344CB8AC3E}">
        <p14:creationId xmlns:p14="http://schemas.microsoft.com/office/powerpoint/2010/main" val="22234855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Discrimination</a:t>
            </a:r>
            <a:endParaRPr lang="en-US" dirty="0"/>
          </a:p>
        </p:txBody>
      </p:sp>
      <p:sp>
        <p:nvSpPr>
          <p:cNvPr id="3" name="Content Placeholder 2"/>
          <p:cNvSpPr>
            <a:spLocks noGrp="1"/>
          </p:cNvSpPr>
          <p:nvPr>
            <p:ph idx="1"/>
          </p:nvPr>
        </p:nvSpPr>
        <p:spPr>
          <a:xfrm>
            <a:off x="609600" y="2195513"/>
            <a:ext cx="10972800" cy="4525963"/>
          </a:xfrm>
        </p:spPr>
        <p:txBody>
          <a:bodyPr>
            <a:normAutofit fontScale="92500" lnSpcReduction="10000"/>
          </a:bodyPr>
          <a:lstStyle/>
          <a:p>
            <a:r>
              <a:rPr lang="en-US" sz="2400" dirty="0" smtClean="0"/>
              <a:t>Cannot discharge/discriminate against an employee because the employee exercised their rights under the safety and health provisions of this standard for themselves or others;</a:t>
            </a:r>
          </a:p>
          <a:p>
            <a:endParaRPr lang="en-US" sz="1100" dirty="0" smtClean="0"/>
          </a:p>
          <a:p>
            <a:r>
              <a:rPr lang="en-US" sz="2400" dirty="0" smtClean="0"/>
              <a:t>Cannot discharge/discriminate against an employee who voluntarily provides and wears their own PPE if not provided by the employer, provided the PPE does not create a greater hazard to the employee or other employees;</a:t>
            </a:r>
          </a:p>
          <a:p>
            <a:pPr marL="0" indent="0">
              <a:buNone/>
            </a:pPr>
            <a:endParaRPr lang="en-US" sz="1100" dirty="0" smtClean="0"/>
          </a:p>
          <a:p>
            <a:r>
              <a:rPr lang="en-US" sz="2400" dirty="0" smtClean="0"/>
              <a:t>Cannot discharge/discriminate against an employee who raises a reasonable concern about infection control related to COVID19 to the employer, other employees, a government agency or to the public such as through print, online, social or any other media;</a:t>
            </a:r>
          </a:p>
          <a:p>
            <a:endParaRPr lang="en-US" sz="1100" dirty="0" smtClean="0"/>
          </a:p>
          <a:p>
            <a:r>
              <a:rPr lang="en-US" sz="2400" dirty="0" smtClean="0"/>
              <a:t>Employee is not limited from refusing to do work or enter a location they feel is unsafe.  See 16VAC25-60-110 for requirements concerning discharge or discipline of an employee who has refused to complete an assigned task because of a reasonable fear of injury or death.</a:t>
            </a:r>
          </a:p>
          <a:p>
            <a:pPr marL="0" indent="0">
              <a:buNone/>
            </a:pPr>
            <a:endParaRPr lang="en-US" dirty="0"/>
          </a:p>
        </p:txBody>
      </p:sp>
      <p:sp>
        <p:nvSpPr>
          <p:cNvPr id="4" name="Slide Number Placeholder 3"/>
          <p:cNvSpPr>
            <a:spLocks noGrp="1"/>
          </p:cNvSpPr>
          <p:nvPr>
            <p:ph type="sldNum" sz="quarter" idx="12"/>
          </p:nvPr>
        </p:nvSpPr>
        <p:spPr/>
        <p:txBody>
          <a:bodyPr/>
          <a:lstStyle/>
          <a:p>
            <a:fld id="{0959853F-D978-4035-8F2C-7357D8358325}" type="slidenum">
              <a:rPr lang="en-US" smtClean="0"/>
              <a:t>25</a:t>
            </a:fld>
            <a:endParaRPr lang="en-US" dirty="0"/>
          </a:p>
        </p:txBody>
      </p:sp>
      <p:sp>
        <p:nvSpPr>
          <p:cNvPr id="5" name="TextBox 4"/>
          <p:cNvSpPr txBox="1"/>
          <p:nvPr/>
        </p:nvSpPr>
        <p:spPr>
          <a:xfrm>
            <a:off x="526473" y="1606520"/>
            <a:ext cx="2869696" cy="400110"/>
          </a:xfrm>
          <a:prstGeom prst="rect">
            <a:avLst/>
          </a:prstGeom>
          <a:noFill/>
        </p:spPr>
        <p:txBody>
          <a:bodyPr wrap="none" rtlCol="0">
            <a:spAutoFit/>
          </a:bodyPr>
          <a:lstStyle/>
          <a:p>
            <a:r>
              <a:rPr lang="en-US" sz="2000" dirty="0"/>
              <a:t>§ </a:t>
            </a:r>
            <a:r>
              <a:rPr lang="en-US" sz="2000" b="1" dirty="0" smtClean="0"/>
              <a:t>16VAC-25-220 requires:</a:t>
            </a:r>
            <a:endParaRPr lang="en-US" sz="2000" b="1" dirty="0"/>
          </a:p>
        </p:txBody>
      </p:sp>
    </p:spTree>
    <p:extLst>
      <p:ext uri="{BB962C8B-B14F-4D97-AF65-F5344CB8AC3E}">
        <p14:creationId xmlns:p14="http://schemas.microsoft.com/office/powerpoint/2010/main" val="42352585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Keep in mind that state agencies can now receive civil penalties for serious violations of VOSH Standards.  Be ready and be safe.</a:t>
            </a:r>
          </a:p>
          <a:p>
            <a:r>
              <a:rPr lang="en-US" dirty="0" smtClean="0"/>
              <a:t>Check the DOLI website for guidance documents and training specific to workplace hazards.  </a:t>
            </a:r>
            <a:r>
              <a:rPr lang="en-US" b="1" dirty="0" smtClean="0"/>
              <a:t>VOSH is your best resource for compliance</a:t>
            </a:r>
            <a:r>
              <a:rPr lang="en-US" dirty="0" smtClean="0"/>
              <a:t>.</a:t>
            </a:r>
          </a:p>
          <a:p>
            <a:r>
              <a:rPr lang="en-US" dirty="0" smtClean="0"/>
              <a:t>Partner with Workplace Safety/Health Officer and Building/Facility Manager.</a:t>
            </a:r>
          </a:p>
          <a:p>
            <a:r>
              <a:rPr lang="en-US" dirty="0" smtClean="0"/>
              <a:t>Designate someone to lead the assessment and compliance with this standard. </a:t>
            </a:r>
          </a:p>
          <a:p>
            <a:r>
              <a:rPr lang="en-US" dirty="0" smtClean="0"/>
              <a:t>FAQs on this topic will be posted on DHRM’s website under COVID-19 information.</a:t>
            </a:r>
          </a:p>
          <a:p>
            <a:r>
              <a:rPr lang="en-US" dirty="0" smtClean="0"/>
              <a:t>DOLI is proposing a permanent standard with an effective date no later than 1/27/21.  We encourage you to review this proposed standard on DOLI’s website and monitor its progress.</a:t>
            </a:r>
          </a:p>
          <a:p>
            <a:r>
              <a:rPr lang="en-US" dirty="0" smtClean="0"/>
              <a:t>Ready to take your questions.</a:t>
            </a:r>
            <a:endParaRPr lang="en-US" dirty="0"/>
          </a:p>
        </p:txBody>
      </p:sp>
      <p:sp>
        <p:nvSpPr>
          <p:cNvPr id="4" name="Slide Number Placeholder 3"/>
          <p:cNvSpPr>
            <a:spLocks noGrp="1"/>
          </p:cNvSpPr>
          <p:nvPr>
            <p:ph type="sldNum" sz="quarter" idx="12"/>
          </p:nvPr>
        </p:nvSpPr>
        <p:spPr/>
        <p:txBody>
          <a:bodyPr/>
          <a:lstStyle/>
          <a:p>
            <a:fld id="{0959853F-D978-4035-8F2C-7357D8358325}" type="slidenum">
              <a:rPr lang="en-US" smtClean="0"/>
              <a:t>26</a:t>
            </a:fld>
            <a:endParaRPr lang="en-US" dirty="0"/>
          </a:p>
        </p:txBody>
      </p:sp>
    </p:spTree>
    <p:extLst>
      <p:ext uri="{BB962C8B-B14F-4D97-AF65-F5344CB8AC3E}">
        <p14:creationId xmlns:p14="http://schemas.microsoft.com/office/powerpoint/2010/main" val="2017890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5" name="Slide Number Placeholder 4"/>
          <p:cNvSpPr>
            <a:spLocks noGrp="1"/>
          </p:cNvSpPr>
          <p:nvPr>
            <p:ph type="sldNum" sz="quarter" idx="12"/>
          </p:nvPr>
        </p:nvSpPr>
        <p:spPr/>
        <p:txBody>
          <a:bodyPr/>
          <a:lstStyle/>
          <a:p>
            <a:fld id="{0959853F-D978-4035-8F2C-7357D8358325}" type="slidenum">
              <a:rPr lang="en-US" smtClean="0"/>
              <a:t>3</a:t>
            </a:fld>
            <a:endParaRPr lang="en-US" dirty="0"/>
          </a:p>
        </p:txBody>
      </p:sp>
      <p:sp>
        <p:nvSpPr>
          <p:cNvPr id="7" name="Content Placeholder 6"/>
          <p:cNvSpPr>
            <a:spLocks noGrp="1"/>
          </p:cNvSpPr>
          <p:nvPr>
            <p:ph idx="1"/>
          </p:nvPr>
        </p:nvSpPr>
        <p:spPr/>
        <p:txBody>
          <a:bodyPr>
            <a:normAutofit lnSpcReduction="10000"/>
          </a:bodyPr>
          <a:lstStyle/>
          <a:p>
            <a:r>
              <a:rPr lang="en-US" dirty="0" smtClean="0"/>
              <a:t>To provide an overview of the requirements established in        § </a:t>
            </a:r>
            <a:r>
              <a:rPr lang="en-US" dirty="0"/>
              <a:t>16VAC25-220</a:t>
            </a:r>
            <a:r>
              <a:rPr lang="en-US" dirty="0" smtClean="0"/>
              <a:t>, Emergency Temporary Standard for COVID19</a:t>
            </a:r>
          </a:p>
          <a:p>
            <a:pPr lvl="1"/>
            <a:r>
              <a:rPr lang="en-US" dirty="0" smtClean="0"/>
              <a:t>Conducting </a:t>
            </a:r>
            <a:r>
              <a:rPr lang="en-US" dirty="0"/>
              <a:t>a Hazard Identification </a:t>
            </a:r>
            <a:r>
              <a:rPr lang="en-US" dirty="0" smtClean="0"/>
              <a:t>Assessment; </a:t>
            </a:r>
          </a:p>
          <a:p>
            <a:pPr lvl="1"/>
            <a:r>
              <a:rPr lang="en-US" dirty="0"/>
              <a:t>D</a:t>
            </a:r>
            <a:r>
              <a:rPr lang="en-US" dirty="0" smtClean="0"/>
              <a:t>eveloping </a:t>
            </a:r>
            <a:r>
              <a:rPr lang="en-US" dirty="0"/>
              <a:t>your Agency’s Infectious Disease Preparedness and Response </a:t>
            </a:r>
            <a:r>
              <a:rPr lang="en-US" dirty="0" smtClean="0"/>
              <a:t>Plan;</a:t>
            </a:r>
          </a:p>
          <a:p>
            <a:pPr lvl="1"/>
            <a:r>
              <a:rPr lang="en-US" dirty="0" smtClean="0"/>
              <a:t>Reviewing </a:t>
            </a:r>
            <a:r>
              <a:rPr lang="en-US" dirty="0"/>
              <a:t>obligations for worker training and </a:t>
            </a:r>
            <a:r>
              <a:rPr lang="en-US" dirty="0" smtClean="0"/>
              <a:t>communication.</a:t>
            </a:r>
          </a:p>
          <a:p>
            <a:pPr marL="457200" lvl="1" indent="0">
              <a:buNone/>
            </a:pPr>
            <a:endParaRPr lang="en-US" dirty="0"/>
          </a:p>
          <a:p>
            <a:r>
              <a:rPr lang="en-US" dirty="0" smtClean="0"/>
              <a:t>Program is non-specific to agency business needs and focused on workplaces with lower to medium hazards/risks.</a:t>
            </a:r>
          </a:p>
          <a:p>
            <a:pPr marL="0" indent="0">
              <a:buNone/>
            </a:pPr>
            <a:endParaRPr lang="en-US" dirty="0"/>
          </a:p>
        </p:txBody>
      </p:sp>
    </p:spTree>
    <p:extLst>
      <p:ext uri="{BB962C8B-B14F-4D97-AF65-F5344CB8AC3E}">
        <p14:creationId xmlns:p14="http://schemas.microsoft.com/office/powerpoint/2010/main" val="13111873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4405745"/>
            <a:ext cx="10972800" cy="159789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fontScale="92500" lnSpcReduction="10000"/>
          </a:bodyPr>
          <a:lstStyle/>
          <a:p>
            <a:r>
              <a:rPr lang="en-US" sz="2600" b="1" dirty="0"/>
              <a:t>Virginia Department of Labor and Industry - </a:t>
            </a:r>
            <a:r>
              <a:rPr lang="en-US" sz="2600" b="1" dirty="0">
                <a:solidFill>
                  <a:schemeClr val="accent6"/>
                </a:solidFill>
                <a:hlinkClick r:id="rId3"/>
              </a:rPr>
              <a:t>COVID-19 </a:t>
            </a:r>
            <a:r>
              <a:rPr lang="en-US" sz="2600" b="1" dirty="0" smtClean="0">
                <a:solidFill>
                  <a:schemeClr val="accent6"/>
                </a:solidFill>
                <a:hlinkClick r:id="rId3"/>
              </a:rPr>
              <a:t>Resources</a:t>
            </a:r>
            <a:endParaRPr lang="en-US" sz="2600" b="1" dirty="0" smtClean="0">
              <a:solidFill>
                <a:schemeClr val="accent6"/>
              </a:solidFill>
            </a:endParaRPr>
          </a:p>
          <a:p>
            <a:r>
              <a:rPr lang="en-US" sz="2600" b="1" dirty="0" smtClean="0">
                <a:hlinkClick r:id="rId4"/>
              </a:rPr>
              <a:t>§ </a:t>
            </a:r>
            <a:r>
              <a:rPr lang="en-US" sz="2600" b="1" dirty="0" smtClean="0">
                <a:solidFill>
                  <a:schemeClr val="accent6"/>
                </a:solidFill>
                <a:hlinkClick r:id="rId4"/>
              </a:rPr>
              <a:t>16VAC25-220  </a:t>
            </a:r>
            <a:r>
              <a:rPr lang="en-US" sz="2600" b="1" dirty="0" smtClean="0"/>
              <a:t>Emergency Temporary Standard Infectious Disease Prevention: SARS-CoV-2 Virus That Causes COVID-19 (July 15, 2020)</a:t>
            </a:r>
            <a:endParaRPr lang="en-US" sz="2600" b="1" dirty="0"/>
          </a:p>
          <a:p>
            <a:r>
              <a:rPr lang="en-US" sz="2600" b="1" dirty="0" smtClean="0">
                <a:hlinkClick r:id="rId5"/>
              </a:rPr>
              <a:t>COVID19 </a:t>
            </a:r>
            <a:r>
              <a:rPr lang="en-US" sz="2600" b="1" dirty="0">
                <a:hlinkClick r:id="rId5"/>
              </a:rPr>
              <a:t>Safe at Work Guidance for Agency Leaders </a:t>
            </a:r>
            <a:r>
              <a:rPr lang="en-US" sz="2600" b="1" dirty="0"/>
              <a:t>(dated May 13</a:t>
            </a:r>
            <a:r>
              <a:rPr lang="en-US" sz="2600" b="1" baseline="30000" dirty="0"/>
              <a:t>th</a:t>
            </a:r>
            <a:r>
              <a:rPr lang="en-US" sz="2600" b="1" dirty="0"/>
              <a:t>)</a:t>
            </a:r>
          </a:p>
          <a:p>
            <a:pPr lvl="1"/>
            <a:r>
              <a:rPr lang="en-US" sz="2600" b="1" dirty="0">
                <a:hlinkClick r:id="rId6"/>
              </a:rPr>
              <a:t>Safe at Work Guidance Addendum </a:t>
            </a:r>
            <a:r>
              <a:rPr lang="en-US" sz="2600" b="1" dirty="0"/>
              <a:t>(dated May 27</a:t>
            </a:r>
            <a:r>
              <a:rPr lang="en-US" sz="2600" b="1" baseline="30000" dirty="0"/>
              <a:t>th)</a:t>
            </a:r>
            <a:r>
              <a:rPr lang="en-US" sz="2600" b="1" dirty="0"/>
              <a:t> </a:t>
            </a:r>
          </a:p>
          <a:p>
            <a:pPr lvl="1"/>
            <a:r>
              <a:rPr lang="en-US" sz="2600" b="1" dirty="0" smtClean="0">
                <a:hlinkClick r:id="rId7"/>
              </a:rPr>
              <a:t>Executive </a:t>
            </a:r>
            <a:r>
              <a:rPr lang="en-US" sz="2600" b="1" dirty="0">
                <a:hlinkClick r:id="rId7"/>
              </a:rPr>
              <a:t>Order 63</a:t>
            </a:r>
            <a:endParaRPr lang="en-US" sz="2600" b="1" dirty="0"/>
          </a:p>
          <a:p>
            <a:r>
              <a:rPr lang="en-US" sz="2600" b="1" dirty="0" smtClean="0">
                <a:hlinkClick r:id="rId8"/>
              </a:rPr>
              <a:t>OSHA </a:t>
            </a:r>
            <a:r>
              <a:rPr lang="en-US" sz="2600" b="1" dirty="0">
                <a:hlinkClick r:id="rId8"/>
              </a:rPr>
              <a:t>Guidance on Preparing Workplaces for </a:t>
            </a:r>
            <a:r>
              <a:rPr lang="en-US" sz="2600" b="1" dirty="0" smtClean="0">
                <a:hlinkClick r:id="rId8"/>
              </a:rPr>
              <a:t>COVID19</a:t>
            </a:r>
            <a:endParaRPr lang="en-US" sz="2600" b="1" dirty="0"/>
          </a:p>
          <a:p>
            <a:pPr marL="0" indent="0">
              <a:buNone/>
            </a:pPr>
            <a:endParaRPr lang="en-US" sz="2200" b="1" dirty="0" smtClean="0"/>
          </a:p>
          <a:p>
            <a:pPr marL="0" indent="0">
              <a:buNone/>
            </a:pPr>
            <a:r>
              <a:rPr lang="en-US" sz="2200" b="1" dirty="0" smtClean="0"/>
              <a:t>The Virginia Department of Labor and Industry’s Virginia Occupational Safety and Health (VOSH) and their Consultative Services programs are subject matter experts related to this material and will provide assistance via the guidance documents posted on their website and are available for questions. </a:t>
            </a:r>
            <a:endParaRPr lang="en-US" sz="2200" b="1" dirty="0"/>
          </a:p>
        </p:txBody>
      </p:sp>
      <p:sp>
        <p:nvSpPr>
          <p:cNvPr id="5" name="Slide Number Placeholder 4"/>
          <p:cNvSpPr>
            <a:spLocks noGrp="1"/>
          </p:cNvSpPr>
          <p:nvPr>
            <p:ph type="sldNum" sz="quarter" idx="12"/>
          </p:nvPr>
        </p:nvSpPr>
        <p:spPr/>
        <p:txBody>
          <a:bodyPr/>
          <a:lstStyle/>
          <a:p>
            <a:fld id="{0959853F-D978-4035-8F2C-7357D8358325}" type="slidenum">
              <a:rPr lang="en-US" smtClean="0"/>
              <a:t>4</a:t>
            </a:fld>
            <a:endParaRPr lang="en-US" dirty="0"/>
          </a:p>
        </p:txBody>
      </p:sp>
    </p:spTree>
    <p:extLst>
      <p:ext uri="{BB962C8B-B14F-4D97-AF65-F5344CB8AC3E}">
        <p14:creationId xmlns:p14="http://schemas.microsoft.com/office/powerpoint/2010/main" val="4566922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Agency Roles &amp; Responsibilities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9683048"/>
              </p:ext>
            </p:extLst>
          </p:nvPr>
        </p:nvGraphicFramePr>
        <p:xfrm>
          <a:off x="609600" y="1444567"/>
          <a:ext cx="10972800" cy="5276909"/>
        </p:xfrm>
        <a:graphic>
          <a:graphicData uri="http://schemas.openxmlformats.org/drawingml/2006/table">
            <a:tbl>
              <a:tblPr firstRow="1" bandRow="1">
                <a:tableStyleId>{5C22544A-7EE6-4342-B048-85BDC9FD1C3A}</a:tableStyleId>
              </a:tblPr>
              <a:tblGrid>
                <a:gridCol w="3232727">
                  <a:extLst>
                    <a:ext uri="{9D8B030D-6E8A-4147-A177-3AD203B41FA5}">
                      <a16:colId xmlns:a16="http://schemas.microsoft.com/office/drawing/2014/main" val="3259999781"/>
                    </a:ext>
                  </a:extLst>
                </a:gridCol>
                <a:gridCol w="208280">
                  <a:extLst>
                    <a:ext uri="{9D8B030D-6E8A-4147-A177-3AD203B41FA5}">
                      <a16:colId xmlns:a16="http://schemas.microsoft.com/office/drawing/2014/main" val="3685585264"/>
                    </a:ext>
                  </a:extLst>
                </a:gridCol>
                <a:gridCol w="7531793">
                  <a:extLst>
                    <a:ext uri="{9D8B030D-6E8A-4147-A177-3AD203B41FA5}">
                      <a16:colId xmlns:a16="http://schemas.microsoft.com/office/drawing/2014/main" val="1545065458"/>
                    </a:ext>
                  </a:extLst>
                </a:gridCol>
              </a:tblGrid>
              <a:tr h="430589">
                <a:tc>
                  <a:txBody>
                    <a:bodyPr/>
                    <a:lstStyle/>
                    <a:p>
                      <a:r>
                        <a:rPr lang="en-US" dirty="0" smtClean="0"/>
                        <a:t>Agency Roles</a:t>
                      </a:r>
                      <a:endParaRPr lang="en-US" dirty="0"/>
                    </a:p>
                  </a:txBody>
                  <a:tcPr/>
                </a:tc>
                <a:tc>
                  <a:txBody>
                    <a:bodyPr/>
                    <a:lstStyle/>
                    <a:p>
                      <a:endParaRPr lang="en-US" dirty="0"/>
                    </a:p>
                  </a:txBody>
                  <a:tcPr>
                    <a:solidFill>
                      <a:schemeClr val="accent3"/>
                    </a:solidFill>
                  </a:tcPr>
                </a:tc>
                <a:tc>
                  <a:txBody>
                    <a:bodyPr/>
                    <a:lstStyle/>
                    <a:p>
                      <a:r>
                        <a:rPr lang="en-US" dirty="0" smtClean="0"/>
                        <a:t>Responsibilities</a:t>
                      </a:r>
                      <a:endParaRPr lang="en-US" dirty="0"/>
                    </a:p>
                  </a:txBody>
                  <a:tcPr/>
                </a:tc>
                <a:extLst>
                  <a:ext uri="{0D108BD9-81ED-4DB2-BD59-A6C34878D82A}">
                    <a16:rowId xmlns:a16="http://schemas.microsoft.com/office/drawing/2014/main" val="663576665"/>
                  </a:ext>
                </a:extLst>
              </a:tr>
              <a:tr h="370840">
                <a:tc>
                  <a:txBody>
                    <a:bodyPr/>
                    <a:lstStyle/>
                    <a:p>
                      <a:r>
                        <a:rPr lang="en-US" sz="1600" dirty="0" smtClean="0"/>
                        <a:t>Executive Leadership</a:t>
                      </a:r>
                      <a:endParaRPr lang="en-US" sz="1600" dirty="0"/>
                    </a:p>
                  </a:txBody>
                  <a:tcPr/>
                </a:tc>
                <a:tc>
                  <a:txBody>
                    <a:bodyPr/>
                    <a:lstStyle/>
                    <a:p>
                      <a:endParaRPr lang="en-US" dirty="0"/>
                    </a:p>
                  </a:txBody>
                  <a:tcPr>
                    <a:solidFill>
                      <a:schemeClr val="accent3"/>
                    </a:solidFill>
                  </a:tcPr>
                </a:tc>
                <a:tc>
                  <a:txBody>
                    <a:bodyPr/>
                    <a:lstStyle/>
                    <a:p>
                      <a:pPr marL="285750" indent="-285750">
                        <a:buFont typeface="Arial" panose="020B0604020202020204" pitchFamily="34" charset="0"/>
                        <a:buChar char="•"/>
                      </a:pPr>
                      <a:r>
                        <a:rPr lang="en-US" sz="1600" baseline="0" dirty="0" smtClean="0"/>
                        <a:t>Ensure Agency is compliant with </a:t>
                      </a:r>
                      <a:r>
                        <a:rPr lang="en-US" sz="1600" dirty="0" smtClean="0"/>
                        <a:t>§</a:t>
                      </a:r>
                      <a:r>
                        <a:rPr lang="en-US" sz="1600" baseline="0" dirty="0" smtClean="0"/>
                        <a:t>16VAC25-220 requirements. </a:t>
                      </a:r>
                    </a:p>
                    <a:p>
                      <a:pPr marL="285750" indent="-285750">
                        <a:buFont typeface="Arial" panose="020B0604020202020204" pitchFamily="34" charset="0"/>
                        <a:buChar char="•"/>
                      </a:pPr>
                      <a:r>
                        <a:rPr lang="en-US" sz="1600" dirty="0" smtClean="0"/>
                        <a:t>Fully support all safety/health</a:t>
                      </a:r>
                      <a:r>
                        <a:rPr lang="en-US" sz="1600" baseline="0" dirty="0" smtClean="0"/>
                        <a:t> initiatives to include employee communications and listen/respond to employees’ safety concerns.  </a:t>
                      </a:r>
                      <a:endParaRPr lang="en-US" sz="1600" dirty="0"/>
                    </a:p>
                  </a:txBody>
                  <a:tcPr/>
                </a:tc>
                <a:extLst>
                  <a:ext uri="{0D108BD9-81ED-4DB2-BD59-A6C34878D82A}">
                    <a16:rowId xmlns:a16="http://schemas.microsoft.com/office/drawing/2014/main" val="86999648"/>
                  </a:ext>
                </a:extLst>
              </a:tr>
              <a:tr h="370840">
                <a:tc>
                  <a:txBody>
                    <a:bodyPr/>
                    <a:lstStyle/>
                    <a:p>
                      <a:r>
                        <a:rPr lang="en-US" sz="1600" dirty="0" smtClean="0"/>
                        <a:t>Human Resources</a:t>
                      </a:r>
                      <a:endParaRPr lang="en-US" sz="1600" dirty="0"/>
                    </a:p>
                  </a:txBody>
                  <a:tcPr/>
                </a:tc>
                <a:tc>
                  <a:txBody>
                    <a:bodyPr/>
                    <a:lstStyle/>
                    <a:p>
                      <a:endParaRPr lang="en-US"/>
                    </a:p>
                  </a:txBody>
                  <a:tcPr>
                    <a:solidFill>
                      <a:schemeClr val="accent3"/>
                    </a:solidFill>
                  </a:tcPr>
                </a:tc>
                <a:tc rowSpan="2">
                  <a:txBody>
                    <a:bodyPr/>
                    <a:lstStyle/>
                    <a:p>
                      <a:pPr marL="0" indent="0">
                        <a:buFont typeface="Arial" panose="020B0604020202020204" pitchFamily="34" charset="0"/>
                        <a:buNone/>
                      </a:pPr>
                      <a:r>
                        <a:rPr lang="en-US" sz="1600" dirty="0" smtClean="0"/>
                        <a:t>In partnership:</a:t>
                      </a:r>
                      <a:r>
                        <a:rPr lang="en-US" sz="1600" baseline="0" dirty="0" smtClean="0"/>
                        <a:t> </a:t>
                      </a:r>
                    </a:p>
                    <a:p>
                      <a:pPr marL="285750" indent="-285750">
                        <a:buFont typeface="Arial" panose="020B0604020202020204" pitchFamily="34" charset="0"/>
                        <a:buChar char="•"/>
                      </a:pPr>
                      <a:r>
                        <a:rPr lang="en-US" sz="1600" baseline="0" dirty="0" smtClean="0"/>
                        <a:t>conduct facility hazard and risk assessments;</a:t>
                      </a:r>
                    </a:p>
                    <a:p>
                      <a:pPr marL="285750" indent="-285750">
                        <a:buFont typeface="Arial" panose="020B0604020202020204" pitchFamily="34" charset="0"/>
                        <a:buChar char="•"/>
                      </a:pPr>
                      <a:r>
                        <a:rPr lang="en-US" sz="1600" baseline="0" dirty="0" smtClean="0"/>
                        <a:t>develop Infectious Disease Preparation &amp; Response Plan;</a:t>
                      </a:r>
                    </a:p>
                    <a:p>
                      <a:pPr marL="285750" indent="-285750">
                        <a:buFont typeface="Arial" panose="020B0604020202020204" pitchFamily="34" charset="0"/>
                        <a:buChar char="•"/>
                      </a:pPr>
                      <a:r>
                        <a:rPr lang="en-US" sz="1600" baseline="0" dirty="0" smtClean="0"/>
                        <a:t>Identify or create, and communicate informational materials or training related to mitigating exposures and risks related to COVID19;</a:t>
                      </a:r>
                    </a:p>
                    <a:p>
                      <a:pPr marL="285750" indent="-285750">
                        <a:buFont typeface="Arial" panose="020B0604020202020204" pitchFamily="34" charset="0"/>
                        <a:buChar char="•"/>
                      </a:pPr>
                      <a:r>
                        <a:rPr lang="en-US" sz="1600" baseline="0" dirty="0" smtClean="0"/>
                        <a:t>Listen and respond to employees’ safety concerns.</a:t>
                      </a:r>
                    </a:p>
                  </a:txBody>
                  <a:tcPr/>
                </a:tc>
                <a:extLst>
                  <a:ext uri="{0D108BD9-81ED-4DB2-BD59-A6C34878D82A}">
                    <a16:rowId xmlns:a16="http://schemas.microsoft.com/office/drawing/2014/main" val="2507397064"/>
                  </a:ext>
                </a:extLst>
              </a:tr>
              <a:tr h="370840">
                <a:tc>
                  <a:txBody>
                    <a:bodyPr/>
                    <a:lstStyle/>
                    <a:p>
                      <a:r>
                        <a:rPr lang="en-US" sz="1600" dirty="0" smtClean="0"/>
                        <a:t>Workforce</a:t>
                      </a:r>
                      <a:r>
                        <a:rPr lang="en-US" sz="1600" baseline="0" dirty="0" smtClean="0"/>
                        <a:t> Safety/Health Officer</a:t>
                      </a:r>
                      <a:endParaRPr lang="en-US" sz="1600" dirty="0"/>
                    </a:p>
                  </a:txBody>
                  <a:tcPr/>
                </a:tc>
                <a:tc>
                  <a:txBody>
                    <a:bodyPr/>
                    <a:lstStyle/>
                    <a:p>
                      <a:endParaRPr lang="en-US"/>
                    </a:p>
                  </a:txBody>
                  <a:tcPr>
                    <a:solidFill>
                      <a:schemeClr val="accent3"/>
                    </a:solidFill>
                  </a:tcPr>
                </a:tc>
                <a:tc vMerge="1">
                  <a:txBody>
                    <a:bodyPr/>
                    <a:lstStyle/>
                    <a:p>
                      <a:endParaRPr lang="en-US" dirty="0"/>
                    </a:p>
                  </a:txBody>
                  <a:tcPr/>
                </a:tc>
                <a:extLst>
                  <a:ext uri="{0D108BD9-81ED-4DB2-BD59-A6C34878D82A}">
                    <a16:rowId xmlns:a16="http://schemas.microsoft.com/office/drawing/2014/main" val="1359097539"/>
                  </a:ext>
                </a:extLst>
              </a:tr>
              <a:tr h="370840">
                <a:tc>
                  <a:txBody>
                    <a:bodyPr/>
                    <a:lstStyle/>
                    <a:p>
                      <a:r>
                        <a:rPr lang="en-US" sz="1600" dirty="0" smtClean="0"/>
                        <a:t>Facilities Manager </a:t>
                      </a:r>
                    </a:p>
                    <a:p>
                      <a:r>
                        <a:rPr lang="en-US" sz="1600" dirty="0" smtClean="0"/>
                        <a:t>(DGS,</a:t>
                      </a:r>
                      <a:r>
                        <a:rPr lang="en-US" sz="1600" baseline="0" dirty="0" smtClean="0"/>
                        <a:t> Internal or </a:t>
                      </a:r>
                      <a:r>
                        <a:rPr lang="en-US" sz="1600" dirty="0" smtClean="0"/>
                        <a:t>Leased)</a:t>
                      </a:r>
                      <a:endParaRPr lang="en-US" sz="1600" dirty="0"/>
                    </a:p>
                  </a:txBody>
                  <a:tcPr/>
                </a:tc>
                <a:tc>
                  <a:txBody>
                    <a:bodyPr/>
                    <a:lstStyle/>
                    <a:p>
                      <a:endParaRPr lang="en-US"/>
                    </a:p>
                  </a:txBody>
                  <a:tcPr>
                    <a:solidFill>
                      <a:schemeClr val="accent3"/>
                    </a:solidFill>
                  </a:tcPr>
                </a:tc>
                <a:tc>
                  <a:txBody>
                    <a:bodyPr/>
                    <a:lstStyle/>
                    <a:p>
                      <a:pPr marL="285750" indent="-285750">
                        <a:buFont typeface="Arial" panose="020B0604020202020204" pitchFamily="34" charset="0"/>
                        <a:buChar char="•"/>
                      </a:pPr>
                      <a:r>
                        <a:rPr lang="en-US" sz="1600" dirty="0" smtClean="0"/>
                        <a:t>Partner with Agency HR and Workforce</a:t>
                      </a:r>
                      <a:r>
                        <a:rPr lang="en-US" sz="1600" baseline="0" dirty="0" smtClean="0"/>
                        <a:t> Safety/Health Officer to manage environmental controls within the facility to mitigate/eliminate risks and hazards.</a:t>
                      </a:r>
                      <a:endParaRPr lang="en-US" sz="1600" dirty="0"/>
                    </a:p>
                  </a:txBody>
                  <a:tcPr/>
                </a:tc>
                <a:extLst>
                  <a:ext uri="{0D108BD9-81ED-4DB2-BD59-A6C34878D82A}">
                    <a16:rowId xmlns:a16="http://schemas.microsoft.com/office/drawing/2014/main" val="1830620496"/>
                  </a:ext>
                </a:extLst>
              </a:tr>
              <a:tr h="370840">
                <a:tc>
                  <a:txBody>
                    <a:bodyPr/>
                    <a:lstStyle/>
                    <a:p>
                      <a:r>
                        <a:rPr lang="en-US" sz="1600" dirty="0" smtClean="0"/>
                        <a:t>Managers and Supervisors</a:t>
                      </a:r>
                      <a:endParaRPr lang="en-US" sz="1600" dirty="0"/>
                    </a:p>
                  </a:txBody>
                  <a:tcPr/>
                </a:tc>
                <a:tc>
                  <a:txBody>
                    <a:bodyPr/>
                    <a:lstStyle/>
                    <a:p>
                      <a:endParaRPr lang="en-US"/>
                    </a:p>
                  </a:txBody>
                  <a:tcPr>
                    <a:solidFill>
                      <a:schemeClr val="accent3"/>
                    </a:solidFill>
                  </a:tcPr>
                </a:tc>
                <a:tc>
                  <a:txBody>
                    <a:bodyPr/>
                    <a:lstStyle/>
                    <a:p>
                      <a:pPr marL="285750" indent="-285750">
                        <a:buFont typeface="Arial" panose="020B0604020202020204" pitchFamily="34" charset="0"/>
                        <a:buChar char="•"/>
                      </a:pPr>
                      <a:r>
                        <a:rPr lang="en-US" sz="1600" dirty="0" smtClean="0"/>
                        <a:t>Guide, coach and advise employees on safe at work requirements;</a:t>
                      </a:r>
                    </a:p>
                    <a:p>
                      <a:pPr marL="285750" indent="-285750">
                        <a:buFont typeface="Arial" panose="020B0604020202020204" pitchFamily="34" charset="0"/>
                        <a:buChar char="•"/>
                      </a:pPr>
                      <a:r>
                        <a:rPr lang="en-US" sz="1600" dirty="0" smtClean="0"/>
                        <a:t>Consult with HR for issues of non-compliance or medical related concerns that impact compliance;</a:t>
                      </a:r>
                    </a:p>
                    <a:p>
                      <a:pPr marL="285750" indent="-285750">
                        <a:buFont typeface="Arial" panose="020B0604020202020204" pitchFamily="34" charset="0"/>
                        <a:buChar char="•"/>
                      </a:pPr>
                      <a:r>
                        <a:rPr lang="en-US" sz="1600" dirty="0" smtClean="0"/>
                        <a:t>Lead by example and follow all safety/health</a:t>
                      </a:r>
                      <a:r>
                        <a:rPr lang="en-US" sz="1600" baseline="0" dirty="0" smtClean="0"/>
                        <a:t> requirements.</a:t>
                      </a:r>
                      <a:endParaRPr lang="en-US" sz="1600" dirty="0"/>
                    </a:p>
                  </a:txBody>
                  <a:tcPr/>
                </a:tc>
                <a:extLst>
                  <a:ext uri="{0D108BD9-81ED-4DB2-BD59-A6C34878D82A}">
                    <a16:rowId xmlns:a16="http://schemas.microsoft.com/office/drawing/2014/main" val="4070312180"/>
                  </a:ext>
                </a:extLst>
              </a:tr>
              <a:tr h="370840">
                <a:tc>
                  <a:txBody>
                    <a:bodyPr/>
                    <a:lstStyle/>
                    <a:p>
                      <a:r>
                        <a:rPr lang="en-US" sz="1600" dirty="0" smtClean="0"/>
                        <a:t>Employees</a:t>
                      </a:r>
                      <a:endParaRPr lang="en-US" sz="1600" dirty="0"/>
                    </a:p>
                  </a:txBody>
                  <a:tcPr/>
                </a:tc>
                <a:tc>
                  <a:txBody>
                    <a:bodyPr/>
                    <a:lstStyle/>
                    <a:p>
                      <a:endParaRPr lang="en-US"/>
                    </a:p>
                  </a:txBody>
                  <a:tcPr>
                    <a:solidFill>
                      <a:schemeClr val="accent3"/>
                    </a:solidFill>
                  </a:tcPr>
                </a:tc>
                <a:tc>
                  <a:txBody>
                    <a:bodyPr/>
                    <a:lstStyle/>
                    <a:p>
                      <a:pPr marL="285750" indent="-285750">
                        <a:buFont typeface="Arial" panose="020B0604020202020204" pitchFamily="34" charset="0"/>
                        <a:buChar char="•"/>
                      </a:pPr>
                      <a:r>
                        <a:rPr lang="en-US" sz="1600" dirty="0" smtClean="0"/>
                        <a:t>Follow the Agency’s safety/health initiatives;</a:t>
                      </a:r>
                    </a:p>
                    <a:p>
                      <a:pPr marL="285750" indent="-285750">
                        <a:buFont typeface="Arial" panose="020B0604020202020204" pitchFamily="34" charset="0"/>
                        <a:buChar char="•"/>
                      </a:pPr>
                      <a:r>
                        <a:rPr lang="en-US" sz="1600" dirty="0" smtClean="0"/>
                        <a:t>Communicate</a:t>
                      </a:r>
                      <a:r>
                        <a:rPr lang="en-US" sz="1600" baseline="0" dirty="0" smtClean="0"/>
                        <a:t> with manager/supervisors if they are unable to comply;</a:t>
                      </a:r>
                    </a:p>
                    <a:p>
                      <a:pPr marL="285750" indent="-285750">
                        <a:buFont typeface="Arial" panose="020B0604020202020204" pitchFamily="34" charset="0"/>
                        <a:buChar char="•"/>
                      </a:pPr>
                      <a:r>
                        <a:rPr lang="en-US" sz="1600" baseline="0" dirty="0" smtClean="0"/>
                        <a:t>Notify managers/supervisors if positive or suspected positive for COVID19</a:t>
                      </a:r>
                      <a:endParaRPr lang="en-US" sz="1600" dirty="0"/>
                    </a:p>
                  </a:txBody>
                  <a:tcPr/>
                </a:tc>
                <a:extLst>
                  <a:ext uri="{0D108BD9-81ED-4DB2-BD59-A6C34878D82A}">
                    <a16:rowId xmlns:a16="http://schemas.microsoft.com/office/drawing/2014/main" val="2695960811"/>
                  </a:ext>
                </a:extLst>
              </a:tr>
            </a:tbl>
          </a:graphicData>
        </a:graphic>
      </p:graphicFrame>
      <p:sp>
        <p:nvSpPr>
          <p:cNvPr id="4" name="Slide Number Placeholder 3"/>
          <p:cNvSpPr>
            <a:spLocks noGrp="1"/>
          </p:cNvSpPr>
          <p:nvPr>
            <p:ph type="sldNum" sz="quarter" idx="12"/>
          </p:nvPr>
        </p:nvSpPr>
        <p:spPr/>
        <p:txBody>
          <a:bodyPr/>
          <a:lstStyle/>
          <a:p>
            <a:fld id="{0959853F-D978-4035-8F2C-7357D8358325}" type="slidenum">
              <a:rPr lang="en-US" smtClean="0"/>
              <a:t>5</a:t>
            </a:fld>
            <a:endParaRPr lang="en-US" dirty="0"/>
          </a:p>
        </p:txBody>
      </p:sp>
    </p:spTree>
    <p:extLst>
      <p:ext uri="{BB962C8B-B14F-4D97-AF65-F5344CB8AC3E}">
        <p14:creationId xmlns:p14="http://schemas.microsoft.com/office/powerpoint/2010/main" val="164005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16VAC25-220 Purpose, Scope &amp; Applicability</a:t>
            </a:r>
          </a:p>
        </p:txBody>
      </p:sp>
      <p:sp>
        <p:nvSpPr>
          <p:cNvPr id="5" name="Slide Number Placeholder 4"/>
          <p:cNvSpPr>
            <a:spLocks noGrp="1"/>
          </p:cNvSpPr>
          <p:nvPr>
            <p:ph type="sldNum" sz="quarter" idx="12"/>
          </p:nvPr>
        </p:nvSpPr>
        <p:spPr/>
        <p:txBody>
          <a:bodyPr/>
          <a:lstStyle/>
          <a:p>
            <a:fld id="{0959853F-D978-4035-8F2C-7357D8358325}" type="slidenum">
              <a:rPr lang="en-US" smtClean="0"/>
              <a:t>6</a:t>
            </a:fld>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0947322"/>
              </p:ext>
            </p:extLst>
          </p:nvPr>
        </p:nvGraphicFramePr>
        <p:xfrm>
          <a:off x="1192697" y="1876508"/>
          <a:ext cx="9962984" cy="42496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ight Arrow 2"/>
          <p:cNvSpPr/>
          <p:nvPr/>
        </p:nvSpPr>
        <p:spPr>
          <a:xfrm>
            <a:off x="1508760" y="4773168"/>
            <a:ext cx="9317736" cy="1583183"/>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t>Risk of Exposure</a:t>
            </a:r>
            <a:endParaRPr lang="en-US" sz="3600" b="1" dirty="0"/>
          </a:p>
        </p:txBody>
      </p:sp>
    </p:spTree>
    <p:extLst>
      <p:ext uri="{BB962C8B-B14F-4D97-AF65-F5344CB8AC3E}">
        <p14:creationId xmlns:p14="http://schemas.microsoft.com/office/powerpoint/2010/main" val="35709947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Hazard Identification &amp; Assessment</a:t>
            </a:r>
            <a:endParaRPr lang="en-US" dirty="0"/>
          </a:p>
        </p:txBody>
      </p:sp>
      <p:sp>
        <p:nvSpPr>
          <p:cNvPr id="5" name="Slide Number Placeholder 4"/>
          <p:cNvSpPr>
            <a:spLocks noGrp="1"/>
          </p:cNvSpPr>
          <p:nvPr>
            <p:ph type="sldNum" sz="quarter" idx="12"/>
          </p:nvPr>
        </p:nvSpPr>
        <p:spPr/>
        <p:txBody>
          <a:bodyPr/>
          <a:lstStyle/>
          <a:p>
            <a:fld id="{0959853F-D978-4035-8F2C-7357D8358325}" type="slidenum">
              <a:rPr lang="en-US" smtClean="0"/>
              <a:t>7</a:t>
            </a:fld>
            <a:endParaRPr lang="en-US" dirty="0"/>
          </a:p>
        </p:txBody>
      </p:sp>
      <p:graphicFrame>
        <p:nvGraphicFramePr>
          <p:cNvPr id="6" name="Content Placeholder 3"/>
          <p:cNvGraphicFramePr>
            <a:graphicFrameLocks noGrp="1"/>
          </p:cNvGraphicFramePr>
          <p:nvPr>
            <p:ph idx="1"/>
            <p:extLst>
              <p:ext uri="{D42A27DB-BD31-4B8C-83A1-F6EECF244321}">
                <p14:modId xmlns:p14="http://schemas.microsoft.com/office/powerpoint/2010/main" val="3635212835"/>
              </p:ext>
            </p:extLst>
          </p:nvPr>
        </p:nvGraphicFramePr>
        <p:xfrm>
          <a:off x="609600" y="1600200"/>
          <a:ext cx="10972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6"/>
          <p:cNvPicPr>
            <a:picLocks noChangeAspect="1"/>
          </p:cNvPicPr>
          <p:nvPr/>
        </p:nvPicPr>
        <p:blipFill>
          <a:blip r:embed="rId8"/>
          <a:stretch>
            <a:fillRect/>
          </a:stretch>
        </p:blipFill>
        <p:spPr>
          <a:xfrm>
            <a:off x="1357027" y="2227933"/>
            <a:ext cx="6011177" cy="493819"/>
          </a:xfrm>
          <a:prstGeom prst="rect">
            <a:avLst/>
          </a:prstGeom>
        </p:spPr>
      </p:pic>
      <p:pic>
        <p:nvPicPr>
          <p:cNvPr id="8" name="Picture 7"/>
          <p:cNvPicPr>
            <a:picLocks noChangeAspect="1"/>
          </p:cNvPicPr>
          <p:nvPr/>
        </p:nvPicPr>
        <p:blipFill>
          <a:blip r:embed="rId9"/>
          <a:stretch>
            <a:fillRect/>
          </a:stretch>
        </p:blipFill>
        <p:spPr>
          <a:xfrm>
            <a:off x="1357027" y="4931377"/>
            <a:ext cx="6498899" cy="493819"/>
          </a:xfrm>
          <a:prstGeom prst="rect">
            <a:avLst/>
          </a:prstGeom>
        </p:spPr>
      </p:pic>
    </p:spTree>
    <p:extLst>
      <p:ext uri="{BB962C8B-B14F-4D97-AF65-F5344CB8AC3E}">
        <p14:creationId xmlns:p14="http://schemas.microsoft.com/office/powerpoint/2010/main" val="42658105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Organizational and Job Risk Assessments</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22794917"/>
              </p:ext>
            </p:extLst>
          </p:nvPr>
        </p:nvGraphicFramePr>
        <p:xfrm>
          <a:off x="838200" y="1795209"/>
          <a:ext cx="9805416" cy="41835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ounded Rectangle 4"/>
          <p:cNvSpPr/>
          <p:nvPr/>
        </p:nvSpPr>
        <p:spPr>
          <a:xfrm>
            <a:off x="6035676" y="5285052"/>
            <a:ext cx="2194560" cy="566928"/>
          </a:xfrm>
          <a:prstGeom prst="roundRect">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Low</a:t>
            </a:r>
            <a:endParaRPr lang="en-US" dirty="0">
              <a:solidFill>
                <a:schemeClr val="tx1"/>
              </a:solidFill>
            </a:endParaRPr>
          </a:p>
        </p:txBody>
      </p:sp>
      <p:sp>
        <p:nvSpPr>
          <p:cNvPr id="6" name="TextBox 5"/>
          <p:cNvSpPr txBox="1"/>
          <p:nvPr/>
        </p:nvSpPr>
        <p:spPr>
          <a:xfrm>
            <a:off x="1024128" y="2276856"/>
            <a:ext cx="3026664" cy="2585323"/>
          </a:xfrm>
          <a:prstGeom prst="rect">
            <a:avLst/>
          </a:prstGeom>
          <a:noFill/>
        </p:spPr>
        <p:txBody>
          <a:bodyPr wrap="square" rtlCol="0">
            <a:spAutoFit/>
          </a:bodyPr>
          <a:lstStyle/>
          <a:p>
            <a:r>
              <a:rPr lang="en-US" b="1" dirty="0" smtClean="0"/>
              <a:t>Assess overall risks:</a:t>
            </a:r>
          </a:p>
          <a:p>
            <a:endParaRPr lang="en-US" dirty="0"/>
          </a:p>
          <a:p>
            <a:pPr marL="285750" indent="-285750">
              <a:buFont typeface="Arial" panose="020B0604020202020204" pitchFamily="34" charset="0"/>
              <a:buChar char="•"/>
            </a:pPr>
            <a:r>
              <a:rPr lang="en-US" dirty="0" smtClean="0"/>
              <a:t>Work environment factors</a:t>
            </a:r>
          </a:p>
          <a:p>
            <a:pPr marL="285750" indent="-285750">
              <a:buFont typeface="Arial" panose="020B0604020202020204" pitchFamily="34" charset="0"/>
              <a:buChar char="•"/>
            </a:pPr>
            <a:r>
              <a:rPr lang="en-US" dirty="0" smtClean="0"/>
              <a:t>Workplace interactions</a:t>
            </a:r>
          </a:p>
          <a:p>
            <a:pPr marL="285750" indent="-285750">
              <a:buFont typeface="Arial" panose="020B0604020202020204" pitchFamily="34" charset="0"/>
              <a:buChar char="•"/>
            </a:pPr>
            <a:r>
              <a:rPr lang="en-US" dirty="0" smtClean="0"/>
              <a:t>Work space factors</a:t>
            </a:r>
          </a:p>
          <a:p>
            <a:pPr marL="285750" indent="-285750">
              <a:buFont typeface="Arial" panose="020B0604020202020204" pitchFamily="34" charset="0"/>
              <a:buChar char="•"/>
            </a:pPr>
            <a:r>
              <a:rPr lang="en-US" dirty="0" smtClean="0"/>
              <a:t>Egress to/from work space</a:t>
            </a:r>
          </a:p>
          <a:p>
            <a:pPr marL="285750" indent="-285750">
              <a:buFont typeface="Arial" panose="020B0604020202020204" pitchFamily="34" charset="0"/>
              <a:buChar char="•"/>
            </a:pPr>
            <a:r>
              <a:rPr lang="en-US" dirty="0" smtClean="0"/>
              <a:t>Shared or common areas</a:t>
            </a:r>
          </a:p>
          <a:p>
            <a:r>
              <a:rPr lang="en-US" dirty="0" smtClean="0"/>
              <a:t> </a:t>
            </a:r>
          </a:p>
          <a:p>
            <a:endParaRPr lang="en-US" dirty="0"/>
          </a:p>
        </p:txBody>
      </p:sp>
      <p:sp>
        <p:nvSpPr>
          <p:cNvPr id="7" name="TextBox 6"/>
          <p:cNvSpPr txBox="1"/>
          <p:nvPr/>
        </p:nvSpPr>
        <p:spPr>
          <a:xfrm>
            <a:off x="8668513" y="2276856"/>
            <a:ext cx="2889504" cy="3693319"/>
          </a:xfrm>
          <a:prstGeom prst="rect">
            <a:avLst/>
          </a:prstGeom>
          <a:noFill/>
        </p:spPr>
        <p:txBody>
          <a:bodyPr wrap="square" rtlCol="0">
            <a:spAutoFit/>
          </a:bodyPr>
          <a:lstStyle/>
          <a:p>
            <a:r>
              <a:rPr lang="en-US" b="1" dirty="0" smtClean="0"/>
              <a:t>Assess </a:t>
            </a:r>
            <a:r>
              <a:rPr lang="en-US" b="1" dirty="0"/>
              <a:t>j</a:t>
            </a:r>
            <a:r>
              <a:rPr lang="en-US" b="1" dirty="0" smtClean="0"/>
              <a:t>ob duty risks:</a:t>
            </a:r>
          </a:p>
          <a:p>
            <a:endParaRPr lang="en-US" b="1" dirty="0"/>
          </a:p>
          <a:p>
            <a:pPr marL="285750" indent="-285750">
              <a:buFont typeface="Arial" panose="020B0604020202020204" pitchFamily="34" charset="0"/>
              <a:buChar char="•"/>
            </a:pPr>
            <a:r>
              <a:rPr lang="en-US" dirty="0" smtClean="0"/>
              <a:t>Increased exposure risks</a:t>
            </a:r>
          </a:p>
          <a:p>
            <a:pPr marL="285750" indent="-285750">
              <a:buFont typeface="Arial" panose="020B0604020202020204" pitchFamily="34" charset="0"/>
              <a:buChar char="•"/>
            </a:pPr>
            <a:r>
              <a:rPr lang="en-US" dirty="0" smtClean="0"/>
              <a:t>Social distancing risks</a:t>
            </a:r>
          </a:p>
          <a:p>
            <a:pPr marL="285750" indent="-285750">
              <a:buFont typeface="Arial" panose="020B0604020202020204" pitchFamily="34" charset="0"/>
              <a:buChar char="•"/>
            </a:pPr>
            <a:r>
              <a:rPr lang="en-US" dirty="0" smtClean="0"/>
              <a:t>Training on safe practices while performing higher risk tasks</a:t>
            </a:r>
          </a:p>
          <a:p>
            <a:pPr marL="285750" indent="-285750">
              <a:buFont typeface="Arial" panose="020B0604020202020204" pitchFamily="34" charset="0"/>
              <a:buChar char="•"/>
            </a:pPr>
            <a:r>
              <a:rPr lang="en-US" dirty="0" smtClean="0">
                <a:hlinkClick r:id="rId8"/>
              </a:rPr>
              <a:t>Federal </a:t>
            </a:r>
            <a:r>
              <a:rPr lang="en-US" dirty="0">
                <a:hlinkClick r:id="rId8"/>
              </a:rPr>
              <a:t>OSHA publication </a:t>
            </a:r>
            <a:r>
              <a:rPr lang="en-US" dirty="0" smtClean="0">
                <a:hlinkClick r:id="rId8"/>
              </a:rPr>
              <a:t>3990 </a:t>
            </a:r>
            <a:r>
              <a:rPr lang="en-US" dirty="0"/>
              <a:t>breaks this down further by job tasks specific to COVID-19 </a:t>
            </a:r>
            <a:endParaRPr lang="en-US" dirty="0" smtClean="0"/>
          </a:p>
          <a:p>
            <a:pPr marL="285750" indent="-285750">
              <a:buFont typeface="Arial" panose="020B0604020202020204" pitchFamily="34" charset="0"/>
              <a:buChar char="•"/>
            </a:pPr>
            <a:endParaRPr lang="en-US" dirty="0" smtClean="0"/>
          </a:p>
          <a:p>
            <a:endParaRPr lang="en-US" dirty="0"/>
          </a:p>
        </p:txBody>
      </p:sp>
      <p:cxnSp>
        <p:nvCxnSpPr>
          <p:cNvPr id="9" name="Straight Connector 8"/>
          <p:cNvCxnSpPr/>
          <p:nvPr/>
        </p:nvCxnSpPr>
        <p:spPr>
          <a:xfrm flipH="1">
            <a:off x="4910328" y="3339207"/>
            <a:ext cx="1299972" cy="7497"/>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4572000" y="4220050"/>
            <a:ext cx="2057401" cy="2271"/>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4050792" y="5139178"/>
            <a:ext cx="3081528"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Up-Down Arrow 2"/>
          <p:cNvSpPr/>
          <p:nvPr/>
        </p:nvSpPr>
        <p:spPr>
          <a:xfrm>
            <a:off x="5492243" y="2816354"/>
            <a:ext cx="105156" cy="2724912"/>
          </a:xfrm>
          <a:prstGeom prst="up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p:txBody>
          <a:bodyPr/>
          <a:lstStyle/>
          <a:p>
            <a:fld id="{0959853F-D978-4035-8F2C-7357D8358325}" type="slidenum">
              <a:rPr lang="en-US" smtClean="0"/>
              <a:t>8</a:t>
            </a:fld>
            <a:endParaRPr lang="en-US" dirty="0"/>
          </a:p>
        </p:txBody>
      </p:sp>
    </p:spTree>
    <p:extLst>
      <p:ext uri="{BB962C8B-B14F-4D97-AF65-F5344CB8AC3E}">
        <p14:creationId xmlns:p14="http://schemas.microsoft.com/office/powerpoint/2010/main" val="2114784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996813"/>
          </a:xfrm>
        </p:spPr>
        <p:txBody>
          <a:bodyPr/>
          <a:lstStyle/>
          <a:p>
            <a:r>
              <a:rPr lang="en-US" dirty="0" smtClean="0"/>
              <a:t>NIOSH Hierarchy of Controls</a:t>
            </a:r>
            <a:endParaRPr lang="en-US" dirty="0"/>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2846" y="1278937"/>
            <a:ext cx="7608075" cy="5259976"/>
          </a:xfrm>
        </p:spPr>
      </p:pic>
      <p:sp>
        <p:nvSpPr>
          <p:cNvPr id="4" name="Slide Number Placeholder 3"/>
          <p:cNvSpPr>
            <a:spLocks noGrp="1"/>
          </p:cNvSpPr>
          <p:nvPr>
            <p:ph type="sldNum" sz="quarter" idx="12"/>
          </p:nvPr>
        </p:nvSpPr>
        <p:spPr/>
        <p:txBody>
          <a:bodyPr/>
          <a:lstStyle/>
          <a:p>
            <a:fld id="{0959853F-D978-4035-8F2C-7357D8358325}" type="slidenum">
              <a:rPr lang="en-US" smtClean="0"/>
              <a:t>9</a:t>
            </a:fld>
            <a:endParaRPr lang="en-US" dirty="0"/>
          </a:p>
        </p:txBody>
      </p:sp>
      <p:sp>
        <p:nvSpPr>
          <p:cNvPr id="7" name="TextBox 6"/>
          <p:cNvSpPr txBox="1"/>
          <p:nvPr/>
        </p:nvSpPr>
        <p:spPr>
          <a:xfrm>
            <a:off x="8412480" y="2037806"/>
            <a:ext cx="3169920" cy="3693319"/>
          </a:xfrm>
          <a:prstGeom prst="rect">
            <a:avLst/>
          </a:prstGeom>
          <a:noFill/>
          <a:ln>
            <a:solidFill>
              <a:schemeClr val="tx2"/>
            </a:solidFill>
          </a:ln>
          <a:effectLst>
            <a:outerShdw blurRad="50800" dist="38100" dir="2700000" algn="tl" rotWithShape="0">
              <a:prstClr val="black">
                <a:alpha val="40000"/>
              </a:prstClr>
            </a:outerShdw>
          </a:effectLst>
        </p:spPr>
        <p:txBody>
          <a:bodyPr wrap="square" rtlCol="0">
            <a:spAutoFit/>
          </a:bodyPr>
          <a:lstStyle/>
          <a:p>
            <a:r>
              <a:rPr lang="en-US" dirty="0"/>
              <a:t>The National Institute for Occupational Safety and Health or NIOSH leads a national initiative called </a:t>
            </a:r>
            <a:r>
              <a:rPr lang="en-US" dirty="0">
                <a:hlinkClick r:id="rId4"/>
              </a:rPr>
              <a:t>Prevention through Design</a:t>
            </a:r>
            <a:r>
              <a:rPr lang="en-US" dirty="0"/>
              <a:t> (</a:t>
            </a:r>
            <a:r>
              <a:rPr lang="en-US" dirty="0" err="1"/>
              <a:t>PtD</a:t>
            </a:r>
            <a:r>
              <a:rPr lang="en-US" dirty="0"/>
              <a:t>) to prevent or reduce occupational injuries, illnesses, and fatalities through the inclusion of prevention considerations in all designs that impact workers. Hierarchy of controls is a </a:t>
            </a:r>
            <a:r>
              <a:rPr lang="en-US" dirty="0" err="1"/>
              <a:t>PtD</a:t>
            </a:r>
            <a:r>
              <a:rPr lang="en-US" dirty="0"/>
              <a:t> strategy. To learn more, visit the </a:t>
            </a:r>
            <a:r>
              <a:rPr lang="en-US" dirty="0" err="1"/>
              <a:t>PtD</a:t>
            </a:r>
            <a:r>
              <a:rPr lang="en-US" dirty="0"/>
              <a:t> </a:t>
            </a:r>
            <a:r>
              <a:rPr lang="en-US" dirty="0">
                <a:hlinkClick r:id="rId4"/>
              </a:rPr>
              <a:t>website</a:t>
            </a:r>
            <a:endParaRPr lang="en-US" dirty="0"/>
          </a:p>
        </p:txBody>
      </p:sp>
    </p:spTree>
    <p:extLst>
      <p:ext uri="{BB962C8B-B14F-4D97-AF65-F5344CB8AC3E}">
        <p14:creationId xmlns:p14="http://schemas.microsoft.com/office/powerpoint/2010/main" val="72016244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3564</TotalTime>
  <Words>7580</Words>
  <Application>Microsoft Office PowerPoint</Application>
  <PresentationFormat>Widescreen</PresentationFormat>
  <Paragraphs>628</Paragraphs>
  <Slides>26</Slides>
  <Notes>26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Arial</vt:lpstr>
      <vt:lpstr>Book Antiqua</vt:lpstr>
      <vt:lpstr>Calibri</vt:lpstr>
      <vt:lpstr>Century Gothic</vt:lpstr>
      <vt:lpstr>Times New Roman</vt:lpstr>
      <vt:lpstr>1_Office Theme</vt:lpstr>
      <vt:lpstr> Safe at Work Guidelines for State Agencies  § 16VAC25-220, Emergency Temporary Standard,  Infectious Disease Prevention: SARS-CoV-2 Virus That Causes COVID-19   </vt:lpstr>
      <vt:lpstr>HRCS Webinar Series</vt:lpstr>
      <vt:lpstr>AGENDA</vt:lpstr>
      <vt:lpstr>RESOURCES</vt:lpstr>
      <vt:lpstr>Agency Roles &amp; Responsibilities</vt:lpstr>
      <vt:lpstr>§ 16VAC25-220 Purpose, Scope &amp; Applicability</vt:lpstr>
      <vt:lpstr>Hazard Identification &amp; Assessment</vt:lpstr>
      <vt:lpstr>Organizational and Job Risk Assessments</vt:lpstr>
      <vt:lpstr>NIOSH Hierarchy of Controls</vt:lpstr>
      <vt:lpstr>Engineering Risk Assessment &amp; Controls</vt:lpstr>
      <vt:lpstr>Workspace Administrative Controls</vt:lpstr>
      <vt:lpstr>Face Coverings and Other PPE</vt:lpstr>
      <vt:lpstr>Temperature Screenings</vt:lpstr>
      <vt:lpstr>COVID-19 Hazard Assessment</vt:lpstr>
      <vt:lpstr>Infectious Disease Preparedness &amp; Response Plan</vt:lpstr>
      <vt:lpstr>Infectious Disease Preparedness &amp; Response Plan</vt:lpstr>
      <vt:lpstr>CDC – Updated Symptoms of COVID19</vt:lpstr>
      <vt:lpstr>Pre-Entry Workplace Questionnaire</vt:lpstr>
      <vt:lpstr>Prompt ID and Isolation of Sick People</vt:lpstr>
      <vt:lpstr>§ 16VAC 25-220 RTW Positive/Suspected COVID-19</vt:lpstr>
      <vt:lpstr>Training Requirements</vt:lpstr>
      <vt:lpstr>Training Certification Requirements</vt:lpstr>
      <vt:lpstr>Training Resources for Workers</vt:lpstr>
      <vt:lpstr>More Training Resources….</vt:lpstr>
      <vt:lpstr>Discrimination</vt:lpstr>
      <vt:lpstr>Conclusion</vt:lpstr>
    </vt:vector>
  </TitlesOfParts>
  <Company>Virginia IT Infrastructure Partnership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 AT WORK</dc:title>
  <dc:creator>Rigdon, Debbie (DHRM)</dc:creator>
  <cp:lastModifiedBy>Waring, Anne (DHRM)</cp:lastModifiedBy>
  <cp:revision>254</cp:revision>
  <cp:lastPrinted>2020-07-29T14:10:51Z</cp:lastPrinted>
  <dcterms:created xsi:type="dcterms:W3CDTF">2020-06-09T18:39:17Z</dcterms:created>
  <dcterms:modified xsi:type="dcterms:W3CDTF">2020-07-31T12:55:31Z</dcterms:modified>
</cp:coreProperties>
</file>