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2"/>
  </p:notesMasterIdLst>
  <p:sldIdLst>
    <p:sldId id="260" r:id="rId2"/>
    <p:sldId id="261" r:id="rId3"/>
    <p:sldId id="299" r:id="rId4"/>
    <p:sldId id="300" r:id="rId5"/>
    <p:sldId id="301" r:id="rId6"/>
    <p:sldId id="302" r:id="rId7"/>
    <p:sldId id="303" r:id="rId8"/>
    <p:sldId id="269" r:id="rId9"/>
    <p:sldId id="304" r:id="rId10"/>
    <p:sldId id="305" r:id="rId11"/>
    <p:sldId id="306" r:id="rId12"/>
    <p:sldId id="307" r:id="rId13"/>
    <p:sldId id="308" r:id="rId14"/>
    <p:sldId id="309" r:id="rId15"/>
    <p:sldId id="274" r:id="rId16"/>
    <p:sldId id="323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8" r:id="rId25"/>
    <p:sldId id="326" r:id="rId26"/>
    <p:sldId id="320" r:id="rId27"/>
    <p:sldId id="321" r:id="rId28"/>
    <p:sldId id="322" r:id="rId29"/>
    <p:sldId id="289" r:id="rId30"/>
    <p:sldId id="327" r:id="rId31"/>
    <p:sldId id="328" r:id="rId32"/>
    <p:sldId id="329" r:id="rId33"/>
    <p:sldId id="330" r:id="rId34"/>
    <p:sldId id="331" r:id="rId35"/>
    <p:sldId id="332" r:id="rId36"/>
    <p:sldId id="333" r:id="rId37"/>
    <p:sldId id="334" r:id="rId38"/>
    <p:sldId id="335" r:id="rId39"/>
    <p:sldId id="337" r:id="rId40"/>
    <p:sldId id="336" r:id="rId4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DC7F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9" autoAdjust="0"/>
    <p:restoredTop sz="94660"/>
  </p:normalViewPr>
  <p:slideViewPr>
    <p:cSldViewPr>
      <p:cViewPr varScale="1">
        <p:scale>
          <a:sx n="98" d="100"/>
          <a:sy n="98" d="100"/>
        </p:scale>
        <p:origin x="2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1152" y="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53" tIns="46576" rIns="93153" bIns="4657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3153" tIns="46576" rIns="93153" bIns="46576" rtlCol="0"/>
          <a:lstStyle>
            <a:lvl1pPr algn="r">
              <a:defRPr sz="1200"/>
            </a:lvl1pPr>
          </a:lstStyle>
          <a:p>
            <a:fld id="{4277547D-A74D-4AF1-BA65-23F115BD3C1B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3" tIns="46576" rIns="93153" bIns="4657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53" tIns="46576" rIns="93153" bIns="4657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53" tIns="46576" rIns="93153" bIns="465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7"/>
            <a:ext cx="3037840" cy="464820"/>
          </a:xfrm>
          <a:prstGeom prst="rect">
            <a:avLst/>
          </a:prstGeom>
        </p:spPr>
        <p:txBody>
          <a:bodyPr vert="horz" lIns="93153" tIns="46576" rIns="93153" bIns="46576" rtlCol="0" anchor="b"/>
          <a:lstStyle>
            <a:lvl1pPr algn="r">
              <a:defRPr sz="1200"/>
            </a:lvl1pPr>
          </a:lstStyle>
          <a:p>
            <a:fld id="{A7032EAE-29BD-41FA-B480-88EC0C20D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1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D4A4-F475-1E4B-BB95-F8BB23623F0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840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1543"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D4A4-F475-1E4B-BB95-F8BB23623F0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6852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1543"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defTabSz="461543"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D4A4-F475-1E4B-BB95-F8BB23623F0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352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1543"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D4A4-F475-1E4B-BB95-F8BB23623F0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0166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1543"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defTabSz="461543"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D4A4-F475-1E4B-BB95-F8BB23623F0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1869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1543"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D4A4-F475-1E4B-BB95-F8BB23623F0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5447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1543">
              <a:defRPr/>
            </a:pP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D4A4-F475-1E4B-BB95-F8BB23623F0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8051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1543">
              <a:defRPr/>
            </a:pP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D4A4-F475-1E4B-BB95-F8BB23623F0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6401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1543">
              <a:defRPr/>
            </a:pP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D4A4-F475-1E4B-BB95-F8BB23623F0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6220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1543">
              <a:defRPr/>
            </a:pPr>
            <a:endParaRPr lang="en-US" sz="1400" dirty="0"/>
          </a:p>
          <a:p>
            <a:pPr defTabSz="461543">
              <a:defRPr/>
            </a:pP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D4A4-F475-1E4B-BB95-F8BB23623F0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6375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1543">
              <a:defRPr/>
            </a:pP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D4A4-F475-1E4B-BB95-F8BB23623F0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94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32EAE-29BD-41FA-B480-88EC0C20DB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658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1543">
              <a:defRPr/>
            </a:pPr>
            <a:endParaRPr lang="en-US" sz="1400" dirty="0"/>
          </a:p>
          <a:p>
            <a:pPr defTabSz="461543">
              <a:defRPr/>
            </a:pP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D4A4-F475-1E4B-BB95-F8BB23623F0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4550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1543">
              <a:defRPr/>
            </a:pPr>
            <a:endParaRPr lang="en-US" sz="1400" dirty="0"/>
          </a:p>
          <a:p>
            <a:pPr defTabSz="461543">
              <a:defRPr/>
            </a:pP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D4A4-F475-1E4B-BB95-F8BB23623F0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7836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1543">
              <a:defRPr/>
            </a:pPr>
            <a:endParaRPr lang="en-US" sz="1400" dirty="0"/>
          </a:p>
          <a:p>
            <a:pPr defTabSz="461543">
              <a:defRPr/>
            </a:pP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D4A4-F475-1E4B-BB95-F8BB23623F0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39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1543">
              <a:defRPr/>
            </a:pPr>
            <a:endParaRPr lang="en-US" sz="1400" dirty="0"/>
          </a:p>
          <a:p>
            <a:pPr defTabSz="461543">
              <a:defRPr/>
            </a:pP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D4A4-F475-1E4B-BB95-F8BB23623F0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5229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1543">
              <a:defRPr/>
            </a:pP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D4A4-F475-1E4B-BB95-F8BB23623F0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0864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1543">
              <a:defRPr/>
            </a:pP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D4A4-F475-1E4B-BB95-F8BB23623F0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1983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1543">
              <a:defRPr/>
            </a:pPr>
            <a:endParaRPr lang="en-US" sz="1400" dirty="0"/>
          </a:p>
          <a:p>
            <a:pPr defTabSz="461543">
              <a:defRPr/>
            </a:pP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D4A4-F475-1E4B-BB95-F8BB23623F0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3518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1543">
              <a:defRPr/>
            </a:pPr>
            <a:endParaRPr lang="en-US" sz="1400" dirty="0"/>
          </a:p>
          <a:p>
            <a:pPr defTabSz="461543">
              <a:defRPr/>
            </a:pP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D4A4-F475-1E4B-BB95-F8BB23623F0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2806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1543">
              <a:defRPr/>
            </a:pPr>
            <a:endParaRPr lang="en-US" sz="1400" dirty="0"/>
          </a:p>
          <a:p>
            <a:pPr defTabSz="461543">
              <a:defRPr/>
            </a:pP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D4A4-F475-1E4B-BB95-F8BB23623F0D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3360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76DC44-BB69-6C4D-BCE6-BE792D9CCD2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2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32EAE-29BD-41FA-B480-88EC0C20DB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902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76DC44-BB69-6C4D-BCE6-BE792D9CCD2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812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1543">
              <a:defRPr/>
            </a:pPr>
            <a:endParaRPr lang="en-US" sz="1400" dirty="0"/>
          </a:p>
          <a:p>
            <a:pPr defTabSz="461543">
              <a:defRPr/>
            </a:pP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D4A4-F475-1E4B-BB95-F8BB23623F0D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79468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1543">
              <a:defRPr/>
            </a:pPr>
            <a:endParaRPr lang="en-US" sz="1400" dirty="0"/>
          </a:p>
          <a:p>
            <a:pPr defTabSz="461543">
              <a:defRPr/>
            </a:pP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D4A4-F475-1E4B-BB95-F8BB23623F0D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13881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D4A4-F475-1E4B-BB95-F8BB23623F0D}" type="slidenum">
              <a:rPr lang="en-US" smtClean="0"/>
              <a:t>33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1568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D4A4-F475-1E4B-BB95-F8BB23623F0D}" type="slidenum">
              <a:rPr lang="en-US" smtClean="0"/>
              <a:t>34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223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D4A4-F475-1E4B-BB95-F8BB23623F0D}" type="slidenum">
              <a:rPr lang="en-US" smtClean="0"/>
              <a:t>35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6306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D4A4-F475-1E4B-BB95-F8BB23623F0D}" type="slidenum">
              <a:rPr lang="en-US" smtClean="0"/>
              <a:t>36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28052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D4A4-F475-1E4B-BB95-F8BB23623F0D}" type="slidenum">
              <a:rPr lang="en-US" smtClean="0"/>
              <a:t>37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1620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D4A4-F475-1E4B-BB95-F8BB23623F0D}" type="slidenum">
              <a:rPr lang="en-US" smtClean="0"/>
              <a:t>38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2792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D4A4-F475-1E4B-BB95-F8BB23623F0D}" type="slidenum">
              <a:rPr lang="en-US" smtClean="0"/>
              <a:t>39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72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32EAE-29BD-41FA-B480-88EC0C20DB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5926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D4A4-F475-1E4B-BB95-F8BB23623F0D}" type="slidenum">
              <a:rPr lang="en-US" smtClean="0"/>
              <a:t>40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80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32EAE-29BD-41FA-B480-88EC0C20DB7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66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32EAE-29BD-41FA-B480-88EC0C20DB7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0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32EAE-29BD-41FA-B480-88EC0C20DB7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79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1543"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 </a:t>
            </a:r>
            <a:endParaRPr lang="en-US" sz="1400" dirty="0">
              <a:solidFill>
                <a:prstClr val="black"/>
              </a:solidFill>
            </a:endParaRPr>
          </a:p>
          <a:p>
            <a:pPr defTabSz="461543"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defTabSz="461543"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D4A4-F475-1E4B-BB95-F8BB23623F0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775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1543"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D4A4-F475-1E4B-BB95-F8BB23623F0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633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 hangingPunct="0">
              <a:defRPr>
                <a:solidFill>
                  <a:srgbClr val="FFFFFF"/>
                </a:solidFill>
              </a:defRPr>
            </a:pPr>
            <a:endParaRPr kern="0">
              <a:solidFill>
                <a:srgbClr val="FFFFFF"/>
              </a:solidFill>
              <a:latin typeface="Century Gothic"/>
              <a:sym typeface="Century Gothic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91439" y="101600"/>
            <a:ext cx="8961121" cy="6664960"/>
          </a:xfrm>
          <a:prstGeom prst="roundRect">
            <a:avLst>
              <a:gd name="adj" fmla="val 1735"/>
            </a:avLst>
          </a:prstGeom>
          <a:solidFill>
            <a:srgbClr val="1F497D"/>
          </a:solidFill>
          <a:ln w="12700">
            <a:miter lim="400000"/>
          </a:ln>
        </p:spPr>
        <p:txBody>
          <a:bodyPr lIns="45719" rIns="45719" anchor="ctr"/>
          <a:lstStyle/>
          <a:p>
            <a:pPr algn="ctr" hangingPunct="0">
              <a:defRPr>
                <a:solidFill>
                  <a:srgbClr val="FFFFFF"/>
                </a:solidFill>
              </a:defRPr>
            </a:pPr>
            <a:endParaRPr kern="0">
              <a:solidFill>
                <a:srgbClr val="FFFFFF"/>
              </a:solidFill>
              <a:latin typeface="Century Gothic"/>
              <a:sym typeface="Century Gothic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345439" y="2942601"/>
            <a:ext cx="7147933" cy="2463801"/>
          </a:xfrm>
          <a:prstGeom prst="rect">
            <a:avLst/>
          </a:prstGeom>
          <a:solidFill>
            <a:srgbClr val="FFFFFF">
              <a:alpha val="83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 hangingPunct="0">
              <a:defRPr>
                <a:solidFill>
                  <a:srgbClr val="FFFFFF"/>
                </a:solidFill>
              </a:defRPr>
            </a:pPr>
            <a:endParaRPr kern="0">
              <a:solidFill>
                <a:srgbClr val="FFFFFF"/>
              </a:solidFill>
              <a:latin typeface="Century Gothic"/>
              <a:sym typeface="Century Gothic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7572651" y="2944634"/>
            <a:ext cx="1190349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 hangingPunct="0">
              <a:defRPr>
                <a:solidFill>
                  <a:srgbClr val="FFFFFF"/>
                </a:solidFill>
              </a:defRPr>
            </a:pPr>
            <a:endParaRPr kern="0">
              <a:solidFill>
                <a:srgbClr val="FFFFFF"/>
              </a:solidFill>
              <a:latin typeface="Century Gothic"/>
              <a:sym typeface="Century Gothic"/>
            </a:endParaRPr>
          </a:p>
        </p:txBody>
      </p:sp>
      <p:sp>
        <p:nvSpPr>
          <p:cNvPr id="19" name="Shape 19"/>
          <p:cNvSpPr/>
          <p:nvPr/>
        </p:nvSpPr>
        <p:spPr>
          <a:xfrm>
            <a:off x="7712713" y="3136657"/>
            <a:ext cx="910225" cy="2075689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rgbClr val="376092"/>
            </a:solidFill>
          </a:ln>
        </p:spPr>
        <p:txBody>
          <a:bodyPr lIns="45719" rIns="45719" anchor="ctr"/>
          <a:lstStyle/>
          <a:p>
            <a:pPr algn="ctr" hangingPunct="0">
              <a:defRPr>
                <a:solidFill>
                  <a:srgbClr val="FFFFFF"/>
                </a:solidFill>
              </a:defRPr>
            </a:pPr>
            <a:endParaRPr kern="0">
              <a:solidFill>
                <a:srgbClr val="FFFFFF"/>
              </a:solidFill>
              <a:latin typeface="Century Gothic"/>
              <a:sym typeface="Century Gothic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445483" y="3055621"/>
            <a:ext cx="6947845" cy="22453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 hangingPunct="0">
              <a:defRPr>
                <a:solidFill>
                  <a:srgbClr val="FFFFFF"/>
                </a:solidFill>
              </a:defRPr>
            </a:pPr>
            <a:endParaRPr kern="0">
              <a:solidFill>
                <a:srgbClr val="FFFFFF"/>
              </a:solidFill>
              <a:latin typeface="Century Gothic"/>
              <a:sym typeface="Century Gothic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541822" y="4559275"/>
            <a:ext cx="6755166" cy="66436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 hangingPunct="0">
              <a:defRPr>
                <a:solidFill>
                  <a:srgbClr val="FFFFFF"/>
                </a:solidFill>
              </a:defRPr>
            </a:pPr>
            <a:endParaRPr kern="0">
              <a:solidFill>
                <a:srgbClr val="FFFFFF"/>
              </a:solidFill>
              <a:latin typeface="Century Gothic"/>
              <a:sym typeface="Century Gothic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538971" y="3139439"/>
            <a:ext cx="6760868" cy="2077721"/>
          </a:xfrm>
          <a:prstGeom prst="rect">
            <a:avLst/>
          </a:prstGeom>
          <a:ln w="6350">
            <a:solidFill>
              <a:srgbClr val="376092"/>
            </a:solidFill>
          </a:ln>
        </p:spPr>
        <p:txBody>
          <a:bodyPr lIns="45719" rIns="45719" anchor="ctr"/>
          <a:lstStyle/>
          <a:p>
            <a:pPr algn="ctr" hangingPunct="0">
              <a:defRPr>
                <a:solidFill>
                  <a:srgbClr val="FFFFFF"/>
                </a:solidFill>
              </a:defRPr>
            </a:pPr>
            <a:endParaRPr kern="0">
              <a:solidFill>
                <a:srgbClr val="FFFFFF"/>
              </a:solidFill>
              <a:latin typeface="Century Gothic"/>
              <a:sym typeface="Century Gothic"/>
            </a:endParaRPr>
          </a:p>
        </p:txBody>
      </p:sp>
      <p:sp>
        <p:nvSpPr>
          <p:cNvPr id="23" name="Shape 23"/>
          <p:cNvSpPr>
            <a:spLocks noGrp="1"/>
          </p:cNvSpPr>
          <p:nvPr>
            <p:ph type="body" sz="quarter" idx="1"/>
          </p:nvPr>
        </p:nvSpPr>
        <p:spPr>
          <a:xfrm>
            <a:off x="642804" y="4648200"/>
            <a:ext cx="6553201" cy="4572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400"/>
              </a:spcBef>
              <a:buClrTx/>
              <a:buSzTx/>
              <a:buFontTx/>
              <a:buNone/>
              <a:defRPr sz="1800" cap="all" spc="300">
                <a:solidFill>
                  <a:srgbClr val="FFFFFF"/>
                </a:solidFill>
              </a:defRPr>
            </a:lvl1pPr>
          </a:lstStyle>
          <a:p>
            <a:r>
              <a:t>Click to edit Master subtitle style</a:t>
            </a:r>
          </a:p>
        </p:txBody>
      </p:sp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604704" y="3227033"/>
            <a:ext cx="6629401" cy="1219202"/>
          </a:xfrm>
          <a:prstGeom prst="rect">
            <a:avLst/>
          </a:prstGeom>
        </p:spPr>
        <p:txBody>
          <a:bodyPr anchor="b"/>
          <a:lstStyle>
            <a:lvl1pPr>
              <a:defRPr sz="4000">
                <a:solidFill>
                  <a:srgbClr val="254061"/>
                </a:solidFill>
              </a:defRPr>
            </a:lvl1pPr>
          </a:lstStyle>
          <a:p>
            <a:r>
              <a:t>Click to edit Master title style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xfrm>
            <a:off x="7918683" y="4592248"/>
            <a:ext cx="498287" cy="523241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254061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680187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April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April 2018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170CA-3A6A-EC47-9316-0F97505400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92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April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April 2018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71D0-B54E-D54B-9A58-D7309402A6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208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 hangingPunct="0">
              <a:defRPr>
                <a:solidFill>
                  <a:srgbClr val="FFFFFF"/>
                </a:solidFill>
              </a:defRPr>
            </a:pPr>
            <a:endParaRPr kern="0">
              <a:solidFill>
                <a:srgbClr val="FFFFFF"/>
              </a:solidFill>
              <a:latin typeface="Century Gothic"/>
              <a:sym typeface="Century Gothic"/>
            </a:endParaRPr>
          </a:p>
        </p:txBody>
      </p:sp>
      <p:sp>
        <p:nvSpPr>
          <p:cNvPr id="3" name="Shape 3"/>
          <p:cNvSpPr/>
          <p:nvPr/>
        </p:nvSpPr>
        <p:spPr>
          <a:xfrm>
            <a:off x="91439" y="101600"/>
            <a:ext cx="8961121" cy="6664960"/>
          </a:xfrm>
          <a:prstGeom prst="roundRect">
            <a:avLst>
              <a:gd name="adj" fmla="val 1735"/>
            </a:avLst>
          </a:prstGeom>
          <a:solidFill>
            <a:srgbClr val="1F497D"/>
          </a:solidFill>
          <a:ln w="12700">
            <a:miter lim="400000"/>
          </a:ln>
        </p:spPr>
        <p:txBody>
          <a:bodyPr lIns="45719" rIns="45719" anchor="ctr"/>
          <a:lstStyle/>
          <a:p>
            <a:pPr algn="ctr" hangingPunct="0">
              <a:defRPr>
                <a:solidFill>
                  <a:srgbClr val="FFFFFF"/>
                </a:solidFill>
              </a:defRPr>
            </a:pPr>
            <a:endParaRPr kern="0">
              <a:solidFill>
                <a:srgbClr val="FFFFFF"/>
              </a:solidFill>
              <a:latin typeface="Century Gothic"/>
              <a:sym typeface="Century Gothic"/>
            </a:endParaRPr>
          </a:p>
        </p:txBody>
      </p:sp>
      <p:sp>
        <p:nvSpPr>
          <p:cNvPr id="4" name="Shape 4"/>
          <p:cNvSpPr/>
          <p:nvPr/>
        </p:nvSpPr>
        <p:spPr>
          <a:xfrm>
            <a:off x="274320" y="278165"/>
            <a:ext cx="8595360" cy="1325882"/>
          </a:xfrm>
          <a:prstGeom prst="rect">
            <a:avLst/>
          </a:prstGeom>
          <a:solidFill>
            <a:srgbClr val="FFFFFF">
              <a:alpha val="83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 hangingPunct="0">
              <a:defRPr>
                <a:solidFill>
                  <a:srgbClr val="FFFFFF"/>
                </a:solidFill>
              </a:defRPr>
            </a:pPr>
            <a:endParaRPr kern="0">
              <a:solidFill>
                <a:srgbClr val="FFFFFF"/>
              </a:solidFill>
              <a:latin typeface="Century Gothic"/>
              <a:sym typeface="Century Gothic"/>
            </a:endParaRPr>
          </a:p>
        </p:txBody>
      </p:sp>
      <p:sp>
        <p:nvSpPr>
          <p:cNvPr id="5" name="Shape 5"/>
          <p:cNvSpPr/>
          <p:nvPr/>
        </p:nvSpPr>
        <p:spPr>
          <a:xfrm>
            <a:off x="372862" y="372862"/>
            <a:ext cx="8380522" cy="111858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 hangingPunct="0">
              <a:defRPr>
                <a:solidFill>
                  <a:srgbClr val="FFFFFF"/>
                </a:solidFill>
              </a:defRPr>
            </a:pPr>
            <a:endParaRPr kern="0">
              <a:solidFill>
                <a:srgbClr val="FFFFFF"/>
              </a:solidFill>
              <a:latin typeface="Century Gothic"/>
              <a:sym typeface="Century Gothic"/>
            </a:endParaRPr>
          </a:p>
        </p:txBody>
      </p: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413740" y="6397942"/>
            <a:ext cx="273060" cy="2819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EEECE1"/>
                </a:solidFill>
              </a:defRPr>
            </a:lvl1pPr>
          </a:lstStyle>
          <a:p>
            <a:pPr hangingPunct="0"/>
            <a:fld id="{86CB4B4D-7CA3-9044-876B-883B54F8677D}" type="slidenum">
              <a:rPr kern="0">
                <a:latin typeface="Century Gothic"/>
                <a:sym typeface="Century Gothic"/>
              </a:rPr>
              <a:pPr hangingPunct="0"/>
              <a:t>‹#›</a:t>
            </a:fld>
            <a:endParaRPr kern="0">
              <a:latin typeface="Century Gothic"/>
              <a:sym typeface="Century Gothic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 spd="med"/>
  <p:hf hdr="0" ftr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all" spc="0" baseline="0">
          <a:ln>
            <a:noFill/>
          </a:ln>
          <a:solidFill>
            <a:srgbClr val="376092"/>
          </a:solidFill>
          <a:uFillTx/>
          <a:latin typeface="Book Antiqua"/>
          <a:ea typeface="Book Antiqua"/>
          <a:cs typeface="Book Antiqua"/>
          <a:sym typeface="Book Antiqua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all" spc="0" baseline="0">
          <a:ln>
            <a:noFill/>
          </a:ln>
          <a:solidFill>
            <a:srgbClr val="376092"/>
          </a:solidFill>
          <a:uFillTx/>
          <a:latin typeface="Book Antiqua"/>
          <a:ea typeface="Book Antiqua"/>
          <a:cs typeface="Book Antiqua"/>
          <a:sym typeface="Book Antiqua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all" spc="0" baseline="0">
          <a:ln>
            <a:noFill/>
          </a:ln>
          <a:solidFill>
            <a:srgbClr val="376092"/>
          </a:solidFill>
          <a:uFillTx/>
          <a:latin typeface="Book Antiqua"/>
          <a:ea typeface="Book Antiqua"/>
          <a:cs typeface="Book Antiqua"/>
          <a:sym typeface="Book Antiqua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all" spc="0" baseline="0">
          <a:ln>
            <a:noFill/>
          </a:ln>
          <a:solidFill>
            <a:srgbClr val="376092"/>
          </a:solidFill>
          <a:uFillTx/>
          <a:latin typeface="Book Antiqua"/>
          <a:ea typeface="Book Antiqua"/>
          <a:cs typeface="Book Antiqua"/>
          <a:sym typeface="Book Antiqua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all" spc="0" baseline="0">
          <a:ln>
            <a:noFill/>
          </a:ln>
          <a:solidFill>
            <a:srgbClr val="376092"/>
          </a:solidFill>
          <a:uFillTx/>
          <a:latin typeface="Book Antiqua"/>
          <a:ea typeface="Book Antiqua"/>
          <a:cs typeface="Book Antiqua"/>
          <a:sym typeface="Book Antiqua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all" spc="0" baseline="0">
          <a:ln>
            <a:noFill/>
          </a:ln>
          <a:solidFill>
            <a:srgbClr val="376092"/>
          </a:solidFill>
          <a:uFillTx/>
          <a:latin typeface="Book Antiqua"/>
          <a:ea typeface="Book Antiqua"/>
          <a:cs typeface="Book Antiqua"/>
          <a:sym typeface="Book Antiqua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all" spc="0" baseline="0">
          <a:ln>
            <a:noFill/>
          </a:ln>
          <a:solidFill>
            <a:srgbClr val="376092"/>
          </a:solidFill>
          <a:uFillTx/>
          <a:latin typeface="Book Antiqua"/>
          <a:ea typeface="Book Antiqua"/>
          <a:cs typeface="Book Antiqua"/>
          <a:sym typeface="Book Antiqua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all" spc="0" baseline="0">
          <a:ln>
            <a:noFill/>
          </a:ln>
          <a:solidFill>
            <a:srgbClr val="376092"/>
          </a:solidFill>
          <a:uFillTx/>
          <a:latin typeface="Book Antiqua"/>
          <a:ea typeface="Book Antiqua"/>
          <a:cs typeface="Book Antiqua"/>
          <a:sym typeface="Book Antiqua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all" spc="0" baseline="0">
          <a:ln>
            <a:noFill/>
          </a:ln>
          <a:solidFill>
            <a:srgbClr val="376092"/>
          </a:solidFill>
          <a:uFillTx/>
          <a:latin typeface="Book Antiqua"/>
          <a:ea typeface="Book Antiqua"/>
          <a:cs typeface="Book Antiqua"/>
          <a:sym typeface="Book Antiqua"/>
        </a:defRPr>
      </a:lvl9pPr>
    </p:titleStyle>
    <p:bodyStyle>
      <a:lvl1pPr marL="342900" marR="0" indent="-2286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EEECE1"/>
          </a:solidFill>
          <a:uFillTx/>
          <a:latin typeface="+mj-lt"/>
          <a:ea typeface="+mj-ea"/>
          <a:cs typeface="+mj-cs"/>
          <a:sym typeface="Century Gothic"/>
        </a:defRPr>
      </a:lvl1pPr>
      <a:lvl2pPr marL="685800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EEECE1"/>
          </a:solidFill>
          <a:uFillTx/>
          <a:latin typeface="+mj-lt"/>
          <a:ea typeface="+mj-ea"/>
          <a:cs typeface="+mj-cs"/>
          <a:sym typeface="Century Gothic"/>
        </a:defRPr>
      </a:lvl2pPr>
      <a:lvl3pPr marL="9906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EEECE1"/>
          </a:solidFill>
          <a:uFillTx/>
          <a:latin typeface="+mj-lt"/>
          <a:ea typeface="+mj-ea"/>
          <a:cs typeface="+mj-cs"/>
          <a:sym typeface="Century Gothic"/>
        </a:defRPr>
      </a:lvl3pPr>
      <a:lvl4pPr marL="139446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EEECE1"/>
          </a:solidFill>
          <a:uFillTx/>
          <a:latin typeface="+mj-lt"/>
          <a:ea typeface="+mj-ea"/>
          <a:cs typeface="+mj-cs"/>
          <a:sym typeface="Century Gothic"/>
        </a:defRPr>
      </a:lvl4pPr>
      <a:lvl5pPr marL="1668779" marR="0" indent="-34289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EEECE1"/>
          </a:solidFill>
          <a:uFillTx/>
          <a:latin typeface="+mj-lt"/>
          <a:ea typeface="+mj-ea"/>
          <a:cs typeface="+mj-cs"/>
          <a:sym typeface="Century Gothic"/>
        </a:defRPr>
      </a:lvl5pPr>
      <a:lvl6pPr marL="1867988" marR="0" indent="-31350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EEECE1"/>
          </a:solidFill>
          <a:uFillTx/>
          <a:latin typeface="+mj-lt"/>
          <a:ea typeface="+mj-ea"/>
          <a:cs typeface="+mj-cs"/>
          <a:sym typeface="Century Gothic"/>
        </a:defRPr>
      </a:lvl6pPr>
      <a:lvl7pPr marL="2142308" marR="0" indent="-31350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EEECE1"/>
          </a:solidFill>
          <a:uFillTx/>
          <a:latin typeface="+mj-lt"/>
          <a:ea typeface="+mj-ea"/>
          <a:cs typeface="+mj-cs"/>
          <a:sym typeface="Century Gothic"/>
        </a:defRPr>
      </a:lvl7pPr>
      <a:lvl8pPr marL="2325188" marR="0" indent="-31350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EEECE1"/>
          </a:solidFill>
          <a:uFillTx/>
          <a:latin typeface="+mj-lt"/>
          <a:ea typeface="+mj-ea"/>
          <a:cs typeface="+mj-cs"/>
          <a:sym typeface="Century Gothic"/>
        </a:defRPr>
      </a:lvl8pPr>
      <a:lvl9pPr marL="2508068" marR="0" indent="-31350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EEECE1"/>
          </a:solidFill>
          <a:uFillTx/>
          <a:latin typeface="+mj-lt"/>
          <a:ea typeface="+mj-ea"/>
          <a:cs typeface="+mj-cs"/>
          <a:sym typeface="Century Gothic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6" Type="http://schemas.microsoft.com/office/2007/relationships/hdphoto" Target="../media/hdphoto1.wdp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Relationship Id="rId6" Type="http://schemas.microsoft.com/office/2007/relationships/hdphoto" Target="../media/hdphoto1.wdp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edirect.virginia.gov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850" y="1166772"/>
            <a:ext cx="1130300" cy="8571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44252" y="2133600"/>
            <a:ext cx="7548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pc="-1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Commonwealth of Virginia</a:t>
            </a:r>
            <a:endParaRPr lang="en-US" sz="36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4400" y="3124200"/>
            <a:ext cx="6376150" cy="2149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  <a:spcAft>
                <a:spcPts val="200"/>
              </a:spcAft>
            </a:pPr>
            <a:r>
              <a:rPr lang="en-U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2019 </a:t>
            </a: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 Enrollment</a:t>
            </a:r>
          </a:p>
          <a:p>
            <a:pPr algn="ctr"/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 Care </a:t>
            </a: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</a:p>
          <a:p>
            <a:pPr algn="ctr"/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Flexible 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Spending Accounts (FSAs)</a:t>
            </a:r>
          </a:p>
          <a:p>
            <a:pPr algn="ctr">
              <a:lnSpc>
                <a:spcPct val="140000"/>
              </a:lnSpc>
              <a:spcAft>
                <a:spcPts val="200"/>
              </a:spcAft>
            </a:pPr>
            <a:r>
              <a:rPr lang="en-US" sz="3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</a:t>
            </a:r>
            <a:r>
              <a:rPr lang="en-US" sz="32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1-15, 2019</a:t>
            </a:r>
            <a:endParaRPr lang="en-US" sz="32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3496181"/>
            <a:ext cx="929918" cy="115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1784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hrmlogocr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138" y="544692"/>
            <a:ext cx="1062458" cy="805671"/>
          </a:xfrm>
          <a:prstGeom prst="rect">
            <a:avLst/>
          </a:prstGeom>
          <a:ln>
            <a:solidFill>
              <a:srgbClr val="1F497D">
                <a:alpha val="25000"/>
              </a:srgbClr>
            </a:solidFill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24050" y="503220"/>
            <a:ext cx="6915149" cy="8900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 enrollment highlights</a:t>
            </a:r>
            <a:endParaRPr lang="en-US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24551" y="6400413"/>
            <a:ext cx="262249" cy="276999"/>
          </a:xfrm>
        </p:spPr>
        <p:txBody>
          <a:bodyPr/>
          <a:lstStyle/>
          <a:p>
            <a:fld id="{23F170CA-3A6A-EC47-9316-0F975054009A}" type="slidenum">
              <a:rPr lang="en-US" smtClean="0">
                <a:solidFill>
                  <a:srgbClr val="FFFFFF"/>
                </a:solidFill>
              </a:rPr>
              <a:pPr/>
              <a:t>10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April 2018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541173"/>
            <a:ext cx="8229600" cy="4800600"/>
          </a:xfrm>
        </p:spPr>
        <p:txBody>
          <a:bodyPr>
            <a:normAutofit/>
          </a:bodyPr>
          <a:lstStyle/>
          <a:p>
            <a:pPr marL="114300" indent="0">
              <a:spcBef>
                <a:spcPts val="0"/>
              </a:spcBef>
              <a:buNone/>
            </a:pPr>
            <a:endParaRPr lang="en-US" sz="2000" b="1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 Spotlight…</a:t>
            </a:r>
          </a:p>
          <a:p>
            <a:pPr marL="114300" indent="0">
              <a:spcBef>
                <a:spcPts val="0"/>
              </a:spcBef>
              <a:buNone/>
            </a:pPr>
            <a:endParaRPr lang="en-US" sz="2000" b="1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COVA </a:t>
            </a:r>
            <a:r>
              <a:rPr lang="en-US" sz="2000" b="1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HealthAware</a:t>
            </a:r>
            <a:endParaRPr lang="en-US" sz="2000" b="1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</a:pPr>
            <a:endParaRPr lang="en-US" sz="1900" b="1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18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Aetna Health app enhanced</a:t>
            </a:r>
          </a:p>
          <a:p>
            <a:pPr lvl="1">
              <a:spcBef>
                <a:spcPts val="0"/>
              </a:spcBef>
            </a:pPr>
            <a:endParaRPr lang="en-US" sz="1900" b="1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Flexible Spending Accounts (FSAs)</a:t>
            </a:r>
          </a:p>
          <a:p>
            <a:pPr lvl="1">
              <a:spcBef>
                <a:spcPts val="0"/>
              </a:spcBef>
            </a:pPr>
            <a:endParaRPr lang="en-US" sz="1900" b="1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1800" b="1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PayFlex</a:t>
            </a:r>
            <a:r>
              <a:rPr lang="en-US" sz="18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will administer Health and Dependent Care FSAs</a:t>
            </a:r>
          </a:p>
          <a:p>
            <a:pPr lvl="1">
              <a:spcBef>
                <a:spcPts val="0"/>
              </a:spcBef>
            </a:pPr>
            <a:endParaRPr lang="en-US" sz="1800" b="1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18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 FSA contribution limit increased to $2,700</a:t>
            </a:r>
            <a:r>
              <a:rPr lang="en-US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$2,600</a:t>
            </a:r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0718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hrmlogocr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138" y="544692"/>
            <a:ext cx="1062458" cy="805671"/>
          </a:xfrm>
          <a:prstGeom prst="rect">
            <a:avLst/>
          </a:prstGeom>
          <a:ln>
            <a:solidFill>
              <a:srgbClr val="1F497D">
                <a:alpha val="25000"/>
              </a:srgbClr>
            </a:solidFill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24050" y="503220"/>
            <a:ext cx="6915149" cy="8900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 ADVICE FROM ALEX!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35964" y="6400413"/>
            <a:ext cx="250836" cy="276999"/>
          </a:xfrm>
        </p:spPr>
        <p:txBody>
          <a:bodyPr/>
          <a:lstStyle/>
          <a:p>
            <a:fld id="{23F170CA-3A6A-EC47-9316-0F975054009A}" type="slidenum">
              <a:rPr lang="en-US" smtClean="0">
                <a:solidFill>
                  <a:srgbClr val="FFFFFF"/>
                </a:solidFill>
              </a:rPr>
              <a:pPr/>
              <a:t>11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9138" y="6356350"/>
            <a:ext cx="14049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April 2018</a:t>
            </a:r>
            <a:endParaRPr lang="en-US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April 2018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541173"/>
            <a:ext cx="8229600" cy="4800600"/>
          </a:xfrm>
        </p:spPr>
        <p:txBody>
          <a:bodyPr>
            <a:normAutofit/>
          </a:bodyPr>
          <a:lstStyle/>
          <a:p>
            <a:pPr marL="114300" indent="0">
              <a:spcBef>
                <a:spcPts val="0"/>
              </a:spcBef>
              <a:buNone/>
            </a:pPr>
            <a:endParaRPr lang="en-US" sz="2000" b="1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spcBef>
                <a:spcPts val="0"/>
              </a:spcBef>
              <a:buNone/>
            </a:pPr>
            <a:endParaRPr lang="en-US" sz="2000" b="1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40" y="2743200"/>
            <a:ext cx="3276600" cy="3276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038600" y="2090172"/>
            <a:ext cx="3962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Review your health plan options with ALEX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FFFFFF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FFFF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ALEX will use </a:t>
            </a:r>
            <a:r>
              <a:rPr lang="en-US" sz="2400" b="1" dirty="0">
                <a:solidFill>
                  <a:srgbClr val="FFFFFF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your input, do the math, and recommend a plan just for you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4600" y="5769547"/>
            <a:ext cx="44222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 smtClean="0">
                <a:solidFill>
                  <a:srgbClr val="FFF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www.myalex.com/cova/2019</a:t>
            </a:r>
            <a:endParaRPr lang="en-US" sz="2400" b="1" u="sng" dirty="0">
              <a:solidFill>
                <a:srgbClr val="FFFF00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6925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hrmlogocr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138" y="544692"/>
            <a:ext cx="1062458" cy="805671"/>
          </a:xfrm>
          <a:prstGeom prst="rect">
            <a:avLst/>
          </a:prstGeom>
          <a:ln>
            <a:solidFill>
              <a:srgbClr val="1F497D">
                <a:alpha val="25000"/>
              </a:srgbClr>
            </a:solidFill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24050" y="503220"/>
            <a:ext cx="6915149" cy="8900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Earn premium rewards!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24551" y="6400413"/>
            <a:ext cx="262249" cy="276999"/>
          </a:xfrm>
        </p:spPr>
        <p:txBody>
          <a:bodyPr/>
          <a:lstStyle/>
          <a:p>
            <a:fld id="{23F170CA-3A6A-EC47-9316-0F975054009A}" type="slidenum">
              <a:rPr lang="en-US" smtClean="0">
                <a:solidFill>
                  <a:srgbClr val="FFFFFF"/>
                </a:solidFill>
              </a:rPr>
              <a:pPr/>
              <a:t>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April 2018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541173"/>
            <a:ext cx="8229600" cy="4800600"/>
          </a:xfrm>
        </p:spPr>
        <p:txBody>
          <a:bodyPr>
            <a:normAutofit/>
          </a:bodyPr>
          <a:lstStyle/>
          <a:p>
            <a:pPr marL="114300" indent="0">
              <a:spcBef>
                <a:spcPts val="0"/>
              </a:spcBef>
              <a:buNone/>
            </a:pPr>
            <a:endParaRPr lang="en-US" sz="2000" b="1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spcBef>
                <a:spcPts val="0"/>
              </a:spcBef>
              <a:buNone/>
            </a:pPr>
            <a:endParaRPr lang="en-US" sz="2000" b="1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983814" y="2105883"/>
            <a:ext cx="7176371" cy="3704247"/>
          </a:xfrm>
          <a:prstGeom prst="rect">
            <a:avLst/>
          </a:prstGeom>
          <a:noFill/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</a:t>
            </a:r>
            <a:r>
              <a:rPr 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employee </a:t>
            </a: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and/or spouse</a:t>
            </a:r>
            <a:r>
              <a:rPr lang="en-US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enrolled in 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COVA Care or COVA </a:t>
            </a:r>
            <a:r>
              <a:rPr lang="en-US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HealthAware</a:t>
            </a:r>
            <a:endParaRPr lang="en-US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defTabSz="914400">
              <a:buNone/>
            </a:pPr>
            <a:endParaRPr lang="en-US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Employee </a:t>
            </a:r>
            <a:r>
              <a:rPr 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  <a:r>
              <a:rPr lang="en-US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spouse can save 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$17/month </a:t>
            </a:r>
          </a:p>
          <a:p>
            <a:pPr defTabSz="914400"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Together</a:t>
            </a:r>
            <a:r>
              <a:rPr lang="en-US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can save 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$34/month</a:t>
            </a:r>
          </a:p>
          <a:p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9194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hrmlogocr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138" y="544692"/>
            <a:ext cx="1062458" cy="805671"/>
          </a:xfrm>
          <a:prstGeom prst="rect">
            <a:avLst/>
          </a:prstGeom>
          <a:ln>
            <a:solidFill>
              <a:srgbClr val="1F497D">
                <a:alpha val="25000"/>
              </a:srgbClr>
            </a:solidFill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24050" y="503220"/>
            <a:ext cx="6915149" cy="8900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I need to do for a premium reward?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24551" y="6400413"/>
            <a:ext cx="262249" cy="276999"/>
          </a:xfrm>
        </p:spPr>
        <p:txBody>
          <a:bodyPr/>
          <a:lstStyle/>
          <a:p>
            <a:fld id="{23F170CA-3A6A-EC47-9316-0F975054009A}" type="slidenum">
              <a:rPr lang="en-US" smtClean="0">
                <a:solidFill>
                  <a:srgbClr val="FFFFFF"/>
                </a:solidFill>
              </a:rPr>
              <a:pPr/>
              <a:t>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April 2018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828800"/>
            <a:ext cx="82296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en-US" sz="2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enrolled in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COVA Care </a:t>
            </a:r>
            <a:r>
              <a:rPr lang="en-US" sz="2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COVA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HealthAware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7525" lvl="1" indent="-174625">
              <a:buFont typeface="Arial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a </a:t>
            </a:r>
            <a:r>
              <a:rPr lang="en-US" sz="20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Reward </a:t>
            </a:r>
            <a:r>
              <a:rPr lang="en-US" sz="20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Starting July </a:t>
            </a:r>
            <a:r>
              <a:rPr lang="en-US" sz="20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lang="en-US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74725" lvl="2" indent="-174625">
              <a:buFont typeface="Arial" pitchFamily="34" charset="0"/>
              <a:buChar char="•"/>
            </a:pPr>
            <a:r>
              <a:rPr lang="en-US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Complete </a:t>
            </a:r>
            <a:r>
              <a:rPr lang="en-US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 update your health </a:t>
            </a:r>
          </a:p>
          <a:p>
            <a:pPr marL="800100" lvl="2"/>
            <a:r>
              <a:rPr lang="en-US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assessment between </a:t>
            </a:r>
            <a:r>
              <a:rPr lang="en-US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1 </a:t>
            </a:r>
            <a:r>
              <a:rPr lang="en-US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15</a:t>
            </a:r>
          </a:p>
          <a:p>
            <a:pPr marL="517525" lvl="1" indent="-174625">
              <a:buFont typeface="Arial" pitchFamily="34" charset="0"/>
              <a:buChar char="•"/>
            </a:pPr>
            <a:endParaRPr lang="en-US" sz="2000" b="1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7525" lvl="1" indent="-174625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</a:t>
            </a:r>
            <a:r>
              <a:rPr lang="en-US" sz="20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US" sz="20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Reward </a:t>
            </a:r>
            <a:r>
              <a:rPr lang="en-US" sz="20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After July 1</a:t>
            </a:r>
          </a:p>
          <a:p>
            <a:pPr marL="974725" lvl="2" indent="-174625">
              <a:buFont typeface="Arial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Complete a health assessment </a:t>
            </a:r>
            <a:r>
              <a:rPr lang="en-US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the </a:t>
            </a:r>
          </a:p>
          <a:p>
            <a:pPr marL="974725" lvl="2"/>
            <a:r>
              <a:rPr lang="en-US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  <a:r>
              <a:rPr lang="en-US" b="1" baseline="30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any month </a:t>
            </a:r>
            <a:r>
              <a:rPr lang="en-US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receive a reward </a:t>
            </a:r>
            <a:r>
              <a:rPr lang="en-US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six </a:t>
            </a:r>
            <a:r>
              <a:rPr lang="en-US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eight weeks</a:t>
            </a:r>
          </a:p>
          <a:p>
            <a:pPr marL="974725" lvl="2" indent="-174625">
              <a:buFont typeface="Arial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 </a:t>
            </a:r>
            <a:r>
              <a:rPr lang="en-US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Premium Reward </a:t>
            </a:r>
            <a:r>
              <a:rPr lang="en-US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requirements chart: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www.dhrm.virginia.gov/healthcoverage/open-enrollment</a:t>
            </a:r>
          </a:p>
          <a:p>
            <a:pPr marL="400050" lvl="1"/>
            <a:endParaRPr lang="en-US" sz="3200" b="1" dirty="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2526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hrmlogocr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138" y="544692"/>
            <a:ext cx="1062458" cy="805671"/>
          </a:xfrm>
          <a:prstGeom prst="rect">
            <a:avLst/>
          </a:prstGeom>
          <a:ln>
            <a:solidFill>
              <a:srgbClr val="1F497D">
                <a:alpha val="25000"/>
              </a:srgbClr>
            </a:solidFill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24050" y="503220"/>
            <a:ext cx="6915149" cy="8900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 do I submit my health assessment?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24551" y="6400413"/>
            <a:ext cx="262249" cy="276999"/>
          </a:xfrm>
        </p:spPr>
        <p:txBody>
          <a:bodyPr/>
          <a:lstStyle/>
          <a:p>
            <a:fld id="{23F170CA-3A6A-EC47-9316-0F975054009A}" type="slidenum">
              <a:rPr lang="en-US" smtClean="0">
                <a:solidFill>
                  <a:srgbClr val="FFFFFF"/>
                </a:solidFill>
              </a:rPr>
              <a:pPr/>
              <a:t>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541173"/>
            <a:ext cx="8229600" cy="4800600"/>
          </a:xfrm>
        </p:spPr>
        <p:txBody>
          <a:bodyPr>
            <a:normAutofit/>
          </a:bodyPr>
          <a:lstStyle/>
          <a:p>
            <a:pPr marL="114300" indent="0">
              <a:spcBef>
                <a:spcPts val="0"/>
              </a:spcBef>
              <a:buNone/>
            </a:pPr>
            <a:endParaRPr lang="en-US" sz="2000" b="1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spcBef>
                <a:spcPts val="0"/>
              </a:spcBef>
              <a:buNone/>
            </a:pPr>
            <a:endParaRPr lang="en-US" sz="2000" b="1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700" y="1679589"/>
            <a:ext cx="861060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completed between May </a:t>
            </a:r>
            <a:r>
              <a:rPr lang="en-US" sz="24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en-US" sz="24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June 30</a:t>
            </a:r>
            <a:endParaRPr lang="en-US" sz="2000" b="1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7525" lvl="1" indent="-174625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Submit to </a:t>
            </a:r>
            <a:r>
              <a:rPr lang="en-US" sz="2000" b="1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ActiveHealth</a:t>
            </a:r>
            <a:r>
              <a:rPr lang="en-US" sz="20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as you do now</a:t>
            </a:r>
            <a:endParaRPr lang="en-US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1"/>
            <a:endParaRPr lang="en-US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0325" indent="-174625">
              <a:buFont typeface="Arial" pitchFamily="34" charset="0"/>
              <a:buChar char="•"/>
            </a:pPr>
            <a:endParaRPr lang="en-US" sz="2800" b="1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0325" indent="-174625">
              <a:buFont typeface="Arial" pitchFamily="34" charset="0"/>
              <a:buChar char="•"/>
            </a:pPr>
            <a:endParaRPr lang="en-US" sz="2400" b="1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0325" indent="-174625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completed beginning July 1</a:t>
            </a:r>
            <a:endParaRPr lang="en-US" sz="24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lvl="1" indent="-115888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Visit the COVA Care or COVA </a:t>
            </a:r>
            <a:r>
              <a:rPr lang="en-US" sz="2000" b="1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HealthAware</a:t>
            </a:r>
            <a:r>
              <a:rPr lang="en-US" sz="20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plan website</a:t>
            </a:r>
            <a:endParaRPr lang="en-US" sz="20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0050" lvl="1"/>
            <a:r>
              <a:rPr lang="en-US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www.anthem.com/cova </a:t>
            </a:r>
            <a:r>
              <a:rPr lang="en-US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  <a:r>
              <a:rPr lang="en-US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www.covahealthaware.com</a:t>
            </a:r>
          </a:p>
          <a:p>
            <a:pPr marL="400050" lvl="1"/>
            <a:endParaRPr lang="en-US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0050" lvl="1" indent="-400050"/>
            <a:r>
              <a:rPr lang="en-US" sz="24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</a:p>
          <a:p>
            <a:pPr marL="400050" lvl="1" indent="-400050"/>
            <a:r>
              <a:rPr lang="en-US" sz="24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Questions?  Ask your Benefits Administrator</a:t>
            </a:r>
            <a:endParaRPr lang="en-US" sz="24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66700" y="2667000"/>
            <a:ext cx="7176371" cy="677106"/>
          </a:xfrm>
          <a:prstGeom prst="rect">
            <a:avLst/>
          </a:prstGeom>
          <a:noFill/>
        </p:spPr>
        <p:txBody>
          <a:bodyPr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www.myactivehealth.com/cova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1-866-938-0349</a:t>
            </a:r>
          </a:p>
          <a:p>
            <a:pPr marL="0" indent="0" algn="ctr">
              <a:buNone/>
            </a:pP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205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32" y="443363"/>
            <a:ext cx="9747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24551" y="6400413"/>
            <a:ext cx="262249" cy="276999"/>
          </a:xfrm>
        </p:spPr>
        <p:txBody>
          <a:bodyPr/>
          <a:lstStyle/>
          <a:p>
            <a:fld id="{DB9271D0-B54E-D54B-9A58-D7309402A69A}" type="slidenum">
              <a:rPr lang="en-US" smtClean="0">
                <a:solidFill>
                  <a:srgbClr val="FFFFFF"/>
                </a:solidFill>
              </a:rPr>
              <a:pPr/>
              <a:t>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50319" y="55268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STATEWIDE PLANS</a:t>
            </a:r>
            <a:endParaRPr lang="en-US" sz="3600" dirty="0"/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9138" y="1799902"/>
            <a:ext cx="3418431" cy="71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6862" y="2543627"/>
            <a:ext cx="3410707" cy="69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89" y="3595533"/>
            <a:ext cx="3735191" cy="8090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53594" y="2048631"/>
            <a:ext cx="4944172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Administered by Anthem, Delta Dental 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a</a:t>
            </a:r>
            <a:r>
              <a:rPr kumimoji="0" lang="en-US" b="0" i="0" u="none" strike="noStrike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nd Anthem</a:t>
            </a:r>
            <a:r>
              <a:rPr kumimoji="0" lang="en-US" b="0" i="0" u="none" strike="noStrike" cap="none" spc="0" normalizeH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 Pharmacy delivered through</a:t>
            </a:r>
            <a:r>
              <a:rPr kumimoji="0" lang="en-US" b="0" i="0" u="none" strike="noStrike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 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0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IngenioRx</a:t>
            </a:r>
            <a:endParaRPr kumimoji="0" lang="en-US" b="0" i="0" u="none" strike="noStrike" cap="none" spc="0" normalizeH="0" baseline="0" dirty="0">
              <a:ln>
                <a:noFill/>
              </a:ln>
              <a:solidFill>
                <a:srgbClr val="FFFF00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77139" y="3506139"/>
            <a:ext cx="4409661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Administered by Aetna, Delta Dental </a:t>
            </a:r>
            <a:r>
              <a:rPr 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a</a:t>
            </a:r>
            <a:r>
              <a:rPr kumimoji="0" lang="en-US" b="0" i="0" u="none" strike="noStrike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nd Anthem</a:t>
            </a:r>
            <a:r>
              <a:rPr kumimoji="0" lang="en-US" b="0" i="0" u="none" strike="noStrike" cap="none" spc="0" normalizeH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 Pharmacy delivered through</a:t>
            </a:r>
            <a:r>
              <a:rPr kumimoji="0" lang="en-US" b="0" i="0" u="none" strike="noStrike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 </a:t>
            </a:r>
            <a:r>
              <a:rPr kumimoji="0" lang="en-US" b="0" i="0" u="none" strike="noStrike" cap="none" spc="0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IngenioRx</a:t>
            </a:r>
            <a:endParaRPr kumimoji="0" lang="en-US" b="0" i="0" u="none" strike="noStrike" cap="none" spc="0" normalizeH="0" baseline="0" dirty="0">
              <a:ln>
                <a:noFill/>
              </a:ln>
              <a:solidFill>
                <a:srgbClr val="FFFF00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8789" y="4903736"/>
            <a:ext cx="7753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TRICARE SUPPLEMENT</a:t>
            </a:r>
            <a:endParaRPr lang="en-US" sz="24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9138" y="558398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http://www.selmantricareresource</a:t>
            </a:r>
            <a:r>
              <a:rPr lang="en-US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com/</a:t>
            </a:r>
            <a:r>
              <a:rPr lang="en-US" sz="1600" b="1" dirty="0" err="1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cova</a:t>
            </a:r>
            <a:endParaRPr lang="en-US" sz="16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2251" y="5600259"/>
            <a:ext cx="2781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1-800-638-2610</a:t>
            </a:r>
            <a:r>
              <a:rPr lang="en-US" sz="20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press Option 1</a:t>
            </a:r>
            <a:endParaRPr lang="en-US" sz="16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95800" y="4940434"/>
            <a:ext cx="440966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Administered by </a:t>
            </a:r>
            <a:r>
              <a:rPr 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Selman &amp; Company</a:t>
            </a:r>
            <a:endParaRPr kumimoji="0" lang="en-US" b="0" i="0" u="none" strike="noStrike" cap="none" spc="0" normalizeH="0" baseline="0" dirty="0">
              <a:ln>
                <a:noFill/>
              </a:ln>
              <a:solidFill>
                <a:srgbClr val="FFFF00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3404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1221594" y="2581091"/>
            <a:ext cx="7029450" cy="3917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basic plans include:</a:t>
            </a:r>
            <a:endParaRPr lang="en-US" sz="2800" b="1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Medical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Behavioral Health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Employee Assistance Program (EAP)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Prescription Drug 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Diagnostic and Preventive Dental </a:t>
            </a:r>
            <a:endParaRPr lang="en-US" sz="2800" dirty="0">
              <a:solidFill>
                <a:srgbClr val="FFFFFF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39563" y="554593"/>
            <a:ext cx="3410707" cy="69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0200" y="425121"/>
            <a:ext cx="3418431" cy="71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32" y="443363"/>
            <a:ext cx="9747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24551" y="6400413"/>
            <a:ext cx="262249" cy="276999"/>
          </a:xfrm>
        </p:spPr>
        <p:txBody>
          <a:bodyPr/>
          <a:lstStyle/>
          <a:p>
            <a:fld id="{DB9271D0-B54E-D54B-9A58-D7309402A69A}" type="slidenum">
              <a:rPr lang="en-US" smtClean="0">
                <a:solidFill>
                  <a:srgbClr val="FFFFFF"/>
                </a:solidFill>
              </a:rPr>
              <a:pPr/>
              <a:t>16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50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1445306" y="2000919"/>
            <a:ext cx="7029450" cy="3917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Optional Benefits</a:t>
            </a:r>
          </a:p>
          <a:p>
            <a:pPr marL="0" indent="0">
              <a:buNone/>
            </a:pPr>
            <a:endParaRPr lang="en-US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COVA Care:</a:t>
            </a:r>
          </a:p>
          <a:p>
            <a:pPr marL="457200" indent="-457200"/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endParaRPr 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endParaRPr lang="en-US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COVA HDHP:  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39563" y="554593"/>
            <a:ext cx="3410707" cy="69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0200" y="425121"/>
            <a:ext cx="3418431" cy="71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32" y="443363"/>
            <a:ext cx="9747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24551" y="6400413"/>
            <a:ext cx="262249" cy="276999"/>
          </a:xfrm>
        </p:spPr>
        <p:txBody>
          <a:bodyPr/>
          <a:lstStyle/>
          <a:p>
            <a:fld id="{DB9271D0-B54E-D54B-9A58-D7309402A69A}" type="slidenum">
              <a:rPr lang="en-US" smtClean="0">
                <a:solidFill>
                  <a:srgbClr val="FFFFFF"/>
                </a:solidFill>
              </a:rPr>
              <a:pPr/>
              <a:t>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7400" y="3521974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Expanded </a:t>
            </a:r>
            <a:r>
              <a:rPr lang="en-US"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Dental </a:t>
            </a:r>
          </a:p>
          <a:p>
            <a:r>
              <a:rPr lang="en-US"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Routine Vision/Hearing</a:t>
            </a:r>
          </a:p>
          <a:p>
            <a:r>
              <a:rPr lang="en-US"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Out-of-Network</a:t>
            </a:r>
          </a:p>
        </p:txBody>
      </p:sp>
      <p:sp>
        <p:nvSpPr>
          <p:cNvPr id="12" name="Content Placeholder 16"/>
          <p:cNvSpPr txBox="1">
            <a:spLocks/>
          </p:cNvSpPr>
          <p:nvPr/>
        </p:nvSpPr>
        <p:spPr>
          <a:xfrm>
            <a:off x="2099538" y="5334000"/>
            <a:ext cx="4710746" cy="119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Expanded Dental </a:t>
            </a:r>
          </a:p>
        </p:txBody>
      </p:sp>
    </p:spTree>
    <p:extLst>
      <p:ext uri="{BB962C8B-B14F-4D97-AF65-F5344CB8AC3E}">
        <p14:creationId xmlns:p14="http://schemas.microsoft.com/office/powerpoint/2010/main" val="269458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1221594" y="2413300"/>
            <a:ext cx="7029450" cy="3917950"/>
          </a:xfrm>
        </p:spPr>
        <p:txBody>
          <a:bodyPr>
            <a:normAutofit/>
          </a:bodyPr>
          <a:lstStyle/>
          <a:p>
            <a:pPr marL="457200" indent="-457200"/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endParaRPr 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39563" y="554593"/>
            <a:ext cx="3410707" cy="69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0200" y="425121"/>
            <a:ext cx="3418431" cy="71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32" y="443363"/>
            <a:ext cx="9747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24551" y="6400413"/>
            <a:ext cx="262249" cy="276999"/>
          </a:xfrm>
        </p:spPr>
        <p:txBody>
          <a:bodyPr/>
          <a:lstStyle/>
          <a:p>
            <a:fld id="{DB9271D0-B54E-D54B-9A58-D7309402A69A}" type="slidenum">
              <a:rPr lang="en-US" smtClean="0">
                <a:solidFill>
                  <a:srgbClr val="FFFFFF"/>
                </a:solidFill>
              </a:rPr>
              <a:pPr/>
              <a:t>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Content Placeholder 16"/>
          <p:cNvSpPr txBox="1">
            <a:spLocks/>
          </p:cNvSpPr>
          <p:nvPr/>
        </p:nvSpPr>
        <p:spPr>
          <a:xfrm>
            <a:off x="2099538" y="5500725"/>
            <a:ext cx="4710746" cy="119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33014" y="2388200"/>
            <a:ext cx="5682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Expanded Dental </a:t>
            </a:r>
            <a:r>
              <a:rPr lang="en-US" sz="28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Option</a:t>
            </a:r>
            <a:endParaRPr lang="en-US" sz="28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8394" y="3313284"/>
            <a:ext cx="657857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Primary </a:t>
            </a:r>
            <a:r>
              <a:rPr lang="en-US" sz="24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Care </a:t>
            </a:r>
            <a:r>
              <a:rPr lang="en-US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such as fillings, extractions, root canals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Complex Restorative  -</a:t>
            </a:r>
            <a:r>
              <a:rPr lang="en-US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crowns, dentures, bridges and implants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Orthodontic services</a:t>
            </a:r>
            <a:r>
              <a:rPr lang="en-US"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0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45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1221594" y="2413300"/>
            <a:ext cx="7029450" cy="3917950"/>
          </a:xfrm>
        </p:spPr>
        <p:txBody>
          <a:bodyPr>
            <a:normAutofit/>
          </a:bodyPr>
          <a:lstStyle/>
          <a:p>
            <a:pPr marL="457200" indent="-457200"/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endParaRPr 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39563" y="554593"/>
            <a:ext cx="3410707" cy="69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0200" y="425121"/>
            <a:ext cx="3418431" cy="71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43" y="489669"/>
            <a:ext cx="9747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24551" y="6400413"/>
            <a:ext cx="262249" cy="276999"/>
          </a:xfrm>
        </p:spPr>
        <p:txBody>
          <a:bodyPr/>
          <a:lstStyle/>
          <a:p>
            <a:fld id="{DB9271D0-B54E-D54B-9A58-D7309402A69A}" type="slidenum">
              <a:rPr lang="en-US" smtClean="0">
                <a:solidFill>
                  <a:srgbClr val="FFFFFF"/>
                </a:solidFill>
              </a:rPr>
              <a:pPr/>
              <a:t>19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Content Placeholder 16"/>
          <p:cNvSpPr txBox="1">
            <a:spLocks/>
          </p:cNvSpPr>
          <p:nvPr/>
        </p:nvSpPr>
        <p:spPr>
          <a:xfrm>
            <a:off x="2099538" y="5500725"/>
            <a:ext cx="4710746" cy="119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35453" y="1712829"/>
            <a:ext cx="562790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Expanded Vision</a:t>
            </a:r>
          </a:p>
          <a:p>
            <a:r>
              <a:rPr lang="en-US" sz="3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defTabSz="914400"/>
            <a:endParaRPr lang="en-US" sz="3200" b="1" dirty="0">
              <a:solidFill>
                <a:srgbClr val="0000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object 8"/>
          <p:cNvSpPr txBox="1"/>
          <p:nvPr/>
        </p:nvSpPr>
        <p:spPr>
          <a:xfrm>
            <a:off x="2099538" y="2506438"/>
            <a:ext cx="5250710" cy="142460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pPr marL="628650" marR="50934" lvl="1" indent="-158750">
              <a:lnSpc>
                <a:spcPts val="2380"/>
              </a:lnSpc>
              <a:spcBef>
                <a:spcPts val="119"/>
              </a:spcBef>
              <a:buFont typeface="Arial" pitchFamily="34" charset="0"/>
              <a:buChar char="•"/>
              <a:tabLst>
                <a:tab pos="3143250" algn="l"/>
              </a:tabLst>
            </a:pPr>
            <a:r>
              <a:rPr sz="2400" spc="4" dirty="0" smtClean="0">
                <a:solidFill>
                  <a:srgbClr val="FFFFFF"/>
                </a:solidFill>
                <a:cs typeface="Arial" panose="020B0604020202020204" pitchFamily="34" charset="0"/>
              </a:rPr>
              <a:t>E</a:t>
            </a:r>
            <a:r>
              <a:rPr sz="2400" spc="-29" dirty="0" smtClean="0">
                <a:solidFill>
                  <a:srgbClr val="FFFFFF"/>
                </a:solidFill>
                <a:cs typeface="Arial" panose="020B0604020202020204" pitchFamily="34" charset="0"/>
              </a:rPr>
              <a:t>y</a:t>
            </a:r>
            <a:r>
              <a:rPr sz="2400" dirty="0" smtClean="0">
                <a:solidFill>
                  <a:srgbClr val="FFFFFF"/>
                </a:solidFill>
                <a:cs typeface="Arial" panose="020B0604020202020204" pitchFamily="34" charset="0"/>
              </a:rPr>
              <a:t>egla</a:t>
            </a:r>
            <a:r>
              <a:rPr sz="2400" spc="-4" dirty="0" smtClean="0">
                <a:solidFill>
                  <a:srgbClr val="FFFFFF"/>
                </a:solidFill>
                <a:cs typeface="Arial" panose="020B0604020202020204" pitchFamily="34" charset="0"/>
              </a:rPr>
              <a:t>ss</a:t>
            </a:r>
            <a:r>
              <a:rPr sz="2400" dirty="0" smtClean="0">
                <a:solidFill>
                  <a:srgbClr val="FFFFFF"/>
                </a:solidFill>
                <a:cs typeface="Arial" panose="020B0604020202020204" pitchFamily="34" charset="0"/>
              </a:rPr>
              <a:t>es</a:t>
            </a:r>
            <a:r>
              <a:rPr sz="2400" spc="-58" dirty="0" smtClean="0">
                <a:solidFill>
                  <a:srgbClr val="FFFFFF"/>
                </a:solidFill>
                <a:cs typeface="Arial" panose="020B0604020202020204" pitchFamily="34" charset="0"/>
              </a:rPr>
              <a:t> </a:t>
            </a:r>
            <a:endParaRPr lang="en-US" sz="2400" spc="-58" dirty="0" smtClean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marL="469900" lvl="1">
              <a:lnSpc>
                <a:spcPct val="101277"/>
              </a:lnSpc>
              <a:spcBef>
                <a:spcPts val="145"/>
              </a:spcBef>
              <a:buFont typeface="Arial" pitchFamily="34" charset="0"/>
              <a:buChar char="•"/>
              <a:tabLst>
                <a:tab pos="3143250" algn="l"/>
              </a:tabLst>
            </a:pPr>
            <a:r>
              <a:rPr lang="en-US" sz="2400" spc="-58" dirty="0" smtClean="0">
                <a:solidFill>
                  <a:srgbClr val="FFFFFF"/>
                </a:solidFill>
                <a:cs typeface="Arial" panose="020B0604020202020204" pitchFamily="34" charset="0"/>
              </a:rPr>
              <a:t> C</a:t>
            </a:r>
            <a:r>
              <a:rPr sz="2400" dirty="0" smtClean="0">
                <a:solidFill>
                  <a:srgbClr val="FFFFFF"/>
                </a:solidFill>
                <a:cs typeface="Arial" panose="020B0604020202020204" pitchFamily="34" charset="0"/>
              </a:rPr>
              <a:t>onta</a:t>
            </a:r>
            <a:r>
              <a:rPr sz="2400" spc="-4" dirty="0" smtClean="0">
                <a:solidFill>
                  <a:srgbClr val="FFFFFF"/>
                </a:solidFill>
                <a:cs typeface="Arial" panose="020B0604020202020204" pitchFamily="34" charset="0"/>
              </a:rPr>
              <a:t>c</a:t>
            </a:r>
            <a:r>
              <a:rPr sz="2400" dirty="0" smtClean="0">
                <a:solidFill>
                  <a:srgbClr val="FFFFFF"/>
                </a:solidFill>
                <a:cs typeface="Arial" panose="020B0604020202020204" pitchFamily="34" charset="0"/>
              </a:rPr>
              <a:t>t</a:t>
            </a:r>
            <a:r>
              <a:rPr sz="2400" spc="-39" dirty="0" smtClean="0">
                <a:solidFill>
                  <a:srgbClr val="FFFFFF"/>
                </a:solidFill>
                <a:cs typeface="Arial" panose="020B0604020202020204" pitchFamily="34" charset="0"/>
              </a:rPr>
              <a:t> </a:t>
            </a:r>
            <a:r>
              <a:rPr sz="2400" dirty="0" smtClean="0">
                <a:solidFill>
                  <a:srgbClr val="FFFFFF"/>
                </a:solidFill>
                <a:cs typeface="Arial" panose="020B0604020202020204" pitchFamily="34" charset="0"/>
              </a:rPr>
              <a:t>len</a:t>
            </a:r>
            <a:r>
              <a:rPr sz="2400" spc="-4" dirty="0" smtClean="0">
                <a:solidFill>
                  <a:srgbClr val="FFFFFF"/>
                </a:solidFill>
                <a:cs typeface="Arial" panose="020B0604020202020204" pitchFamily="34" charset="0"/>
              </a:rPr>
              <a:t>s</a:t>
            </a:r>
            <a:r>
              <a:rPr sz="2400" dirty="0" smtClean="0">
                <a:solidFill>
                  <a:srgbClr val="FFFFFF"/>
                </a:solidFill>
                <a:cs typeface="Arial" panose="020B0604020202020204" pitchFamily="34" charset="0"/>
              </a:rPr>
              <a:t>es</a:t>
            </a:r>
            <a:endParaRPr sz="2400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marL="635000" marR="50934" lvl="1" indent="-177800">
              <a:lnSpc>
                <a:spcPct val="101277"/>
              </a:lnSpc>
              <a:spcBef>
                <a:spcPts val="265"/>
              </a:spcBef>
              <a:buFont typeface="Arial" pitchFamily="34" charset="0"/>
              <a:buChar char="•"/>
              <a:tabLst>
                <a:tab pos="3143250" algn="l"/>
              </a:tabLst>
            </a:pPr>
            <a:r>
              <a:rPr lang="en-US" sz="2400" dirty="0" smtClean="0">
                <a:solidFill>
                  <a:srgbClr val="FFFFFF"/>
                </a:solidFill>
                <a:cs typeface="Arial" panose="020B0604020202020204" pitchFamily="34" charset="0"/>
              </a:rPr>
              <a:t>Includes allowances for non-Blue View provider services</a:t>
            </a:r>
            <a:endParaRPr sz="2400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35453" y="4372275"/>
            <a:ext cx="6335665" cy="199490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12700" marR="41833">
              <a:lnSpc>
                <a:spcPts val="3000"/>
              </a:lnSpc>
              <a:spcBef>
                <a:spcPts val="150"/>
              </a:spcBef>
            </a:pP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</a:t>
            </a:r>
            <a:r>
              <a:rPr lang="en-US" sz="3600" b="1" spc="-4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sz="3600" b="1" spc="4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3600" b="1" spc="-4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</a:t>
            </a:r>
            <a:endParaRPr lang="en-US" sz="36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 indent="-171450">
              <a:lnSpc>
                <a:spcPct val="101277"/>
              </a:lnSpc>
              <a:spcBef>
                <a:spcPts val="110"/>
              </a:spcBef>
              <a:buFont typeface="Arial" pitchFamily="34" charset="0"/>
              <a:buChar char="•"/>
            </a:pPr>
            <a:r>
              <a:rPr lang="en-US" sz="2400" spc="-50" dirty="0">
                <a:solidFill>
                  <a:srgbClr val="FFFFFF"/>
                </a:solidFill>
                <a:cs typeface="Arial" panose="020B0604020202020204" pitchFamily="34" charset="0"/>
              </a:rPr>
              <a:t>R</a:t>
            </a:r>
            <a:r>
              <a:rPr lang="en-US" sz="2400" dirty="0">
                <a:solidFill>
                  <a:srgbClr val="FFFFFF"/>
                </a:solidFill>
                <a:cs typeface="Arial" panose="020B0604020202020204" pitchFamily="34" charset="0"/>
              </a:rPr>
              <a:t>outine</a:t>
            </a:r>
            <a:r>
              <a:rPr lang="en-US" sz="2400" spc="-84" dirty="0">
                <a:solidFill>
                  <a:srgbClr val="FFFFFF"/>
                </a:solidFill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cs typeface="Arial" panose="020B0604020202020204" pitchFamily="34" charset="0"/>
              </a:rPr>
              <a:t>hearing</a:t>
            </a:r>
            <a:r>
              <a:rPr lang="en-US" sz="2400" spc="-27" dirty="0">
                <a:solidFill>
                  <a:srgbClr val="FFFFFF"/>
                </a:solidFill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cs typeface="Arial" panose="020B0604020202020204" pitchFamily="34" charset="0"/>
              </a:rPr>
              <a:t>e</a:t>
            </a:r>
            <a:r>
              <a:rPr lang="en-US" sz="2400" spc="-4" dirty="0">
                <a:solidFill>
                  <a:srgbClr val="FFFFFF"/>
                </a:solidFill>
                <a:cs typeface="Arial" panose="020B0604020202020204" pitchFamily="34" charset="0"/>
              </a:rPr>
              <a:t>x</a:t>
            </a:r>
            <a:r>
              <a:rPr lang="en-US" sz="2400" dirty="0">
                <a:solidFill>
                  <a:srgbClr val="FFFFFF"/>
                </a:solidFill>
                <a:cs typeface="Arial" panose="020B0604020202020204" pitchFamily="34" charset="0"/>
              </a:rPr>
              <a:t>am once per plan year </a:t>
            </a:r>
          </a:p>
          <a:p>
            <a:pPr lvl="2" indent="-171450">
              <a:lnSpc>
                <a:spcPct val="101277"/>
              </a:lnSpc>
              <a:spcBef>
                <a:spcPts val="110"/>
              </a:spcBef>
              <a:buFont typeface="Arial" pitchFamily="34" charset="0"/>
              <a:buChar char="•"/>
            </a:pPr>
            <a:r>
              <a:rPr lang="en-US" sz="2400" spc="4" dirty="0">
                <a:solidFill>
                  <a:srgbClr val="FFFFFF"/>
                </a:solidFill>
                <a:cs typeface="Arial" panose="020B0604020202020204" pitchFamily="34" charset="0"/>
              </a:rPr>
              <a:t>H</a:t>
            </a:r>
            <a:r>
              <a:rPr lang="en-US" sz="2400" dirty="0">
                <a:solidFill>
                  <a:srgbClr val="FFFFFF"/>
                </a:solidFill>
                <a:cs typeface="Arial" panose="020B0604020202020204" pitchFamily="34" charset="0"/>
              </a:rPr>
              <a:t>earing</a:t>
            </a:r>
            <a:r>
              <a:rPr lang="en-US" sz="2400" spc="-50" dirty="0">
                <a:solidFill>
                  <a:srgbClr val="FFFFFF"/>
                </a:solidFill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cs typeface="Arial" panose="020B0604020202020204" pitchFamily="34" charset="0"/>
              </a:rPr>
              <a:t>aids and related supplies up to $1,200  every 48 months</a:t>
            </a:r>
          </a:p>
        </p:txBody>
      </p:sp>
    </p:spTree>
    <p:extLst>
      <p:ext uri="{BB962C8B-B14F-4D97-AF65-F5344CB8AC3E}">
        <p14:creationId xmlns:p14="http://schemas.microsoft.com/office/powerpoint/2010/main" val="335377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1" cy="103942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2019 Open Enrollment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3" name="Shape 153"/>
          <p:cNvSpPr>
            <a:spLocks noGrp="1"/>
          </p:cNvSpPr>
          <p:nvPr>
            <p:ph type="sldNum" sz="quarter" idx="4294967295"/>
          </p:nvPr>
        </p:nvSpPr>
        <p:spPr>
          <a:xfrm>
            <a:off x="8498200" y="6397942"/>
            <a:ext cx="188601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2</a:t>
            </a:fld>
            <a:endParaRPr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Your Time to Choose</a:t>
            </a:r>
            <a:endParaRPr lang="en-US" sz="36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799" y="2362200"/>
            <a:ext cx="8000999" cy="4018035"/>
          </a:xfrm>
          <a:prstGeom prst="rect">
            <a:avLst/>
          </a:prstGeom>
          <a:noFill/>
        </p:spPr>
        <p:txBody>
          <a:bodyPr anchor="t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the annual window for you to make decisions on health plans and flexible spending accounts (FSAs) </a:t>
            </a:r>
          </a:p>
          <a:p>
            <a:endParaRPr lang="en-US" sz="20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Nothing is required </a:t>
            </a:r>
            <a:r>
              <a:rPr lang="en-US" sz="28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you are: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changing your health plan or membership,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enrolling in an FSA, </a:t>
            </a:r>
            <a:r>
              <a:rPr lang="en-US" sz="28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participating in Premium Rewards</a:t>
            </a:r>
            <a:endParaRPr lang="en-US" sz="28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16" y="499527"/>
            <a:ext cx="1130300" cy="85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7562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1221594" y="2413300"/>
            <a:ext cx="7029450" cy="3917950"/>
          </a:xfrm>
        </p:spPr>
        <p:txBody>
          <a:bodyPr>
            <a:normAutofit/>
          </a:bodyPr>
          <a:lstStyle/>
          <a:p>
            <a:pPr marL="457200" indent="-457200"/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endParaRPr 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39563" y="554593"/>
            <a:ext cx="3410707" cy="69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0200" y="425121"/>
            <a:ext cx="3418431" cy="71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32" y="443363"/>
            <a:ext cx="9747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24551" y="6400413"/>
            <a:ext cx="262249" cy="276999"/>
          </a:xfrm>
        </p:spPr>
        <p:txBody>
          <a:bodyPr/>
          <a:lstStyle/>
          <a:p>
            <a:fld id="{DB9271D0-B54E-D54B-9A58-D7309402A69A}" type="slidenum">
              <a:rPr lang="en-US" smtClean="0">
                <a:solidFill>
                  <a:srgbClr val="FFFFFF"/>
                </a:solidFill>
              </a:rPr>
              <a:pPr/>
              <a:t>20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83214" y="2346253"/>
            <a:ext cx="6305559" cy="30213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12700" marR="41833">
              <a:lnSpc>
                <a:spcPts val="3000"/>
              </a:lnSpc>
              <a:spcBef>
                <a:spcPts val="150"/>
              </a:spcBef>
            </a:pPr>
            <a:endParaRPr lang="en-US" sz="36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 marR="41833">
              <a:lnSpc>
                <a:spcPts val="3000"/>
              </a:lnSpc>
              <a:spcBef>
                <a:spcPts val="150"/>
              </a:spcBef>
            </a:pP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Out-of-Network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Plan payment reduced by 25%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FFFF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Provider may balance bill for amounts the plan doesn’t pay</a:t>
            </a:r>
          </a:p>
          <a:p>
            <a:pPr marL="12700" marR="41833">
              <a:lnSpc>
                <a:spcPts val="3000"/>
              </a:lnSpc>
              <a:spcBef>
                <a:spcPts val="150"/>
              </a:spcBef>
            </a:pPr>
            <a:endParaRPr lang="en-US" sz="2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05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685800" y="2265534"/>
            <a:ext cx="7029450" cy="3917950"/>
          </a:xfrm>
        </p:spPr>
        <p:txBody>
          <a:bodyPr>
            <a:normAutofit/>
          </a:bodyPr>
          <a:lstStyle/>
          <a:p>
            <a:pPr marL="457200" indent="-457200"/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endParaRPr 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39563" y="554593"/>
            <a:ext cx="3410707" cy="69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0200" y="425121"/>
            <a:ext cx="3418431" cy="71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32" y="443363"/>
            <a:ext cx="9747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24551" y="6400413"/>
            <a:ext cx="262249" cy="276999"/>
          </a:xfrm>
        </p:spPr>
        <p:txBody>
          <a:bodyPr/>
          <a:lstStyle/>
          <a:p>
            <a:fld id="{DB9271D0-B54E-D54B-9A58-D7309402A69A}" type="slidenum">
              <a:rPr lang="en-US" smtClean="0">
                <a:solidFill>
                  <a:srgbClr val="FFFFFF"/>
                </a:solidFill>
              </a:rPr>
              <a:pPr/>
              <a:t>21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Content Placeholder 16"/>
          <p:cNvSpPr txBox="1">
            <a:spLocks/>
          </p:cNvSpPr>
          <p:nvPr/>
        </p:nvSpPr>
        <p:spPr>
          <a:xfrm>
            <a:off x="2099538" y="5500725"/>
            <a:ext cx="4710746" cy="119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7006" y="2334436"/>
            <a:ext cx="649091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800" b="1" i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New! </a:t>
            </a:r>
            <a:r>
              <a:rPr lang="en-US" sz="28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Engage App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Manage Anthem benefits from your smart phone or tablet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View your benefits in one place</a:t>
            </a:r>
          </a:p>
          <a:p>
            <a:pPr defTabSz="914400"/>
            <a:endParaRPr lang="en-US" sz="28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914400"/>
            <a:r>
              <a:rPr lang="en-US" sz="2800" b="1" i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New! </a:t>
            </a:r>
            <a:r>
              <a:rPr lang="en-US" sz="28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Anthem Health Guide  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Enhanced customer service experience</a:t>
            </a:r>
          </a:p>
          <a:p>
            <a:pPr defTabSz="914400"/>
            <a:endParaRPr lang="en-US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78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32" y="443363"/>
            <a:ext cx="9747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24551" y="6400413"/>
            <a:ext cx="262249" cy="276999"/>
          </a:xfrm>
        </p:spPr>
        <p:txBody>
          <a:bodyPr/>
          <a:lstStyle/>
          <a:p>
            <a:fld id="{DB9271D0-B54E-D54B-9A58-D7309402A69A}" type="slidenum">
              <a:rPr lang="en-US" smtClean="0">
                <a:solidFill>
                  <a:srgbClr val="FFFFFF"/>
                </a:solidFill>
              </a:rPr>
              <a:pPr/>
              <a:t>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Content Placeholder 16"/>
          <p:cNvSpPr txBox="1">
            <a:spLocks/>
          </p:cNvSpPr>
          <p:nvPr/>
        </p:nvSpPr>
        <p:spPr>
          <a:xfrm>
            <a:off x="2099538" y="5500725"/>
            <a:ext cx="4710746" cy="119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2281896"/>
            <a:ext cx="649091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basic plan includes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Behavioral Health and EAP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Prescription Drug Routine </a:t>
            </a:r>
            <a:r>
              <a:rPr lang="en-US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Vision and Hearing </a:t>
            </a:r>
            <a:r>
              <a:rPr lang="en-US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Preventive and Diagnostic Dental Health </a:t>
            </a:r>
            <a:r>
              <a:rPr lang="en-US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Reimbursement Arrangement (HRA)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Out-of-Network Coverage</a:t>
            </a:r>
          </a:p>
          <a:p>
            <a:pPr defTabSz="914400"/>
            <a:endParaRPr lang="en-US" sz="2200" b="1" dirty="0">
              <a:solidFill>
                <a:srgbClr val="FFFFFF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426" y="443363"/>
            <a:ext cx="3939858" cy="105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57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685800" y="2180375"/>
            <a:ext cx="7029450" cy="3917950"/>
          </a:xfrm>
        </p:spPr>
        <p:txBody>
          <a:bodyPr>
            <a:normAutofit/>
          </a:bodyPr>
          <a:lstStyle/>
          <a:p>
            <a:pPr marL="457200" indent="-457200"/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endParaRPr 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32" y="443363"/>
            <a:ext cx="9747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24551" y="6400413"/>
            <a:ext cx="262249" cy="276999"/>
          </a:xfrm>
        </p:spPr>
        <p:txBody>
          <a:bodyPr/>
          <a:lstStyle/>
          <a:p>
            <a:fld id="{DB9271D0-B54E-D54B-9A58-D7309402A69A}" type="slidenum">
              <a:rPr lang="en-US" smtClean="0">
                <a:solidFill>
                  <a:srgbClr val="FFFFFF"/>
                </a:solidFill>
              </a:rPr>
              <a:pPr/>
              <a:t>23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Content Placeholder 16"/>
          <p:cNvSpPr txBox="1">
            <a:spLocks/>
          </p:cNvSpPr>
          <p:nvPr/>
        </p:nvSpPr>
        <p:spPr>
          <a:xfrm>
            <a:off x="2099538" y="5500725"/>
            <a:ext cx="4710746" cy="119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514" y="2085950"/>
            <a:ext cx="79087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a Health Reimbursement Arrangement (HRA)?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0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Account that automatically pays eligible out-of-pocket expenses </a:t>
            </a:r>
            <a:r>
              <a:rPr lang="en-US"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long as funds are available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Medical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Behavioral health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Pharmacy</a:t>
            </a:r>
            <a:endParaRPr lang="en-US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Funds paid from HRA </a:t>
            </a:r>
            <a:r>
              <a:rPr lang="en-US"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toward eligible expenses for any covered member</a:t>
            </a:r>
            <a:endParaRPr lang="en-US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Unused HRA funds roll over </a:t>
            </a:r>
            <a:r>
              <a:rPr lang="en-US"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 future plan years with no limit if enrollment in the plan continues</a:t>
            </a:r>
          </a:p>
          <a:p>
            <a:pPr defTabSz="914400"/>
            <a:endParaRPr lang="en-US" sz="2400" b="1" dirty="0">
              <a:solidFill>
                <a:srgbClr val="FFFF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426" y="443363"/>
            <a:ext cx="3939858" cy="105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36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685800" y="2265534"/>
            <a:ext cx="7029450" cy="3917950"/>
          </a:xfrm>
        </p:spPr>
        <p:txBody>
          <a:bodyPr>
            <a:normAutofit fontScale="92500" lnSpcReduction="20000"/>
          </a:bodyPr>
          <a:lstStyle/>
          <a:p>
            <a:pPr marL="457200" indent="-457200"/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Initial HRA contribution for </a:t>
            </a:r>
            <a:r>
              <a:rPr 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7/1/2019:</a:t>
            </a:r>
            <a:endParaRPr 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90372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Employee/Retiree  - $600</a:t>
            </a:r>
          </a:p>
          <a:p>
            <a:pPr marL="690372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Employee/Retiree + Spouse - $1,200 </a:t>
            </a:r>
          </a:p>
          <a:p>
            <a:pPr marL="690372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HRA contribution is prorated for new enrollments or QME changes during the plan year. </a:t>
            </a:r>
          </a:p>
          <a:p>
            <a:pPr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HRA proration chart may be found at </a:t>
            </a:r>
            <a:r>
              <a:rPr lang="en-US" b="1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www.COVAHealthAware.com</a:t>
            </a:r>
            <a:r>
              <a:rPr lang="en-US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457200" indent="-457200"/>
            <a:endParaRPr 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32" y="443363"/>
            <a:ext cx="9747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24551" y="6400413"/>
            <a:ext cx="262249" cy="276999"/>
          </a:xfrm>
        </p:spPr>
        <p:txBody>
          <a:bodyPr/>
          <a:lstStyle/>
          <a:p>
            <a:fld id="{DB9271D0-B54E-D54B-9A58-D7309402A69A}" type="slidenum">
              <a:rPr lang="en-US" smtClean="0">
                <a:solidFill>
                  <a:srgbClr val="FFFFFF"/>
                </a:solidFill>
              </a:rPr>
              <a:pPr/>
              <a:t>24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Content Placeholder 16"/>
          <p:cNvSpPr txBox="1">
            <a:spLocks/>
          </p:cNvSpPr>
          <p:nvPr/>
        </p:nvSpPr>
        <p:spPr>
          <a:xfrm>
            <a:off x="2099538" y="5500725"/>
            <a:ext cx="4710746" cy="119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009" y="2119772"/>
            <a:ext cx="79087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HRA Contribution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0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914400"/>
            <a:endParaRPr lang="en-US" sz="2400" b="1" dirty="0">
              <a:solidFill>
                <a:srgbClr val="FFFF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426" y="443363"/>
            <a:ext cx="3939858" cy="105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97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32" y="443363"/>
            <a:ext cx="9747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24551" y="6400413"/>
            <a:ext cx="262249" cy="276999"/>
          </a:xfrm>
        </p:spPr>
        <p:txBody>
          <a:bodyPr/>
          <a:lstStyle/>
          <a:p>
            <a:fld id="{DB9271D0-B54E-D54B-9A58-D7309402A69A}" type="slidenum">
              <a:rPr lang="en-US" smtClean="0">
                <a:solidFill>
                  <a:srgbClr val="FFFFFF"/>
                </a:solidFill>
              </a:rPr>
              <a:pPr/>
              <a:t>25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9138" y="6356350"/>
            <a:ext cx="14049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April 2018</a:t>
            </a:r>
            <a:endParaRPr lang="en-US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Content Placeholder 16"/>
          <p:cNvSpPr txBox="1">
            <a:spLocks/>
          </p:cNvSpPr>
          <p:nvPr/>
        </p:nvSpPr>
        <p:spPr>
          <a:xfrm>
            <a:off x="2099538" y="5500725"/>
            <a:ext cx="4710746" cy="119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008" y="1910321"/>
            <a:ext cx="79087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Update Since Spotlight Published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4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914400"/>
            <a:endParaRPr lang="en-US" sz="2800" b="1" dirty="0">
              <a:solidFill>
                <a:srgbClr val="FFFF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426" y="443363"/>
            <a:ext cx="3939858" cy="1055546"/>
          </a:xfrm>
          <a:prstGeom prst="rect">
            <a:avLst/>
          </a:prstGeom>
        </p:spPr>
      </p:pic>
      <p:pic>
        <p:nvPicPr>
          <p:cNvPr id="14" name="Picture 13" descr="Frame12.png"/>
          <p:cNvPicPr>
            <a:picLocks noChangeAspect="1"/>
          </p:cNvPicPr>
          <p:nvPr/>
        </p:nvPicPr>
        <p:blipFill rotWithShape="1">
          <a:blip r:embed="rId5" cstate="email">
            <a:alphaModFix amt="82000"/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3600"/>
                    </a14:imgEffect>
                    <a14:imgEffect>
                      <a14:brightnessContrast contrast="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5495" y="2286001"/>
            <a:ext cx="8282307" cy="439388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sp>
        <p:nvSpPr>
          <p:cNvPr id="5" name="TextBox 4"/>
          <p:cNvSpPr txBox="1"/>
          <p:nvPr/>
        </p:nvSpPr>
        <p:spPr>
          <a:xfrm>
            <a:off x="221526" y="3005672"/>
            <a:ext cx="7769306" cy="38472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8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Beginning July 1:</a:t>
            </a:r>
          </a:p>
          <a:p>
            <a:pPr marL="800100" lvl="1" indent="-342900" hangingPunct="0">
              <a:buFont typeface="Arial" panose="020B0604020202020204" pitchFamily="34" charset="0"/>
              <a:buChar char="•"/>
            </a:pP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Aetna will continue to administer the HRA as it does now</a:t>
            </a:r>
          </a:p>
          <a:p>
            <a:pPr marL="800100" lvl="1" indent="-342900" hangingPunct="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Automatic reimbursements continue</a:t>
            </a:r>
          </a:p>
          <a:p>
            <a:pPr marL="800100" lvl="1" indent="-342900" hangingPunct="0">
              <a:buFont typeface="Arial" panose="020B0604020202020204" pitchFamily="34" charset="0"/>
              <a:buChar char="•"/>
            </a:pP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No MasterCard required for HRA</a:t>
            </a:r>
          </a:p>
          <a:p>
            <a:pPr marL="800100" lvl="1" indent="-342900" hangingPunct="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More information from Aetna once you enroll</a:t>
            </a:r>
            <a:endParaRPr kumimoji="0" lang="en-US" sz="2400" b="1" i="0" u="none" strike="noStrike" cap="none" spc="0" normalizeH="0" baseline="0" dirty="0" smtClean="0">
              <a:ln>
                <a:noFill/>
              </a:ln>
              <a:solidFill>
                <a:schemeClr val="bg1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US" sz="24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spc="0" normalizeH="0" baseline="0" dirty="0" smtClean="0">
              <a:ln>
                <a:noFill/>
              </a:ln>
              <a:solidFill>
                <a:schemeClr val="bg1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44024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32" y="443363"/>
            <a:ext cx="9747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24551" y="6400413"/>
            <a:ext cx="262249" cy="276999"/>
          </a:xfrm>
        </p:spPr>
        <p:txBody>
          <a:bodyPr/>
          <a:lstStyle/>
          <a:p>
            <a:fld id="{DB9271D0-B54E-D54B-9A58-D7309402A69A}" type="slidenum">
              <a:rPr lang="en-US" smtClean="0">
                <a:solidFill>
                  <a:srgbClr val="FFFFFF"/>
                </a:solidFill>
              </a:rPr>
              <a:pPr/>
              <a:t>26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Content Placeholder 16"/>
          <p:cNvSpPr txBox="1">
            <a:spLocks/>
          </p:cNvSpPr>
          <p:nvPr/>
        </p:nvSpPr>
        <p:spPr>
          <a:xfrm>
            <a:off x="2099538" y="5500725"/>
            <a:ext cx="4710746" cy="119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009" y="2119772"/>
            <a:ext cx="79087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cs typeface="Arial" panose="020B0604020202020204" pitchFamily="34" charset="0"/>
              </a:rPr>
              <a:t>HRA “Do Rights” </a:t>
            </a:r>
            <a:endParaRPr lang="en-US" sz="2800" b="1" dirty="0">
              <a:solidFill>
                <a:srgbClr val="FFFF00"/>
              </a:solidFill>
            </a:endParaRPr>
          </a:p>
          <a:p>
            <a:endParaRPr lang="en-US" sz="20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914400"/>
            <a:endParaRPr lang="en-US" sz="2400" b="1" dirty="0">
              <a:solidFill>
                <a:srgbClr val="FFFF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426" y="443363"/>
            <a:ext cx="3939858" cy="1055546"/>
          </a:xfrm>
          <a:prstGeom prst="rect">
            <a:avLst/>
          </a:prstGeom>
        </p:spPr>
      </p:pic>
      <p:pic>
        <p:nvPicPr>
          <p:cNvPr id="14" name="Picture 13" descr="Frame12.png"/>
          <p:cNvPicPr>
            <a:picLocks noChangeAspect="1"/>
          </p:cNvPicPr>
          <p:nvPr/>
        </p:nvPicPr>
        <p:blipFill rotWithShape="1">
          <a:blip r:embed="rId5" cstate="email">
            <a:alphaModFix amt="82000"/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3600"/>
                    </a14:imgEffect>
                    <a14:imgEffect>
                      <a14:brightnessContrast contrast="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5496" y="2526530"/>
            <a:ext cx="4327910" cy="34174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graphicFrame>
        <p:nvGraphicFramePr>
          <p:cNvPr id="1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3217220"/>
              </p:ext>
            </p:extLst>
          </p:nvPr>
        </p:nvGraphicFramePr>
        <p:xfrm>
          <a:off x="459220" y="3096443"/>
          <a:ext cx="3770722" cy="844521"/>
        </p:xfrm>
        <a:graphic>
          <a:graphicData uri="http://schemas.openxmlformats.org/drawingml/2006/table">
            <a:tbl>
              <a:tblPr/>
              <a:tblGrid>
                <a:gridCol w="3770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445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Employees/Early Retirees and enrolled spouses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Cambria" charset="0"/>
                          <a:cs typeface="Cambria" charset="0"/>
                        </a:rPr>
                        <a:t>  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Cambria" charset="0"/>
                        <a:cs typeface="Cambria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79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-409449" y="4072680"/>
            <a:ext cx="50179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165100" defTabSz="9144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$</a:t>
            </a:r>
            <a:r>
              <a:rPr lang="en-US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50 </a:t>
            </a:r>
            <a:r>
              <a:rPr lang="en-US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HRA contribution for up to three “Do Rights” </a:t>
            </a:r>
          </a:p>
          <a:p>
            <a:pPr marL="1200150" lvl="2" indent="-285750" defTabSz="9144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 to $150 per employee/early retiree  </a:t>
            </a:r>
          </a:p>
          <a:p>
            <a:pPr marL="1200150" lvl="2" indent="-285750" defTabSz="9144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 to $150 per enrolled spouse</a:t>
            </a:r>
          </a:p>
        </p:txBody>
      </p:sp>
      <p:sp>
        <p:nvSpPr>
          <p:cNvPr id="20" name="Snip Diagonal Corner Rectangle 19"/>
          <p:cNvSpPr/>
          <p:nvPr/>
        </p:nvSpPr>
        <p:spPr>
          <a:xfrm>
            <a:off x="4299732" y="2826426"/>
            <a:ext cx="4561672" cy="2903345"/>
          </a:xfrm>
          <a:prstGeom prst="snip2DiagRect">
            <a:avLst/>
          </a:prstGeom>
          <a:solidFill>
            <a:srgbClr val="000099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buClr>
                <a:schemeClr val="tx1">
                  <a:lumMod val="50000"/>
                  <a:lumOff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Annual routine physical exam</a:t>
            </a:r>
          </a:p>
          <a:p>
            <a:pPr marL="742950" lvl="1" indent="-285750" defTabSz="9144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Routine dental exam</a:t>
            </a:r>
          </a:p>
          <a:p>
            <a:pPr marL="742950" lvl="1" indent="-285750" defTabSz="9144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Annual routine vision exam </a:t>
            </a:r>
          </a:p>
          <a:p>
            <a:pPr marL="742950" lvl="1" indent="-285750" defTabSz="9144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Annual flu shot</a:t>
            </a:r>
          </a:p>
          <a:p>
            <a:pPr marL="742950" lvl="1" indent="-285750" defTabSz="9144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Physical activity tracker</a:t>
            </a:r>
          </a:p>
          <a:p>
            <a:pPr marL="742950" lvl="1" indent="-285750" defTabSz="9144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Digital coaching</a:t>
            </a:r>
            <a:endParaRPr 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18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32" y="443363"/>
            <a:ext cx="9747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24551" y="6400413"/>
            <a:ext cx="262249" cy="276999"/>
          </a:xfrm>
        </p:spPr>
        <p:txBody>
          <a:bodyPr/>
          <a:lstStyle/>
          <a:p>
            <a:fld id="{DB9271D0-B54E-D54B-9A58-D7309402A69A}" type="slidenum">
              <a:rPr lang="en-US" smtClean="0">
                <a:solidFill>
                  <a:srgbClr val="FFFFFF"/>
                </a:solidFill>
              </a:rPr>
              <a:pPr/>
              <a:t>27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Content Placeholder 16"/>
          <p:cNvSpPr txBox="1">
            <a:spLocks/>
          </p:cNvSpPr>
          <p:nvPr/>
        </p:nvSpPr>
        <p:spPr>
          <a:xfrm>
            <a:off x="2099538" y="5500725"/>
            <a:ext cx="4710746" cy="119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426" y="443363"/>
            <a:ext cx="3939858" cy="105554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62000" y="2267471"/>
            <a:ext cx="3546094" cy="3103142"/>
          </a:xfrm>
          <a:prstGeom prst="rect">
            <a:avLst/>
          </a:prstGeom>
          <a:solidFill>
            <a:srgbClr val="F5E1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0099"/>
                </a:solidFill>
                <a:ea typeface="Tahoma" pitchFamily="34" charset="0"/>
                <a:cs typeface="Arial" panose="020B0604020202020204" pitchFamily="34" charset="0"/>
              </a:rPr>
              <a:t>Expanded Dental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99"/>
                </a:solidFill>
                <a:ea typeface="Tahoma" pitchFamily="34" charset="0"/>
                <a:cs typeface="Arial" panose="020B0604020202020204" pitchFamily="34" charset="0"/>
              </a:rPr>
              <a:t>Primary Care </a:t>
            </a:r>
            <a:r>
              <a:rPr lang="en-US" sz="2000" dirty="0">
                <a:solidFill>
                  <a:srgbClr val="000099"/>
                </a:solidFill>
                <a:ea typeface="Tahoma" pitchFamily="34" charset="0"/>
                <a:cs typeface="Arial" panose="020B0604020202020204" pitchFamily="34" charset="0"/>
              </a:rPr>
              <a:t>– such as fillings, extractions, root canals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99"/>
                </a:solidFill>
                <a:ea typeface="Tahoma" pitchFamily="34" charset="0"/>
                <a:cs typeface="Arial" panose="020B0604020202020204" pitchFamily="34" charset="0"/>
              </a:rPr>
              <a:t>Complex Restorative  -</a:t>
            </a:r>
            <a:r>
              <a:rPr lang="en-US" sz="2000" dirty="0">
                <a:solidFill>
                  <a:srgbClr val="000099"/>
                </a:solidFill>
                <a:ea typeface="Tahoma" pitchFamily="34" charset="0"/>
                <a:cs typeface="Arial" panose="020B0604020202020204" pitchFamily="34" charset="0"/>
              </a:rPr>
              <a:t> crowns, dentures, bridges and implants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99"/>
                </a:solidFill>
                <a:ea typeface="Tahoma" pitchFamily="34" charset="0"/>
                <a:cs typeface="Arial" panose="020B0604020202020204" pitchFamily="34" charset="0"/>
              </a:rPr>
              <a:t>Orthodontic services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0099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483582" y="2267471"/>
            <a:ext cx="3959962" cy="3233254"/>
          </a:xfrm>
          <a:prstGeom prst="rect">
            <a:avLst/>
          </a:prstGeom>
          <a:solidFill>
            <a:srgbClr val="000099"/>
          </a:solidFill>
        </p:spPr>
        <p:txBody>
          <a:bodyPr/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6075" lvl="1" indent="0" defTabSz="914400"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en-US" sz="2800" b="1" dirty="0">
                <a:solidFill>
                  <a:srgbClr val="FFFF00"/>
                </a:solidFill>
                <a:ea typeface="Tahoma" pitchFamily="34" charset="0"/>
                <a:cs typeface="Arial" panose="020B0604020202020204" pitchFamily="34" charset="0"/>
              </a:rPr>
              <a:t>Expanded </a:t>
            </a:r>
            <a:r>
              <a:rPr lang="en-US" sz="2800" b="1" dirty="0" smtClean="0">
                <a:solidFill>
                  <a:srgbClr val="FFFF00"/>
                </a:solidFill>
                <a:ea typeface="Tahoma" pitchFamily="34" charset="0"/>
                <a:cs typeface="Arial" panose="020B0604020202020204" pitchFamily="34" charset="0"/>
              </a:rPr>
              <a:t>Vision </a:t>
            </a:r>
            <a:endParaRPr lang="en-US" dirty="0" smtClean="0">
              <a:solidFill>
                <a:srgbClr val="FFFF00"/>
              </a:solidFill>
              <a:cs typeface="Arial" panose="020B0604020202020204" pitchFamily="34" charset="0"/>
            </a:endParaRPr>
          </a:p>
          <a:p>
            <a:pPr lvl="1" defTabSz="914400"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FF00"/>
                </a:solidFill>
                <a:cs typeface="Arial" panose="020B0604020202020204" pitchFamily="34" charset="0"/>
              </a:rPr>
              <a:t>Eyeglasses </a:t>
            </a:r>
          </a:p>
          <a:p>
            <a:pPr lvl="1" defTabSz="914400"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FF00"/>
                </a:solidFill>
                <a:cs typeface="Arial" panose="020B0604020202020204" pitchFamily="34" charset="0"/>
              </a:rPr>
              <a:t>Contact lenses</a:t>
            </a:r>
            <a:endParaRPr lang="en-US" sz="1200" dirty="0" smtClean="0">
              <a:solidFill>
                <a:srgbClr val="FFFF00"/>
              </a:solidFill>
              <a:cs typeface="Arial" panose="020B0604020202020204" pitchFamily="34" charset="0"/>
            </a:endParaRPr>
          </a:p>
          <a:p>
            <a:pPr lvl="1" defTabSz="914400"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FF00"/>
                </a:solidFill>
                <a:cs typeface="Arial" panose="020B0604020202020204" pitchFamily="34" charset="0"/>
              </a:rPr>
              <a:t>Discounts for eyewear and accessories</a:t>
            </a:r>
            <a:endParaRPr lang="en-US" sz="1200" dirty="0" smtClean="0">
              <a:solidFill>
                <a:srgbClr val="FFFF00"/>
              </a:solidFill>
              <a:cs typeface="Arial" panose="020B0604020202020204" pitchFamily="34" charset="0"/>
            </a:endParaRPr>
          </a:p>
          <a:p>
            <a:pPr lvl="1" defTabSz="914400"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FF00"/>
                </a:solidFill>
                <a:cs typeface="Arial" panose="020B0604020202020204" pitchFamily="34" charset="0"/>
              </a:rPr>
              <a:t>Network includes private practice providers plus participating national chains</a:t>
            </a:r>
          </a:p>
          <a:p>
            <a:pPr lvl="2" defTabSz="914400">
              <a:buClr>
                <a:srgbClr val="C0504D">
                  <a:tint val="85000"/>
                  <a:satMod val="285000"/>
                </a:srgbClr>
              </a:buClr>
            </a:pP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buClr>
                <a:srgbClr val="4F81BD"/>
              </a:buClr>
            </a:pP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56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32" y="443363"/>
            <a:ext cx="9747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24551" y="6400413"/>
            <a:ext cx="262249" cy="276999"/>
          </a:xfrm>
        </p:spPr>
        <p:txBody>
          <a:bodyPr/>
          <a:lstStyle/>
          <a:p>
            <a:fld id="{DB9271D0-B54E-D54B-9A58-D7309402A69A}" type="slidenum">
              <a:rPr lang="en-US" smtClean="0">
                <a:solidFill>
                  <a:srgbClr val="FFFFFF"/>
                </a:solidFill>
              </a:rPr>
              <a:pPr/>
              <a:t>28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Content Placeholder 16"/>
          <p:cNvSpPr txBox="1">
            <a:spLocks/>
          </p:cNvSpPr>
          <p:nvPr/>
        </p:nvSpPr>
        <p:spPr>
          <a:xfrm>
            <a:off x="2099538" y="5500725"/>
            <a:ext cx="4710746" cy="119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43046" y="454421"/>
            <a:ext cx="7162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ANTHEM PHARMACY DELIVERED BY INGENIO RX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716467" y="1646382"/>
            <a:ext cx="7239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lvl="3" indent="-3429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Retail, home delivery and specialty benefits</a:t>
            </a:r>
          </a:p>
          <a:p>
            <a:pPr marL="857250" lvl="3" indent="-3429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Existing prior authorizations and retail prescriptions automatically transfer</a:t>
            </a:r>
          </a:p>
          <a:p>
            <a:pPr marL="857250" lvl="3" indent="-3429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Current home delivery prescriptions transfer except for controlled substances and compounded medications</a:t>
            </a:r>
            <a:endParaRPr lang="en-US" sz="24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885564" y="2749521"/>
            <a:ext cx="7801236" cy="3226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>
                  <a:lumMod val="50000"/>
                  <a:lumOff val="50000"/>
                </a:schemeClr>
              </a:buClr>
            </a:pPr>
            <a:endParaRPr lang="en-US" sz="2400" dirty="0">
              <a:solidFill>
                <a:srgbClr val="FFFFFF"/>
              </a:solidFill>
            </a:endParaRPr>
          </a:p>
        </p:txBody>
      </p: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8394" y="4861887"/>
            <a:ext cx="2119019" cy="455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8394" y="5341516"/>
            <a:ext cx="2114261" cy="43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182" y="4932450"/>
            <a:ext cx="2505075" cy="770792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743046" y="5797209"/>
            <a:ext cx="51858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833-267-3108 or </a:t>
            </a:r>
            <a:r>
              <a:rPr lang="en-US" sz="2400" b="1" u="sng" dirty="0" smtClean="0">
                <a:solidFill>
                  <a:srgbClr val="FFFF00"/>
                </a:solidFill>
              </a:rPr>
              <a:t>www.anthem.com</a:t>
            </a:r>
            <a:endParaRPr lang="en-US" sz="24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30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49254" y="2106751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management</a:t>
            </a:r>
            <a:endParaRPr 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31" y="679919"/>
            <a:ext cx="9747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4600" y="457556"/>
            <a:ext cx="57351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 &amp; WELLNESS PROGRAMS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24551" y="6400413"/>
            <a:ext cx="262249" cy="276999"/>
          </a:xfrm>
        </p:spPr>
        <p:txBody>
          <a:bodyPr/>
          <a:lstStyle/>
          <a:p>
            <a:fld id="{DB9271D0-B54E-D54B-9A58-D7309402A69A}" type="slidenum">
              <a:rPr lang="en-US" smtClean="0">
                <a:solidFill>
                  <a:srgbClr val="FFFFFF"/>
                </a:solidFill>
              </a:rPr>
              <a:pPr/>
              <a:t>29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4231" y="1981200"/>
            <a:ext cx="7679509" cy="39703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Beginning July 1</a:t>
            </a:r>
          </a:p>
          <a:p>
            <a:pPr marL="457200" marR="0" indent="-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8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Your medical plan will now administer  your free and confidential health and wellness programs</a:t>
            </a:r>
          </a:p>
          <a:p>
            <a:pPr marL="914400" lvl="1" indent="-457200" hangingPunct="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Disease management</a:t>
            </a:r>
          </a:p>
          <a:p>
            <a:pPr marL="914400" lvl="1" indent="-457200" hangingPunct="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Medication and health coaching incentives</a:t>
            </a:r>
          </a:p>
          <a:p>
            <a:pPr marL="914400" lvl="1" indent="-457200" hangingPunct="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Maternity Management</a:t>
            </a:r>
          </a:p>
          <a:p>
            <a:pPr marL="914400" lvl="1" indent="-457200" hangingPunct="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Health Assessment</a:t>
            </a:r>
          </a:p>
        </p:txBody>
      </p:sp>
    </p:spTree>
    <p:extLst>
      <p:ext uri="{BB962C8B-B14F-4D97-AF65-F5344CB8AC3E}">
        <p14:creationId xmlns:p14="http://schemas.microsoft.com/office/powerpoint/2010/main" val="29117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1" cy="103942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2019 Open Enrollment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3" name="Shape 153"/>
          <p:cNvSpPr>
            <a:spLocks noGrp="1"/>
          </p:cNvSpPr>
          <p:nvPr>
            <p:ph type="sldNum" sz="quarter" idx="4294967295"/>
          </p:nvPr>
        </p:nvSpPr>
        <p:spPr>
          <a:xfrm>
            <a:off x="8498200" y="6397942"/>
            <a:ext cx="188601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3</a:t>
            </a:fld>
            <a:endParaRPr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Health Plans</a:t>
            </a:r>
            <a:endParaRPr lang="en-US" sz="36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8036" y="2594859"/>
            <a:ext cx="7296854" cy="3424941"/>
          </a:xfrm>
          <a:prstGeom prst="rect">
            <a:avLst/>
          </a:prstGeom>
          <a:noFill/>
        </p:spPr>
        <p:txBody>
          <a:bodyPr anchor="t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Enroll in or change </a:t>
            </a:r>
            <a:r>
              <a:rPr lang="en-US" sz="28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 health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Elect or remove optional buy-ups </a:t>
            </a:r>
            <a:r>
              <a:rPr lang="en-US" sz="28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COVA Care, COVA HDHP and COVA </a:t>
            </a:r>
            <a:r>
              <a:rPr lang="en-US" sz="2800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HealthAware</a:t>
            </a:r>
            <a:endParaRPr lang="en-US" sz="2800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Waive </a:t>
            </a:r>
            <a:r>
              <a:rPr lang="en-US" sz="28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coverage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or remove </a:t>
            </a:r>
            <a:r>
              <a:rPr lang="en-US" sz="28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family members </a:t>
            </a:r>
          </a:p>
          <a:p>
            <a:endParaRPr lang="en-US" sz="2000" dirty="0">
              <a:solidFill>
                <a:srgbClr val="0000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36" y="499527"/>
            <a:ext cx="1130300" cy="85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3376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31" y="679919"/>
            <a:ext cx="9747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4600" y="428149"/>
            <a:ext cx="57351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 &amp; WELLNESS PROGRAMS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24551" y="6400413"/>
            <a:ext cx="262249" cy="276999"/>
          </a:xfrm>
        </p:spPr>
        <p:txBody>
          <a:bodyPr/>
          <a:lstStyle/>
          <a:p>
            <a:fld id="{DB9271D0-B54E-D54B-9A58-D7309402A69A}" type="slidenum">
              <a:rPr lang="en-US" smtClean="0">
                <a:solidFill>
                  <a:srgbClr val="FFFFFF"/>
                </a:solidFill>
              </a:rPr>
              <a:pPr/>
              <a:t>30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4231" y="2133600"/>
            <a:ext cx="7679509" cy="40318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Beginning July 1</a:t>
            </a:r>
          </a:p>
          <a:p>
            <a:pPr marL="457200" indent="-457200" hangingPunct="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For more information, see individual plan brochures or the Open Enrollment link on the DHRM </a:t>
            </a:r>
            <a:r>
              <a:rPr lang="en-US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website</a:t>
            </a:r>
            <a:endParaRPr lang="en-US" sz="24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  <a:p>
            <a:pPr marL="339725" indent="-339725" hangingPunct="0"/>
            <a:r>
              <a:rPr lang="en-US" sz="20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    </a:t>
            </a:r>
          </a:p>
          <a:p>
            <a:pPr marL="339725" indent="-339725" hangingPunct="0"/>
            <a:r>
              <a:rPr lang="en-US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   www.dhrm.virginia.gov/healthcoverage/open- enrollment</a:t>
            </a:r>
          </a:p>
          <a:p>
            <a:pPr marL="339725" indent="-339725" hangingPunct="0"/>
            <a:endParaRPr lang="en-US" sz="20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en-US" sz="2800" b="1" i="0" u="none" strike="noStrike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After</a:t>
            </a:r>
            <a:r>
              <a:rPr kumimoji="0" lang="en-US" sz="2800" b="1" i="0" u="none" strike="noStrike" cap="none" spc="0" normalizeH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 July 1</a:t>
            </a:r>
            <a:endParaRPr kumimoji="0" lang="en-US" sz="2800" b="1" i="0" u="none" strike="noStrike" cap="none" spc="0" normalizeH="0" baseline="0" dirty="0" smtClean="0">
              <a:ln>
                <a:noFill/>
              </a:ln>
              <a:solidFill>
                <a:srgbClr val="FFFF00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  <a:p>
            <a:pPr marL="457200" marR="0" indent="-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Look for details</a:t>
            </a:r>
            <a:r>
              <a:rPr kumimoji="0" lang="en-US" sz="2400" i="0" u="none" strike="noStrike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 from your health plan on transition of programs </a:t>
            </a:r>
            <a:endParaRPr kumimoji="0" lang="en-US" sz="2800" b="1" i="0" u="none" strike="noStrike" cap="none" spc="0" normalizeH="0" baseline="0" dirty="0" smtClean="0">
              <a:ln>
                <a:noFill/>
              </a:ln>
              <a:solidFill>
                <a:srgbClr val="FFFF00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2851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32" y="443363"/>
            <a:ext cx="9747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24551" y="6400413"/>
            <a:ext cx="262249" cy="276999"/>
          </a:xfrm>
        </p:spPr>
        <p:txBody>
          <a:bodyPr/>
          <a:lstStyle/>
          <a:p>
            <a:fld id="{DB9271D0-B54E-D54B-9A58-D7309402A69A}" type="slidenum">
              <a:rPr lang="en-US" smtClean="0">
                <a:solidFill>
                  <a:srgbClr val="FFFFFF"/>
                </a:solidFill>
              </a:rPr>
              <a:pPr/>
              <a:t>31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Content Placeholder 16"/>
          <p:cNvSpPr txBox="1">
            <a:spLocks/>
          </p:cNvSpPr>
          <p:nvPr/>
        </p:nvSpPr>
        <p:spPr>
          <a:xfrm>
            <a:off x="2099538" y="5500725"/>
            <a:ext cx="4710746" cy="119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52124" y="443363"/>
            <a:ext cx="7162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EMPLOYEE ASSISTANCE PROGRAM (EAP) 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762000" y="1827557"/>
            <a:ext cx="723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lvl="2">
              <a:buClr>
                <a:srgbClr val="C0504D">
                  <a:tint val="85000"/>
                  <a:satMod val="285000"/>
                </a:srgbClr>
              </a:buClr>
            </a:pPr>
            <a:r>
              <a:rPr lang="en-US" sz="2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 to 4 visits per issue each plan year at no cost to member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885564" y="2749521"/>
            <a:ext cx="7801236" cy="3226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defTabSz="9144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participants and members of their household</a:t>
            </a:r>
          </a:p>
          <a:p>
            <a:pPr marL="342900" indent="-342900" algn="l" defTabSz="9144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Confidential resource for personal and workplace challenges</a:t>
            </a:r>
          </a:p>
          <a:p>
            <a:pPr marL="342900" indent="-342900" algn="l" defTabSz="9144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Legal and financial guidance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endParaRPr lang="en-US" sz="2400" dirty="0">
              <a:solidFill>
                <a:srgbClr val="FFFFFF"/>
              </a:solidFill>
            </a:endParaRPr>
          </a:p>
        </p:txBody>
      </p: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8680" y="4607680"/>
            <a:ext cx="2119019" cy="455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3438" y="5082399"/>
            <a:ext cx="2114261" cy="43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639408"/>
            <a:ext cx="2505075" cy="77079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19138" y="560528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u="sng" dirty="0">
                <a:solidFill>
                  <a:srgbClr val="FFFF00"/>
                </a:solidFill>
                <a:cs typeface="Arial" panose="020B0604020202020204" pitchFamily="34" charset="0"/>
              </a:rPr>
              <a:t>www.AnthemEAP.com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448004" y="5605284"/>
            <a:ext cx="3164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smtClean="0">
                <a:solidFill>
                  <a:srgbClr val="FFFF00"/>
                </a:solidFill>
              </a:rPr>
              <a:t>www.mylifevalues.com</a:t>
            </a:r>
            <a:endParaRPr lang="en-US" sz="24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93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32" y="443363"/>
            <a:ext cx="9747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24551" y="6400413"/>
            <a:ext cx="262249" cy="276999"/>
          </a:xfrm>
        </p:spPr>
        <p:txBody>
          <a:bodyPr/>
          <a:lstStyle/>
          <a:p>
            <a:fld id="{DB9271D0-B54E-D54B-9A58-D7309402A69A}" type="slidenum">
              <a:rPr lang="en-US" smtClean="0">
                <a:solidFill>
                  <a:srgbClr val="FFFFFF"/>
                </a:solidFill>
              </a:rPr>
              <a:pPr/>
              <a:t>32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Content Placeholder 16"/>
          <p:cNvSpPr txBox="1">
            <a:spLocks/>
          </p:cNvSpPr>
          <p:nvPr/>
        </p:nvSpPr>
        <p:spPr>
          <a:xfrm>
            <a:off x="2099538" y="5500725"/>
            <a:ext cx="4710746" cy="119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76186" y="543792"/>
            <a:ext cx="5029200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REGIONAL PLANS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623" y="2158078"/>
            <a:ext cx="3076575" cy="676275"/>
          </a:xfrm>
          <a:prstGeom prst="rect">
            <a:avLst/>
          </a:prstGeom>
        </p:spPr>
      </p:pic>
      <p:pic>
        <p:nvPicPr>
          <p:cNvPr id="21" name="Picture 58" descr="thrive_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5394" y="4049429"/>
            <a:ext cx="2971804" cy="60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902070" y="2046229"/>
            <a:ext cx="4648200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New!</a:t>
            </a:r>
            <a:r>
              <a:rPr kumimoji="0" lang="en-US" sz="2400" b="0" i="0" u="none" strike="noStrike" cap="none" spc="0" normalizeH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 </a:t>
            </a: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Optima Health Vantage HMO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FFFF00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43464" y="4049429"/>
            <a:ext cx="464820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Kaiser</a:t>
            </a:r>
            <a:r>
              <a:rPr kumimoji="0" lang="en-US" sz="2400" b="0" i="0" u="none" strike="noStrike" cap="none" spc="0" normalizeH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 Permanente HMO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FFFF00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76988" y="3052516"/>
            <a:ext cx="5152411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+mj-ea"/>
                <a:cs typeface="+mj-cs"/>
                <a:sym typeface="Century Gothic"/>
              </a:rPr>
              <a:t>Available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+mj-ea"/>
                <a:cs typeface="+mj-cs"/>
                <a:sym typeface="Century Gothic"/>
              </a:rPr>
              <a:t> in Hampton Roads zip codes</a:t>
            </a:r>
            <a:endParaRPr lang="en-US" baseline="0" dirty="0">
              <a:solidFill>
                <a:srgbClr val="FFFFFF"/>
              </a:solidFill>
              <a:latin typeface="+mj-lt"/>
              <a:ea typeface="+mj-ea"/>
              <a:cs typeface="+mj-cs"/>
              <a:sym typeface="Century Gothic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+mj-lt"/>
                <a:ea typeface="+mj-ea"/>
                <a:cs typeface="+mj-cs"/>
                <a:sym typeface="Century Gothic"/>
              </a:rPr>
              <a:t>www.optimahealth.com/cova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FFFF00"/>
              </a:solidFill>
              <a:effectLst/>
              <a:uFillTx/>
              <a:latin typeface="+mj-lt"/>
              <a:ea typeface="+mj-ea"/>
              <a:cs typeface="+mj-cs"/>
              <a:sym typeface="Century Gothic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97106" y="5002334"/>
            <a:ext cx="5513294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+mj-ea"/>
                <a:cs typeface="+mj-cs"/>
                <a:sym typeface="Century Gothic"/>
              </a:rPr>
              <a:t>Available primarily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+mj-ea"/>
                <a:cs typeface="+mj-cs"/>
                <a:sym typeface="Century Gothic"/>
              </a:rPr>
              <a:t> in Northern Virginia zip codes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FFFF00"/>
                </a:solidFill>
                <a:latin typeface="+mj-lt"/>
                <a:ea typeface="+mj-ea"/>
                <a:cs typeface="+mj-cs"/>
                <a:sym typeface="Century Gothic"/>
              </a:rPr>
              <a:t>m</a:t>
            </a:r>
            <a:r>
              <a:rPr lang="en-US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  <a:sym typeface="Century Gothic"/>
              </a:rPr>
              <a:t>y.</a:t>
            </a:r>
            <a:r>
              <a:rPr lang="en-US" b="1" baseline="0" dirty="0" smtClean="0">
                <a:solidFill>
                  <a:srgbClr val="FFFF00"/>
                </a:solidFill>
                <a:latin typeface="+mj-lt"/>
                <a:ea typeface="+mj-ea"/>
                <a:cs typeface="+mj-cs"/>
                <a:sym typeface="Century Gothic"/>
              </a:rPr>
              <a:t>kp.org/</a:t>
            </a:r>
            <a:r>
              <a:rPr lang="en-US" b="1" baseline="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  <a:sym typeface="Century Gothic"/>
              </a:rPr>
              <a:t>commonwealthofvirginia</a:t>
            </a:r>
            <a:r>
              <a:rPr lang="en-US" b="1" baseline="0" dirty="0" smtClean="0">
                <a:solidFill>
                  <a:srgbClr val="FFFF00"/>
                </a:solidFill>
                <a:latin typeface="+mj-lt"/>
                <a:ea typeface="+mj-ea"/>
                <a:cs typeface="+mj-cs"/>
                <a:sym typeface="Century Gothic"/>
              </a:rPr>
              <a:t>/</a:t>
            </a:r>
            <a:endParaRPr lang="en-US" b="1" baseline="0" dirty="0">
              <a:solidFill>
                <a:srgbClr val="FFFF00"/>
              </a:solidFill>
              <a:latin typeface="+mj-lt"/>
              <a:ea typeface="+mj-ea"/>
              <a:cs typeface="+mj-cs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3240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32" y="443363"/>
            <a:ext cx="9747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24551" y="6400413"/>
            <a:ext cx="262249" cy="276999"/>
          </a:xfrm>
        </p:spPr>
        <p:txBody>
          <a:bodyPr/>
          <a:lstStyle/>
          <a:p>
            <a:fld id="{DB9271D0-B54E-D54B-9A58-D7309402A69A}" type="slidenum">
              <a:rPr lang="en-US" smtClean="0">
                <a:solidFill>
                  <a:srgbClr val="FFFFFF"/>
                </a:solidFill>
              </a:rPr>
              <a:pPr/>
              <a:t>33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Content Placeholder 16"/>
          <p:cNvSpPr txBox="1">
            <a:spLocks/>
          </p:cNvSpPr>
          <p:nvPr/>
        </p:nvSpPr>
        <p:spPr>
          <a:xfrm>
            <a:off x="2099538" y="5500725"/>
            <a:ext cx="4710746" cy="119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6591" y="443363"/>
            <a:ext cx="3430973" cy="951121"/>
          </a:xfrm>
          <a:prstGeom prst="rect">
            <a:avLst/>
          </a:prstGeom>
          <a:ln>
            <a:solidFill>
              <a:schemeClr val="accent1">
                <a:shade val="95000"/>
                <a:satMod val="104999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689147" y="1891488"/>
            <a:ext cx="7894602" cy="46474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Introducing</a:t>
            </a:r>
            <a:r>
              <a:rPr kumimoji="0" lang="en-US" sz="2800" b="1" i="0" u="none" strike="noStrike" cap="none" spc="0" normalizeH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 the Optima Health Vantage HMO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spc="0" normalizeH="0" dirty="0" smtClean="0">
              <a:ln>
                <a:noFill/>
              </a:ln>
              <a:solidFill>
                <a:srgbClr val="FFFF00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You must live or work in Hampton Roads area zip codes to enroll</a:t>
            </a:r>
          </a:p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You choose a primary care physician (PCP) to coordinate your care</a:t>
            </a:r>
          </a:p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No referrals required to see a specialist</a:t>
            </a:r>
          </a:p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Out-of-area coverage for </a:t>
            </a:r>
            <a:r>
              <a:rPr kumimoji="0" lang="en-US" sz="2400" i="0" u="none" strike="noStrike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dependent children</a:t>
            </a:r>
          </a:p>
          <a:p>
            <a:pPr marL="342900" indent="-342900" hangingPunct="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No out-of-network coverage except for emergencies </a:t>
            </a:r>
          </a:p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17039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32" y="443363"/>
            <a:ext cx="9747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24551" y="6400413"/>
            <a:ext cx="262249" cy="276999"/>
          </a:xfrm>
        </p:spPr>
        <p:txBody>
          <a:bodyPr/>
          <a:lstStyle/>
          <a:p>
            <a:fld id="{DB9271D0-B54E-D54B-9A58-D7309402A69A}" type="slidenum">
              <a:rPr lang="en-US" smtClean="0">
                <a:solidFill>
                  <a:srgbClr val="FFFFFF"/>
                </a:solidFill>
              </a:rPr>
              <a:pPr/>
              <a:t>34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6591" y="443363"/>
            <a:ext cx="3430973" cy="951121"/>
          </a:xfrm>
          <a:prstGeom prst="rect">
            <a:avLst/>
          </a:prstGeom>
          <a:ln>
            <a:solidFill>
              <a:schemeClr val="accent1">
                <a:shade val="95000"/>
                <a:satMod val="104999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519138" y="1981200"/>
            <a:ext cx="7894602" cy="421653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spc="0" normalizeH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Optima Health Vantage HMO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spc="0" normalizeH="0" dirty="0" smtClean="0">
              <a:ln>
                <a:noFill/>
              </a:ln>
              <a:solidFill>
                <a:srgbClr val="FFFF00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Medical, prescription drug, </a:t>
            </a:r>
            <a:r>
              <a:rPr lang="en-US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d</a:t>
            </a:r>
            <a:r>
              <a:rPr kumimoji="0" lang="en-US" sz="240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ental, vision and hearing benefits</a:t>
            </a:r>
          </a:p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Preventive care covered at 100 percent</a:t>
            </a:r>
          </a:p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100 percent of hospitals in Hampton Roads are in-network</a:t>
            </a:r>
          </a:p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Employee Assistance Program (EAP)</a:t>
            </a:r>
          </a:p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Dedicated member services unit</a:t>
            </a:r>
          </a:p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24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en-US" sz="240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More at </a:t>
            </a: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optimahealth.com/</a:t>
            </a:r>
            <a:r>
              <a:rPr kumimoji="0" lang="en-US" sz="2400" b="1" i="0" u="none" strike="noStrike" cap="none" spc="0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cova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FFFF00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4175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32" y="443363"/>
            <a:ext cx="9747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24551" y="6400413"/>
            <a:ext cx="262249" cy="276999"/>
          </a:xfrm>
        </p:spPr>
        <p:txBody>
          <a:bodyPr/>
          <a:lstStyle/>
          <a:p>
            <a:fld id="{DB9271D0-B54E-D54B-9A58-D7309402A69A}" type="slidenum">
              <a:rPr lang="en-US" smtClean="0">
                <a:solidFill>
                  <a:srgbClr val="FFFFFF"/>
                </a:solidFill>
              </a:rPr>
              <a:pPr/>
              <a:t>35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Content Placeholder 16"/>
          <p:cNvSpPr txBox="1">
            <a:spLocks/>
          </p:cNvSpPr>
          <p:nvPr/>
        </p:nvSpPr>
        <p:spPr>
          <a:xfrm>
            <a:off x="2099538" y="5500725"/>
            <a:ext cx="4710746" cy="119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9138" y="1601187"/>
            <a:ext cx="7894602" cy="48320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Kaiser Permanente HMO</a:t>
            </a:r>
            <a:endParaRPr kumimoji="0" lang="en-US" sz="2400" b="1" i="0" u="none" strike="noStrike" cap="none" spc="0" normalizeH="0" dirty="0" smtClean="0">
              <a:ln>
                <a:noFill/>
              </a:ln>
              <a:solidFill>
                <a:srgbClr val="FFFF00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  <a:p>
            <a:pPr marL="342900" indent="-34290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You must live or work in </a:t>
            </a:r>
            <a:r>
              <a:rPr lang="en-US" sz="20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primarily Northern Virginia zip </a:t>
            </a:r>
            <a:r>
              <a:rPr lang="en-US"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codes to </a:t>
            </a:r>
            <a:r>
              <a:rPr lang="en-US" sz="20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enroll</a:t>
            </a:r>
          </a:p>
          <a:p>
            <a:pPr marL="342900" indent="-342900" hangingPunct="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  <a:p>
            <a:pPr marL="342900" indent="-342900" hangingPunct="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Changes to dental benefits</a:t>
            </a:r>
          </a:p>
          <a:p>
            <a:pPr marL="800100" lvl="1" indent="-342900" hangingPunct="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Coinsurance for dental benefits</a:t>
            </a:r>
          </a:p>
          <a:p>
            <a:pPr marL="800100" lvl="1" indent="-342900" hangingPunct="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$75 family deductible</a:t>
            </a:r>
          </a:p>
          <a:p>
            <a:pPr marL="800100" lvl="1" indent="-342900" hangingPunct="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You pay 50% of the cost for orthodontia for dependents 19 years old and under</a:t>
            </a:r>
            <a:endParaRPr lang="en-US" sz="20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Changes to vision benefits:</a:t>
            </a:r>
          </a:p>
          <a:p>
            <a:pPr marL="800100" lvl="1" indent="-342900" hangingPunct="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Adults pay 75% of the balance for eyeglass frames</a:t>
            </a:r>
          </a:p>
          <a:p>
            <a:pPr marL="800100" lvl="1" indent="-342900" hangingPunct="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Special list of contact lenses and frames for children</a:t>
            </a:r>
            <a:endParaRPr lang="en-US" sz="20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en-US" sz="2400" i="0" u="none" strike="noStrike" cap="none" spc="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en-US" sz="240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More at </a:t>
            </a: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my.kp.org/</a:t>
            </a:r>
            <a:r>
              <a:rPr kumimoji="0" lang="en-US" sz="2400" b="1" i="0" u="none" strike="noStrike" cap="none" spc="0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commonwealthofvirginia</a:t>
            </a: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/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FFFF00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</p:txBody>
      </p:sp>
      <p:pic>
        <p:nvPicPr>
          <p:cNvPr id="9" name="Picture 58" descr="thrive_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66999" y="431331"/>
            <a:ext cx="4212335" cy="864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509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32" y="443363"/>
            <a:ext cx="9747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24551" y="6400413"/>
            <a:ext cx="262249" cy="276999"/>
          </a:xfrm>
        </p:spPr>
        <p:txBody>
          <a:bodyPr/>
          <a:lstStyle/>
          <a:p>
            <a:fld id="{DB9271D0-B54E-D54B-9A58-D7309402A69A}" type="slidenum">
              <a:rPr lang="en-US" smtClean="0">
                <a:solidFill>
                  <a:srgbClr val="FFFFFF"/>
                </a:solidFill>
              </a:rPr>
              <a:pPr/>
              <a:t>36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Content Placeholder 16"/>
          <p:cNvSpPr txBox="1">
            <a:spLocks/>
          </p:cNvSpPr>
          <p:nvPr/>
        </p:nvSpPr>
        <p:spPr>
          <a:xfrm>
            <a:off x="2099538" y="5500725"/>
            <a:ext cx="4710746" cy="119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24050" y="443363"/>
            <a:ext cx="6172200" cy="1077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Flexible Spending Accounts (FSAs)</a:t>
            </a: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752600"/>
            <a:ext cx="8108940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Administered by </a:t>
            </a:r>
            <a:r>
              <a:rPr kumimoji="0" lang="en-US" sz="2400" b="1" i="0" u="none" strike="noStrike" cap="none" spc="0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PayFlex</a:t>
            </a: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 for all employees eligible for health benefits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FFFF00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610635" y="2756999"/>
            <a:ext cx="4736571" cy="3781913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28973" indent="0" defTabSz="914400">
              <a:lnSpc>
                <a:spcPts val="2180"/>
              </a:lnSpc>
              <a:spcBef>
                <a:spcPts val="109"/>
              </a:spcBef>
              <a:buNone/>
            </a:pPr>
            <a:r>
              <a:rPr lang="en-US" sz="31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</a:t>
            </a:r>
            <a:r>
              <a:rPr lang="en-US" sz="3100" b="1" spc="4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sz="31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lth</a:t>
            </a:r>
            <a:r>
              <a:rPr lang="en-US" sz="3100" b="1" spc="-9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100" b="1" spc="-9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US" sz="3100" b="1" spc="4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sz="31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</a:t>
            </a:r>
            <a:r>
              <a:rPr lang="en-US" sz="3100" b="1" spc="-9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100" b="1" spc="4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FS</a:t>
            </a:r>
            <a:r>
              <a:rPr lang="en-US" sz="31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</a:p>
          <a:p>
            <a:pPr marL="0" marR="28973" indent="0" defTabSz="914400">
              <a:lnSpc>
                <a:spcPts val="2180"/>
              </a:lnSpc>
              <a:spcBef>
                <a:spcPts val="109"/>
              </a:spcBef>
              <a:buNone/>
            </a:pPr>
            <a:endParaRPr lang="en-US" sz="3600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28973" lvl="1" defTabSz="914400">
              <a:lnSpc>
                <a:spcPts val="2180"/>
              </a:lnSpc>
              <a:spcBef>
                <a:spcPts val="109"/>
              </a:spcBef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 </a:t>
            </a:r>
            <a:r>
              <a:rPr lang="en-US" sz="26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aside </a:t>
            </a:r>
            <a:r>
              <a:rPr lang="en-US" sz="26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 to $</a:t>
            </a:r>
            <a:r>
              <a:rPr lang="en-US" sz="26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2,700 </a:t>
            </a:r>
            <a:r>
              <a:rPr lang="en-US" sz="26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year, pre-tax, for eligible </a:t>
            </a:r>
            <a:r>
              <a:rPr lang="en-US" sz="26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 care expenses</a:t>
            </a:r>
            <a:endParaRPr lang="en-US" sz="26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28973" indent="0" defTabSz="914400">
              <a:lnSpc>
                <a:spcPts val="2180"/>
              </a:lnSpc>
              <a:spcBef>
                <a:spcPts val="109"/>
              </a:spcBef>
              <a:buNone/>
            </a:pPr>
            <a:endParaRPr lang="en-US" sz="2000" b="1" spc="4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28973" indent="0" defTabSz="914400">
              <a:lnSpc>
                <a:spcPts val="2180"/>
              </a:lnSpc>
              <a:spcBef>
                <a:spcPts val="109"/>
              </a:spcBef>
              <a:buNone/>
            </a:pPr>
            <a:r>
              <a:rPr lang="en-US" sz="3100" b="1" spc="4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n-US" sz="31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sz="3100" b="1" spc="4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en-US" sz="31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</a:t>
            </a:r>
            <a:r>
              <a:rPr lang="en-US" sz="3100" b="1" spc="4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n-US" sz="31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</a:t>
            </a:r>
            <a:r>
              <a:rPr lang="en-US" sz="3100" b="1" spc="-34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100" b="1" spc="-34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US" sz="3100" b="1" spc="4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sz="31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</a:t>
            </a:r>
            <a:r>
              <a:rPr lang="en-US" sz="3100" b="1" spc="-9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100" b="1" spc="4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FS</a:t>
            </a:r>
            <a:r>
              <a:rPr lang="en-US" sz="31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</a:p>
          <a:p>
            <a:pPr marL="0" marR="28973" indent="0" defTabSz="914400">
              <a:lnSpc>
                <a:spcPts val="2180"/>
              </a:lnSpc>
              <a:spcBef>
                <a:spcPts val="109"/>
              </a:spcBef>
              <a:buNone/>
            </a:pPr>
            <a:endParaRPr lang="en-US" sz="31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914400">
              <a:lnSpc>
                <a:spcPts val="2160"/>
              </a:lnSpc>
              <a:spcBef>
                <a:spcPts val="359"/>
              </a:spcBef>
              <a:buFont typeface="Arial" panose="020B0604020202020204" pitchFamily="34" charset="0"/>
              <a:buChar char="•"/>
            </a:pPr>
            <a:r>
              <a:rPr lang="en-US" sz="2600" spc="4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sz="2600" spc="-4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sz="26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 as</a:t>
            </a:r>
            <a:r>
              <a:rPr lang="en-US" sz="2600" spc="9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2600" spc="-4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n-US" sz="26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sz="2600" spc="9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6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</a:t>
            </a:r>
            <a:r>
              <a:rPr lang="en-US" sz="2600" b="1" spc="9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6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en-US" sz="2600" b="1" spc="-4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$5</a:t>
            </a:r>
            <a:r>
              <a:rPr lang="en-US" sz="2600" b="1" spc="4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2600" b="1" spc="-4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00</a:t>
            </a:r>
            <a:r>
              <a:rPr lang="en-US" sz="26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  <a:r>
              <a:rPr lang="en-US" sz="2600" b="1" spc="34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600" spc="-4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</a:t>
            </a:r>
            <a:r>
              <a:rPr lang="en-US" sz="26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 </a:t>
            </a:r>
            <a:r>
              <a:rPr lang="en-US" sz="2600" spc="-9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</a:t>
            </a:r>
            <a:r>
              <a:rPr lang="en-US" sz="2600" spc="-4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sz="26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sz="2600" spc="-25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sz="26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2600" spc="-14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600" spc="-4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en-US" sz="26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sz="2600" spc="-4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sz="26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-ta</a:t>
            </a:r>
            <a:r>
              <a:rPr lang="en-US" sz="2600" spc="4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r>
              <a:rPr lang="en-US" sz="26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for </a:t>
            </a:r>
            <a:r>
              <a:rPr lang="en-US" sz="26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eligible expenses for the care of your dependent</a:t>
            </a:r>
            <a:endParaRPr lang="en-US" sz="26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28973" lvl="1" defTabSz="914400">
              <a:lnSpc>
                <a:spcPts val="2180"/>
              </a:lnSpc>
              <a:spcBef>
                <a:spcPts val="109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srgbClr val="000099"/>
              </a:solidFill>
              <a:cs typeface="Arial" panose="020B0604020202020204" pitchFamily="34" charset="0"/>
            </a:endParaRPr>
          </a:p>
          <a:p>
            <a:pPr marR="28973" defTabSz="914400">
              <a:lnSpc>
                <a:spcPts val="2180"/>
              </a:lnSpc>
              <a:spcBef>
                <a:spcPts val="109"/>
              </a:spcBef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99"/>
              </a:solidFill>
              <a:cs typeface="Arial" panose="020B0604020202020204" pitchFamily="34" charset="0"/>
            </a:endParaRPr>
          </a:p>
          <a:p>
            <a:pPr marR="28973" lvl="1" defTabSz="914400">
              <a:lnSpc>
                <a:spcPts val="2180"/>
              </a:lnSpc>
              <a:spcBef>
                <a:spcPts val="109"/>
              </a:spcBef>
            </a:pPr>
            <a:endParaRPr lang="en-US" dirty="0">
              <a:solidFill>
                <a:srgbClr val="000099"/>
              </a:solidFill>
              <a:cs typeface="Arial" panose="020B0604020202020204" pitchFamily="34" charset="0"/>
            </a:endParaRPr>
          </a:p>
          <a:p>
            <a:pPr marL="0" marR="28973" indent="0" defTabSz="914400">
              <a:lnSpc>
                <a:spcPts val="2180"/>
              </a:lnSpc>
              <a:spcBef>
                <a:spcPts val="109"/>
              </a:spcBef>
              <a:buNone/>
            </a:pPr>
            <a:endParaRPr lang="en-US" dirty="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clrChange>
              <a:clrFrom>
                <a:srgbClr val="E0E9F4"/>
              </a:clrFrom>
              <a:clrTo>
                <a:srgbClr val="E0E9F4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1937" y="3392751"/>
            <a:ext cx="3090863" cy="1948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9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32" y="443363"/>
            <a:ext cx="9747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24551" y="6400413"/>
            <a:ext cx="262249" cy="276999"/>
          </a:xfrm>
        </p:spPr>
        <p:txBody>
          <a:bodyPr/>
          <a:lstStyle/>
          <a:p>
            <a:fld id="{DB9271D0-B54E-D54B-9A58-D7309402A69A}" type="slidenum">
              <a:rPr lang="en-US" smtClean="0">
                <a:solidFill>
                  <a:srgbClr val="FFFFFF"/>
                </a:solidFill>
              </a:rPr>
              <a:pPr/>
              <a:t>37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Content Placeholder 16"/>
          <p:cNvSpPr txBox="1">
            <a:spLocks/>
          </p:cNvSpPr>
          <p:nvPr/>
        </p:nvSpPr>
        <p:spPr>
          <a:xfrm>
            <a:off x="2099538" y="5500725"/>
            <a:ext cx="4710746" cy="119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24050" y="443363"/>
            <a:ext cx="6172200" cy="1077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Flexible Spending Accounts (FSAs)</a:t>
            </a: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clrChange>
              <a:clrFrom>
                <a:srgbClr val="E0E9F4"/>
              </a:clrFrom>
              <a:clrTo>
                <a:srgbClr val="E0E9F4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1937" y="2660345"/>
            <a:ext cx="3324225" cy="2095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61650" y="1805147"/>
            <a:ext cx="4572000" cy="477053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must enroll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each plan year </a:t>
            </a:r>
            <a:r>
              <a:rPr lang="en-US" sz="2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en-US" sz="24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FFFFFF"/>
              </a:buClr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it or lose it” rule</a:t>
            </a:r>
            <a:r>
              <a:rPr lang="en-US" sz="2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endParaRPr lang="en-US" sz="2200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</a:t>
            </a:r>
            <a:r>
              <a:rPr lang="en-US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of your funds by the end of your coverage period</a:t>
            </a:r>
          </a:p>
          <a:p>
            <a:pPr marL="800100" lvl="1" indent="-342900"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File for reimbursement by the filing deadline or forfeit your FSA funds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you enroll in COVA </a:t>
            </a:r>
            <a:r>
              <a:rPr lang="en-US" sz="2000" b="1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HealthAware</a:t>
            </a:r>
            <a:r>
              <a:rPr lang="en-US" sz="20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HRA pays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the </a:t>
            </a:r>
            <a:r>
              <a:rPr lang="en-US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PayFlex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MasterCard for your FSA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56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32" y="443363"/>
            <a:ext cx="9747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24551" y="6400413"/>
            <a:ext cx="262249" cy="276999"/>
          </a:xfrm>
        </p:spPr>
        <p:txBody>
          <a:bodyPr/>
          <a:lstStyle/>
          <a:p>
            <a:fld id="{DB9271D0-B54E-D54B-9A58-D7309402A69A}" type="slidenum">
              <a:rPr lang="en-US" smtClean="0">
                <a:solidFill>
                  <a:srgbClr val="FFFFFF"/>
                </a:solidFill>
              </a:rPr>
              <a:pPr/>
              <a:t>38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Content Placeholder 16"/>
          <p:cNvSpPr txBox="1">
            <a:spLocks/>
          </p:cNvSpPr>
          <p:nvPr/>
        </p:nvSpPr>
        <p:spPr>
          <a:xfrm>
            <a:off x="2099538" y="5500725"/>
            <a:ext cx="4710746" cy="119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24050" y="443363"/>
            <a:ext cx="6172200" cy="1077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More Open Enrollment Information</a:t>
            </a:r>
            <a:r>
              <a:rPr kumimoji="0" lang="en-US" sz="3200" b="0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 </a:t>
            </a: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6613" y="1766684"/>
            <a:ext cx="489585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Spotlight on Your Benefits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newsletter</a:t>
            </a:r>
            <a:endParaRPr lang="en-US" sz="24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Retiree 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Notification booklet </a:t>
            </a:r>
            <a:r>
              <a:rPr lang="en-US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Comparison of </a:t>
            </a:r>
            <a:r>
              <a:rPr lang="en-US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Premiums </a:t>
            </a:r>
            <a:r>
              <a:rPr lang="en-US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&amp; </a:t>
            </a:r>
            <a:r>
              <a:rPr lang="en-US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Premium Rewards</a:t>
            </a:r>
          </a:p>
          <a:p>
            <a:pPr lvl="2"/>
            <a:endParaRPr lang="en-US" sz="2400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 Enrollment page on www.dhrm.Virginia.gov</a:t>
            </a:r>
            <a:endParaRPr lang="en-US" sz="24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/>
            <a:endParaRPr lang="en-US" sz="20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1" y="2220800"/>
            <a:ext cx="3429000" cy="9984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62196">
            <a:off x="5344781" y="3464636"/>
            <a:ext cx="3458191" cy="180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56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32" y="443363"/>
            <a:ext cx="9747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24551" y="6400413"/>
            <a:ext cx="262249" cy="276999"/>
          </a:xfrm>
        </p:spPr>
        <p:txBody>
          <a:bodyPr/>
          <a:lstStyle/>
          <a:p>
            <a:fld id="{DB9271D0-B54E-D54B-9A58-D7309402A69A}" type="slidenum">
              <a:rPr lang="en-US" smtClean="0">
                <a:solidFill>
                  <a:srgbClr val="FFFFFF"/>
                </a:solidFill>
              </a:rPr>
              <a:pPr/>
              <a:t>39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Content Placeholder 16"/>
          <p:cNvSpPr txBox="1">
            <a:spLocks/>
          </p:cNvSpPr>
          <p:nvPr/>
        </p:nvSpPr>
        <p:spPr>
          <a:xfrm>
            <a:off x="2099538" y="5500725"/>
            <a:ext cx="4710746" cy="119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24050" y="443363"/>
            <a:ext cx="6172200" cy="1077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WHO TO CONTACT FOR ASSISTANCE</a:t>
            </a: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676400"/>
            <a:ext cx="8763000" cy="52629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800" b="1" i="0" u="none" strike="noStrike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Your Benefits</a:t>
            </a:r>
            <a:r>
              <a:rPr kumimoji="0" lang="en-US" sz="2800" b="1" i="0" u="none" strike="noStrike" cap="none" spc="0" normalizeH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 Administrator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800" b="1" baseline="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The</a:t>
            </a:r>
            <a:r>
              <a:rPr lang="en-US" sz="28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 health plans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28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8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Questions on </a:t>
            </a:r>
            <a:r>
              <a:rPr lang="en-US" sz="2800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EmployeeDirect</a:t>
            </a:r>
            <a:r>
              <a:rPr lang="en-US" sz="28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 registration or login?</a:t>
            </a:r>
          </a:p>
          <a:p>
            <a:pPr lvl="2" hangingPunct="0"/>
            <a:r>
              <a:rPr lang="en-US" sz="28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Email: edirectissues@dhrm.virginia.gov</a:t>
            </a:r>
          </a:p>
          <a:p>
            <a:pPr lvl="2" hangingPunct="0"/>
            <a:endParaRPr lang="en-US" sz="2800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8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Questions on Health Benefits Direct or Open Enrollment in general?</a:t>
            </a:r>
          </a:p>
          <a:p>
            <a:pPr lvl="1" hangingPunct="0"/>
            <a:r>
              <a:rPr lang="en-US" sz="28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   </a:t>
            </a:r>
            <a:r>
              <a:rPr lang="en-US" sz="28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Email: openenrollment@dhrm.virginia.gov</a:t>
            </a:r>
          </a:p>
          <a:p>
            <a:pPr marL="742950" lvl="1" indent="-285750" hangingPunct="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US" sz="2800" b="1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5662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1" cy="103942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2019 Open Enrollment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3" name="Shape 153"/>
          <p:cNvSpPr>
            <a:spLocks noGrp="1"/>
          </p:cNvSpPr>
          <p:nvPr>
            <p:ph type="sldNum" sz="quarter" idx="4294967295"/>
          </p:nvPr>
        </p:nvSpPr>
        <p:spPr>
          <a:xfrm>
            <a:off x="8498200" y="6397942"/>
            <a:ext cx="188601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4</a:t>
            </a:fld>
            <a:endParaRPr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</a:t>
            </a:r>
            <a:endParaRPr lang="en-US" sz="36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1981200"/>
            <a:ext cx="6956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197320" y="3287018"/>
            <a:ext cx="6848174" cy="2960474"/>
          </a:xfrm>
          <a:prstGeom prst="rect">
            <a:avLst/>
          </a:prstGeom>
          <a:noFill/>
        </p:spPr>
        <p:txBody>
          <a:bodyPr anchor="t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Enroll in a Health or Dependent Care FSA </a:t>
            </a:r>
            <a:r>
              <a:rPr lang="en-US" sz="28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 both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must submit an enrollment request each year</a:t>
            </a:r>
            <a:r>
              <a:rPr lang="en-US" sz="28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you wish to have an FSA </a:t>
            </a:r>
          </a:p>
          <a:p>
            <a:endParaRPr lang="en-US" sz="20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1981200"/>
            <a:ext cx="69568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Flexible Spending Accounts (FSAs)</a:t>
            </a:r>
            <a:endParaRPr lang="en-US" sz="32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13" y="533804"/>
            <a:ext cx="1130300" cy="85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658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32" y="443363"/>
            <a:ext cx="9747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24551" y="6400413"/>
            <a:ext cx="262249" cy="276999"/>
          </a:xfrm>
        </p:spPr>
        <p:txBody>
          <a:bodyPr/>
          <a:lstStyle/>
          <a:p>
            <a:fld id="{DB9271D0-B54E-D54B-9A58-D7309402A69A}" type="slidenum">
              <a:rPr lang="en-US" smtClean="0">
                <a:solidFill>
                  <a:srgbClr val="FFFFFF"/>
                </a:solidFill>
              </a:rPr>
              <a:pPr/>
              <a:t>40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Content Placeholder 16"/>
          <p:cNvSpPr txBox="1">
            <a:spLocks/>
          </p:cNvSpPr>
          <p:nvPr/>
        </p:nvSpPr>
        <p:spPr>
          <a:xfrm>
            <a:off x="2099538" y="5500725"/>
            <a:ext cx="4710746" cy="119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24050" y="443363"/>
            <a:ext cx="6172200" cy="1077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SUBMIT YOUR ELECTIONS ON TIME BY MAY 15!</a:t>
            </a: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19440" y="1781294"/>
            <a:ext cx="6911398" cy="4616648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lvl="1" defTabSz="914400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  <a:tabLst>
                <a:tab pos="1828800" algn="l"/>
              </a:tabLst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Visit </a:t>
            </a:r>
            <a:r>
              <a:rPr lang="en-US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EmployeeDirect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at </a:t>
            </a:r>
            <a:r>
              <a:rPr lang="en-US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https://edirect.virginia.gov</a:t>
            </a:r>
            <a:r>
              <a:rPr lang="en-US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defTabSz="914400"/>
            <a:r>
              <a:rPr lang="en-US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Submit an enrollment form to your agency benefits office</a:t>
            </a: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Employee forms must be received by the close of business on May 15</a:t>
            </a: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Retiree forms must be postmarked no later than May 15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914400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17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1" cy="103942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2019 Open Enrollment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3" name="Shape 153"/>
          <p:cNvSpPr>
            <a:spLocks noGrp="1"/>
          </p:cNvSpPr>
          <p:nvPr>
            <p:ph type="sldNum" sz="quarter" idx="4294967295"/>
          </p:nvPr>
        </p:nvSpPr>
        <p:spPr>
          <a:xfrm>
            <a:off x="8498200" y="6397942"/>
            <a:ext cx="188601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5</a:t>
            </a:fld>
            <a:endParaRPr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</a:t>
            </a:r>
            <a:endParaRPr lang="en-US" sz="36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9174" y="2043498"/>
            <a:ext cx="7233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How to Make Elections</a:t>
            </a:r>
            <a:endParaRPr lang="en-US" sz="32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152173" y="2912985"/>
            <a:ext cx="7296854" cy="2970902"/>
          </a:xfrm>
          <a:prstGeom prst="rect">
            <a:avLst/>
          </a:prstGeom>
          <a:noFill/>
        </p:spPr>
        <p:txBody>
          <a:bodyPr anchor="t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Visit </a:t>
            </a:r>
            <a:r>
              <a:rPr lang="en-US" sz="2800" b="1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EmployeeDirect</a:t>
            </a:r>
            <a:r>
              <a:rPr lang="en-US" sz="28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select </a:t>
            </a:r>
            <a:r>
              <a:rPr lang="en-US" sz="2800" i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 Benefits Direct  </a:t>
            </a:r>
          </a:p>
          <a:p>
            <a:pPr algn="ctr"/>
            <a:r>
              <a:rPr lang="en-US" sz="36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  <a:endParaRPr lang="en-US" sz="3600" b="1" i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Submit an Enrollment Form </a:t>
            </a:r>
            <a:r>
              <a:rPr lang="en-US" sz="28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your agency Benefits Administrator</a:t>
            </a:r>
          </a:p>
          <a:p>
            <a:endParaRPr lang="en-US" sz="2000" b="1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deadline is May 15, 2019</a:t>
            </a:r>
          </a:p>
          <a:p>
            <a:endParaRPr lang="en-US" sz="2000" dirty="0">
              <a:solidFill>
                <a:srgbClr val="0000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99527"/>
            <a:ext cx="1130300" cy="85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9107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1" cy="103942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2019 Open Enrollment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3" name="Shape 153"/>
          <p:cNvSpPr>
            <a:spLocks noGrp="1"/>
          </p:cNvSpPr>
          <p:nvPr>
            <p:ph type="sldNum" sz="quarter" idx="4294967295"/>
          </p:nvPr>
        </p:nvSpPr>
        <p:spPr>
          <a:xfrm>
            <a:off x="8498200" y="6397942"/>
            <a:ext cx="188601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6</a:t>
            </a:fld>
            <a:endParaRPr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</a:t>
            </a:r>
            <a:endParaRPr lang="en-US" sz="36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806812"/>
            <a:ext cx="7233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Visit </a:t>
            </a:r>
            <a:r>
              <a:rPr lang="en-US" sz="3200" b="1" dirty="0" err="1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EmployeeDirect</a:t>
            </a:r>
            <a:r>
              <a:rPr lang="en-US" sz="32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Online</a:t>
            </a:r>
            <a:endParaRPr lang="en-US" sz="32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152173" y="3035286"/>
            <a:ext cx="7296854" cy="2970902"/>
          </a:xfrm>
          <a:prstGeom prst="rect">
            <a:avLst/>
          </a:prstGeom>
          <a:noFill/>
        </p:spPr>
        <p:txBody>
          <a:bodyPr anchor="t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Select </a:t>
            </a:r>
            <a:r>
              <a:rPr lang="en-US" sz="2400" i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 Benefits Direct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Review your current health benefits record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Update your personal information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Enroll or make changes to your health plan and/or membership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Enroll in one or both FSAs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Submit your elections early and </a:t>
            </a:r>
            <a:r>
              <a:rPr lang="en-US" sz="24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later than 11:59 p.m., May 15, 2019</a:t>
            </a:r>
          </a:p>
          <a:p>
            <a:endParaRPr lang="en-US" sz="2000" dirty="0">
              <a:solidFill>
                <a:srgbClr val="0000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7800" y="2453143"/>
            <a:ext cx="6014126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h</a:t>
            </a:r>
            <a:r>
              <a:rPr kumimoji="0" lang="en-US" sz="2800" b="0" i="0" u="none" strike="noStrike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entury Gothic"/>
              </a:rPr>
              <a:t>ttps://edirect.virginia.gov</a:t>
            </a: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FFFF00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entury Gothic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99527"/>
            <a:ext cx="1130300" cy="85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129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1" cy="103942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2019 Open Enrollment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3" name="Shape 153"/>
          <p:cNvSpPr>
            <a:spLocks noGrp="1"/>
          </p:cNvSpPr>
          <p:nvPr>
            <p:ph type="sldNum" sz="quarter" idx="4294967295"/>
          </p:nvPr>
        </p:nvSpPr>
        <p:spPr>
          <a:xfrm>
            <a:off x="8498200" y="6397942"/>
            <a:ext cx="188601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7</a:t>
            </a:fld>
            <a:endParaRPr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</a:t>
            </a:r>
            <a:endParaRPr lang="en-US" sz="36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695254"/>
            <a:ext cx="72333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Complete and Submit an Enrollment Form</a:t>
            </a:r>
            <a:endParaRPr lang="en-US" sz="32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92956" y="3020919"/>
            <a:ext cx="7696200" cy="3233958"/>
          </a:xfrm>
          <a:prstGeom prst="rect">
            <a:avLst/>
          </a:prstGeom>
          <a:noFill/>
        </p:spPr>
        <p:txBody>
          <a:bodyPr anchor="t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Complete the fillable form on the DHRM website: </a:t>
            </a:r>
            <a:r>
              <a:rPr lang="en-US" sz="24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www.dhrm.virginia.gov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en-US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rint, sign it and submit to your Benefits Administrator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computer access?  Request a printed form from your BA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sure to submit by COB on May 15, 2019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000" dirty="0">
              <a:solidFill>
                <a:srgbClr val="0000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96020"/>
            <a:ext cx="1130300" cy="85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6800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733846"/>
              </p:ext>
            </p:extLst>
          </p:nvPr>
        </p:nvGraphicFramePr>
        <p:xfrm>
          <a:off x="381000" y="1861132"/>
          <a:ext cx="7886325" cy="464437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25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ln>
                            <a:solidFill>
                              <a:srgbClr val="FFFFFF"/>
                            </a:solidFill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Plans Offered</a:t>
                      </a:r>
                      <a:endParaRPr lang="en-US" sz="2800" b="1" dirty="0">
                        <a:ln>
                          <a:solidFill>
                            <a:srgbClr val="FFFFFF"/>
                          </a:solidFill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78773" marR="78773" marT="39387" marB="3938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ln>
                            <a:solidFill>
                              <a:srgbClr val="FFFFFF"/>
                            </a:solidFill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Available</a:t>
                      </a:r>
                      <a:endParaRPr lang="en-US" sz="2800" b="1" dirty="0">
                        <a:ln>
                          <a:solidFill>
                            <a:srgbClr val="FFFFFF"/>
                          </a:solidFill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78773" marR="78773" marT="39387" marB="3938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525"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>
                          <a:ln>
                            <a:solidFill>
                              <a:srgbClr val="FFFFFF"/>
                            </a:solidFill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COVA</a:t>
                      </a:r>
                      <a:r>
                        <a:rPr lang="en-US" sz="2400" b="0" baseline="0" dirty="0" smtClean="0">
                          <a:ln>
                            <a:solidFill>
                              <a:srgbClr val="FFFFFF"/>
                            </a:solidFill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baseline="0" dirty="0" err="1" smtClean="0">
                          <a:ln>
                            <a:solidFill>
                              <a:srgbClr val="FFFFFF"/>
                            </a:solidFill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HealthAware</a:t>
                      </a:r>
                      <a:endParaRPr lang="en-US" sz="1200" b="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78773" marR="78773" marT="39387" marB="3938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n>
                            <a:solidFill>
                              <a:srgbClr val="FFFFFF"/>
                            </a:solidFill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Statewide</a:t>
                      </a:r>
                      <a:endParaRPr lang="en-US" sz="1200" b="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78773" marR="78773" marT="39387" marB="3938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965"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>
                          <a:ln>
                            <a:solidFill>
                              <a:srgbClr val="FFFFFF"/>
                            </a:solidFill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COVA Care</a:t>
                      </a:r>
                      <a:endParaRPr lang="en-US" sz="1200" b="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78773" marR="78773" marT="39387" marB="3938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n>
                            <a:solidFill>
                              <a:srgbClr val="FFFFFF"/>
                            </a:solidFill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Statewide</a:t>
                      </a:r>
                      <a:endParaRPr lang="en-US" sz="1200" b="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78773" marR="78773" marT="39387" marB="3938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385"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>
                          <a:ln>
                            <a:solidFill>
                              <a:srgbClr val="FFFFFF"/>
                            </a:solidFill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COVA</a:t>
                      </a:r>
                      <a:r>
                        <a:rPr lang="en-US" sz="2400" b="0" baseline="0" dirty="0" smtClean="0">
                          <a:ln>
                            <a:solidFill>
                              <a:srgbClr val="FFFFFF"/>
                            </a:solidFill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HDHP</a:t>
                      </a:r>
                      <a:endParaRPr lang="en-US" sz="1200" b="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78773" marR="78773" marT="39387" marB="3938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n>
                            <a:solidFill>
                              <a:srgbClr val="FFFFFF"/>
                            </a:solidFill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Statewide</a:t>
                      </a:r>
                      <a:endParaRPr lang="en-US" sz="1200" b="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78773" marR="78773" marT="39387" marB="3938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9218"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baseline="0" dirty="0" smtClean="0">
                          <a:ln>
                            <a:solidFill>
                              <a:srgbClr val="FFFFFF"/>
                            </a:solidFill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Kaiser Permanente HMO</a:t>
                      </a:r>
                      <a:endParaRPr lang="en-US" sz="2400" b="0" baseline="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78773" marR="78773" marT="39387" marB="3938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baseline="0" dirty="0" smtClean="0">
                          <a:ln>
                            <a:solidFill>
                              <a:srgbClr val="FFFFFF"/>
                            </a:solidFill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Regional, Northern Virginia</a:t>
                      </a:r>
                      <a:endParaRPr lang="en-US" sz="2400" b="0" baseline="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78773" marR="78773" marT="39387" marB="3938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9218"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1" baseline="0" dirty="0" smtClean="0">
                          <a:ln>
                            <a:solidFill>
                              <a:srgbClr val="FFFFFF"/>
                            </a:solidFill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New! </a:t>
                      </a:r>
                      <a:r>
                        <a:rPr lang="en-US" sz="2400" b="0" baseline="0" dirty="0" smtClean="0">
                          <a:ln>
                            <a:solidFill>
                              <a:srgbClr val="FFFFFF"/>
                            </a:solidFill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Optima Health Vantage HMO</a:t>
                      </a:r>
                      <a:endParaRPr lang="en-US" sz="2400" b="0" baseline="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78773" marR="78773" marT="39387" marB="3938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baseline="0" dirty="0" smtClean="0">
                          <a:ln>
                            <a:solidFill>
                              <a:srgbClr val="FFFFFF"/>
                            </a:solidFill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Regional, Hampton Roads</a:t>
                      </a:r>
                      <a:endParaRPr lang="en-US" sz="2400" b="0" baseline="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78773" marR="78773" marT="39387" marB="3938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5741"/>
                  </a:ext>
                </a:extLst>
              </a:tr>
              <a:tr h="612525"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>
                          <a:ln>
                            <a:solidFill>
                              <a:srgbClr val="FFFFFF"/>
                            </a:solidFill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TRICARE</a:t>
                      </a:r>
                      <a:r>
                        <a:rPr lang="en-US" sz="2400" b="0" baseline="0" dirty="0" smtClean="0">
                          <a:ln>
                            <a:solidFill>
                              <a:srgbClr val="FFFFFF"/>
                            </a:solidFill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Supplement</a:t>
                      </a:r>
                      <a:endParaRPr lang="en-US" sz="1200" b="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78773" marR="78773" marT="39387" marB="3938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n>
                            <a:solidFill>
                              <a:srgbClr val="FFFFFF"/>
                            </a:solidFill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Statewide</a:t>
                      </a:r>
                    </a:p>
                  </a:txBody>
                  <a:tcPr marL="78773" marR="78773" marT="39387" marB="3938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dhrmlogocr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138" y="544692"/>
            <a:ext cx="1062458" cy="805671"/>
          </a:xfrm>
          <a:prstGeom prst="rect">
            <a:avLst/>
          </a:prstGeom>
          <a:ln>
            <a:solidFill>
              <a:srgbClr val="1F497D">
                <a:alpha val="25000"/>
              </a:srgbClr>
            </a:solidFill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24050" y="503220"/>
            <a:ext cx="6915149" cy="8900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 Health Plan Options 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09510" y="6400413"/>
            <a:ext cx="177290" cy="276999"/>
          </a:xfrm>
        </p:spPr>
        <p:txBody>
          <a:bodyPr/>
          <a:lstStyle/>
          <a:p>
            <a:fld id="{23F170CA-3A6A-EC47-9316-0F975054009A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April 2018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8012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hrmlogocr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138" y="544692"/>
            <a:ext cx="1062458" cy="805671"/>
          </a:xfrm>
          <a:prstGeom prst="rect">
            <a:avLst/>
          </a:prstGeom>
          <a:ln>
            <a:solidFill>
              <a:srgbClr val="1F497D">
                <a:alpha val="25000"/>
              </a:srgbClr>
            </a:solidFill>
          </a:ln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24050" y="503220"/>
            <a:ext cx="6915149" cy="8900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 enrollment highlights</a:t>
            </a:r>
            <a:endParaRPr lang="en-US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09510" y="6400413"/>
            <a:ext cx="177290" cy="276999"/>
          </a:xfrm>
        </p:spPr>
        <p:txBody>
          <a:bodyPr/>
          <a:lstStyle/>
          <a:p>
            <a:fld id="{23F170CA-3A6A-EC47-9316-0F975054009A}" type="slidenum">
              <a:rPr lang="en-US" smtClean="0">
                <a:solidFill>
                  <a:srgbClr val="FFFFFF"/>
                </a:solidFill>
              </a:rPr>
              <a:pPr/>
              <a:t>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April 2018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541173"/>
            <a:ext cx="8229600" cy="4800600"/>
          </a:xfrm>
        </p:spPr>
        <p:txBody>
          <a:bodyPr>
            <a:normAutofit lnSpcReduction="10000"/>
          </a:bodyPr>
          <a:lstStyle/>
          <a:p>
            <a:pPr marL="114300" indent="0">
              <a:spcBef>
                <a:spcPts val="0"/>
              </a:spcBef>
              <a:buNone/>
            </a:pPr>
            <a:endParaRPr lang="en-US" sz="2000" b="1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 Spotlight…</a:t>
            </a:r>
          </a:p>
          <a:p>
            <a:pPr marL="114300" indent="0">
              <a:spcBef>
                <a:spcPts val="0"/>
              </a:spcBef>
              <a:buNone/>
            </a:pPr>
            <a:endParaRPr lang="en-US" sz="2000" b="1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Premium changes</a:t>
            </a:r>
            <a:endParaRPr lang="en-US" sz="2000" b="1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</a:pPr>
            <a:endParaRPr lang="en-US" sz="2000" b="1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Optima Health Vantage HMO plan offered in Hampton Roads</a:t>
            </a:r>
          </a:p>
          <a:p>
            <a:pPr>
              <a:spcBef>
                <a:spcPts val="0"/>
              </a:spcBef>
            </a:pPr>
            <a:endParaRPr lang="en-US" sz="2000" b="1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COVA Care, COVA </a:t>
            </a:r>
            <a:r>
              <a:rPr lang="en-US" sz="2000" b="1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HealthAware</a:t>
            </a:r>
            <a:r>
              <a:rPr lang="en-US" sz="20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COVA HDHP</a:t>
            </a:r>
          </a:p>
          <a:p>
            <a:pPr lvl="1">
              <a:spcBef>
                <a:spcPts val="0"/>
              </a:spcBef>
            </a:pPr>
            <a:endParaRPr lang="en-US" sz="1900" b="1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18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Anthem will administer the outpatient prescription drug program through </a:t>
            </a:r>
            <a:r>
              <a:rPr lang="en-US" sz="1800" b="1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IngenioRx</a:t>
            </a:r>
            <a:endParaRPr lang="en-US" sz="1800" b="1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</a:pPr>
            <a:endParaRPr lang="en-US" sz="1800" b="1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18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Delta Dental will administer dental benefits</a:t>
            </a:r>
          </a:p>
          <a:p>
            <a:pPr lvl="1">
              <a:spcBef>
                <a:spcPts val="0"/>
              </a:spcBef>
            </a:pPr>
            <a:endParaRPr lang="en-US" sz="1800" b="1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18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Medication synchronization program available under pharmacy benefit</a:t>
            </a:r>
          </a:p>
          <a:p>
            <a:pPr>
              <a:spcBef>
                <a:spcPts val="0"/>
              </a:spcBef>
            </a:pPr>
            <a:endParaRPr lang="en-US" sz="2000" b="1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3510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othecary">
  <a:themeElements>
    <a:clrScheme name="Apothecary">
      <a:dk1>
        <a:srgbClr val="000000"/>
      </a:dk1>
      <a:lt1>
        <a:srgbClr val="1F497D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Apothecary">
      <a:majorFont>
        <a:latin typeface="Century Gothic"/>
        <a:ea typeface="Century Gothic"/>
        <a:cs typeface="Century Gothic"/>
      </a:majorFont>
      <a:minorFont>
        <a:latin typeface="Helvetica"/>
        <a:ea typeface="Helvetica"/>
        <a:cs typeface="Helvetica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24250</TotalTime>
  <Words>1705</Words>
  <Application>Microsoft Office PowerPoint</Application>
  <PresentationFormat>On-screen Show (4:3)</PresentationFormat>
  <Paragraphs>428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0" baseType="lpstr">
      <vt:lpstr>Arial</vt:lpstr>
      <vt:lpstr>Book Antiqua</vt:lpstr>
      <vt:lpstr>Calibri</vt:lpstr>
      <vt:lpstr>Cambria</vt:lpstr>
      <vt:lpstr>Century Gothic</vt:lpstr>
      <vt:lpstr>Helvetica</vt:lpstr>
      <vt:lpstr>Tahoma</vt:lpstr>
      <vt:lpstr>Verdana</vt:lpstr>
      <vt:lpstr>Wingdings 2</vt:lpstr>
      <vt:lpstr>Apothecary</vt:lpstr>
      <vt:lpstr>PowerPoint Presentation</vt:lpstr>
      <vt:lpstr>        2019 Open Enrollment</vt:lpstr>
      <vt:lpstr>         2019 Open Enrollment</vt:lpstr>
      <vt:lpstr>       2019 Open Enrollment</vt:lpstr>
      <vt:lpstr>         2019 Open Enrollment</vt:lpstr>
      <vt:lpstr>        2019 Open Enrollment</vt:lpstr>
      <vt:lpstr>          2019 Open Enrollment</vt:lpstr>
      <vt:lpstr>Your Health Plan Options </vt:lpstr>
      <vt:lpstr>Open enrollment highlights</vt:lpstr>
      <vt:lpstr>Open enrollment highlights</vt:lpstr>
      <vt:lpstr>GET ADVICE FROM ALEX!</vt:lpstr>
      <vt:lpstr>Earn premium rewards!</vt:lpstr>
      <vt:lpstr>What do I need to do for a premium reward?</vt:lpstr>
      <vt:lpstr>Where do I submit my health assessment?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Virginia IT Infrastructure Partnership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Option Health Insurance Plan SB 364  - Chafin</dc:title>
  <dc:creator>Sara Wilson</dc:creator>
  <cp:lastModifiedBy>Waring, Anne (DHRM)</cp:lastModifiedBy>
  <cp:revision>255</cp:revision>
  <cp:lastPrinted>2019-04-30T20:36:18Z</cp:lastPrinted>
  <dcterms:created xsi:type="dcterms:W3CDTF">2016-08-02T20:57:33Z</dcterms:created>
  <dcterms:modified xsi:type="dcterms:W3CDTF">2019-05-02T17:12:24Z</dcterms:modified>
</cp:coreProperties>
</file>