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703" r:id="rId5"/>
    <p:sldMasterId id="2147483691" r:id="rId6"/>
    <p:sldMasterId id="2147483664" r:id="rId7"/>
    <p:sldMasterId id="2147483678" r:id="rId8"/>
    <p:sldMasterId id="2147483733" r:id="rId9"/>
    <p:sldMasterId id="2147483774" r:id="rId10"/>
  </p:sldMasterIdLst>
  <p:notesMasterIdLst>
    <p:notesMasterId r:id="rId49"/>
  </p:notesMasterIdLst>
  <p:handoutMasterIdLst>
    <p:handoutMasterId r:id="rId50"/>
  </p:handoutMasterIdLst>
  <p:sldIdLst>
    <p:sldId id="256" r:id="rId11"/>
    <p:sldId id="352" r:id="rId12"/>
    <p:sldId id="426" r:id="rId13"/>
    <p:sldId id="427" r:id="rId14"/>
    <p:sldId id="428" r:id="rId15"/>
    <p:sldId id="429" r:id="rId16"/>
    <p:sldId id="433" r:id="rId17"/>
    <p:sldId id="430" r:id="rId18"/>
    <p:sldId id="312" r:id="rId19"/>
    <p:sldId id="400" r:id="rId20"/>
    <p:sldId id="401" r:id="rId21"/>
    <p:sldId id="431" r:id="rId22"/>
    <p:sldId id="432" r:id="rId23"/>
    <p:sldId id="314" r:id="rId24"/>
    <p:sldId id="434" r:id="rId25"/>
    <p:sldId id="371" r:id="rId26"/>
    <p:sldId id="319" r:id="rId27"/>
    <p:sldId id="320" r:id="rId28"/>
    <p:sldId id="425" r:id="rId29"/>
    <p:sldId id="402" r:id="rId30"/>
    <p:sldId id="404" r:id="rId31"/>
    <p:sldId id="407" r:id="rId32"/>
    <p:sldId id="408" r:id="rId33"/>
    <p:sldId id="409" r:id="rId34"/>
    <p:sldId id="410" r:id="rId35"/>
    <p:sldId id="411" r:id="rId36"/>
    <p:sldId id="413" r:id="rId37"/>
    <p:sldId id="412" r:id="rId38"/>
    <p:sldId id="386" r:id="rId39"/>
    <p:sldId id="414" r:id="rId40"/>
    <p:sldId id="415" r:id="rId41"/>
    <p:sldId id="416" r:id="rId42"/>
    <p:sldId id="417" r:id="rId43"/>
    <p:sldId id="418" r:id="rId44"/>
    <p:sldId id="421" r:id="rId45"/>
    <p:sldId id="422" r:id="rId46"/>
    <p:sldId id="423" r:id="rId47"/>
    <p:sldId id="424" r:id="rId4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Gurnas" initials="" lastIdx="20" clrIdx="0"/>
  <p:cmAuthor id="1" name="ab55204" initials="jhp" lastIdx="36" clrIdx="1"/>
  <p:cmAuthor id="2" name="Ashley Podolak" initials="" lastIdx="1" clrIdx="2"/>
  <p:cmAuthor id="3" name="Julai Whipple" initials="" lastIdx="1" clrIdx="3"/>
  <p:cmAuthor id="4" name="Maite Rios"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7FF91"/>
    <a:srgbClr val="F5E1FF"/>
    <a:srgbClr val="FFE5FF"/>
    <a:srgbClr val="FFCCFF"/>
    <a:srgbClr val="00D661"/>
    <a:srgbClr val="00F26D"/>
    <a:srgbClr val="A0C1E8"/>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769" autoAdjust="0"/>
    <p:restoredTop sz="99870" autoAdjust="0"/>
  </p:normalViewPr>
  <p:slideViewPr>
    <p:cSldViewPr snapToGrid="0" snapToObjects="1">
      <p:cViewPr varScale="1">
        <p:scale>
          <a:sx n="78" d="100"/>
          <a:sy n="78" d="100"/>
        </p:scale>
        <p:origin x="-677"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06"/>
    </p:cViewPr>
  </p:sorterViewPr>
  <p:notesViewPr>
    <p:cSldViewPr snapToGrid="0" snapToObjects="1">
      <p:cViewPr>
        <p:scale>
          <a:sx n="100" d="100"/>
          <a:sy n="100" d="100"/>
        </p:scale>
        <p:origin x="-787" y="162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309" tIns="46154" rIns="92309" bIns="46154" rtlCol="0"/>
          <a:lstStyle>
            <a:lvl1pPr algn="r">
              <a:defRPr sz="1200"/>
            </a:lvl1pPr>
          </a:lstStyle>
          <a:p>
            <a:fld id="{1D67A35E-9167-4E51-97F9-1A0658B40D4C}" type="datetimeFigureOut">
              <a:rPr lang="en-US" smtClean="0"/>
              <a:t>4/30/2018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309" tIns="46154" rIns="92309" bIns="46154" rtlCol="0" anchor="b"/>
          <a:lstStyle>
            <a:lvl1pPr algn="r">
              <a:defRPr sz="1200"/>
            </a:lvl1pPr>
          </a:lstStyle>
          <a:p>
            <a:fld id="{4A771E12-0722-45E9-9A49-CB050EAA5753}" type="slidenum">
              <a:rPr lang="en-US" smtClean="0"/>
              <a:t>‹#›</a:t>
            </a:fld>
            <a:endParaRPr lang="en-US"/>
          </a:p>
        </p:txBody>
      </p:sp>
    </p:spTree>
    <p:extLst>
      <p:ext uri="{BB962C8B-B14F-4D97-AF65-F5344CB8AC3E}">
        <p14:creationId xmlns:p14="http://schemas.microsoft.com/office/powerpoint/2010/main" val="156165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309" tIns="46154" rIns="92309" bIns="46154" rtlCol="0"/>
          <a:lstStyle>
            <a:lvl1pPr algn="r">
              <a:defRPr sz="1200"/>
            </a:lvl1pPr>
          </a:lstStyle>
          <a:p>
            <a:fld id="{3F308077-F86B-6C49-A467-C75BF79C27F6}" type="datetimeFigureOut">
              <a:rPr lang="en-US" smtClean="0"/>
              <a:t>4/30/2018</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9" tIns="46154" rIns="92309" bIns="46154" rtlCol="0" anchor="b"/>
          <a:lstStyle>
            <a:lvl1pPr algn="r">
              <a:defRPr sz="1200"/>
            </a:lvl1pPr>
          </a:lstStyle>
          <a:p>
            <a:fld id="{281FD4A4-F475-1E4B-BB95-F8BB23623F0D}" type="slidenum">
              <a:rPr lang="en-US" smtClean="0"/>
              <a:t>‹#›</a:t>
            </a:fld>
            <a:endParaRPr lang="en-US" dirty="0"/>
          </a:p>
        </p:txBody>
      </p:sp>
    </p:spTree>
    <p:extLst>
      <p:ext uri="{BB962C8B-B14F-4D97-AF65-F5344CB8AC3E}">
        <p14:creationId xmlns:p14="http://schemas.microsoft.com/office/powerpoint/2010/main" val="3711616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yalex.com/cova/201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yactivehealth.com/cova"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dhrm.virginia.gov/healthcoverage/open-enrollmen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nthem.com/cov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nthem.com/cov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ovahealthaware.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nthemeap.com/"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www.covahealthaware.com/" TargetMode="External"/><Relationship Id="rId4" Type="http://schemas.openxmlformats.org/officeDocument/2006/relationships/hyperlink" Target="http://www.mylifevalues.co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selmantricareresource.com/cov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dhrm.virginia.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time again for annual Open Enrollment.  2017 Open Enrollment for Health Care and Flexible Spending Accounts starts May one and ends May 15, 2017.</a:t>
            </a:r>
          </a:p>
          <a:p>
            <a:endParaRPr lang="en-US" baseline="0" dirty="0" smtClean="0"/>
          </a:p>
          <a:p>
            <a:r>
              <a:rPr lang="en-US" dirty="0" smtClean="0"/>
              <a:t>In this presentation, we’ll talk about</a:t>
            </a:r>
            <a:r>
              <a:rPr lang="en-US" baseline="0" dirty="0" smtClean="0"/>
              <a:t> your available plans and choices during Open Enrollment, benefit</a:t>
            </a:r>
            <a:r>
              <a:rPr lang="en-US" dirty="0" smtClean="0"/>
              <a:t> </a:t>
            </a:r>
            <a:r>
              <a:rPr lang="en-US" baseline="0" dirty="0" smtClean="0"/>
              <a:t>changes for July 1, earning a Premium Reward for the new plan year and flexible spending accounts.</a:t>
            </a:r>
          </a:p>
        </p:txBody>
      </p:sp>
      <p:sp>
        <p:nvSpPr>
          <p:cNvPr id="4" name="Slide Number Placeholder 3"/>
          <p:cNvSpPr>
            <a:spLocks noGrp="1"/>
          </p:cNvSpPr>
          <p:nvPr>
            <p:ph type="sldNum" sz="quarter" idx="10"/>
          </p:nvPr>
        </p:nvSpPr>
        <p:spPr/>
        <p:txBody>
          <a:bodyPr/>
          <a:lstStyle/>
          <a:p>
            <a:fld id="{281FD4A4-F475-1E4B-BB95-F8BB23623F0D}" type="slidenum">
              <a:rPr lang="en-US" smtClean="0"/>
              <a:t>1</a:t>
            </a:fld>
            <a:endParaRPr lang="en-US" dirty="0"/>
          </a:p>
        </p:txBody>
      </p:sp>
    </p:spTree>
    <p:extLst>
      <p:ext uri="{BB962C8B-B14F-4D97-AF65-F5344CB8AC3E}">
        <p14:creationId xmlns:p14="http://schemas.microsoft.com/office/powerpoint/2010/main" val="107437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r>
              <a:rPr lang="en-US" sz="1400" dirty="0">
                <a:solidFill>
                  <a:prstClr val="black"/>
                </a:solidFill>
              </a:rPr>
              <a:t>Let’s talk about </a:t>
            </a:r>
            <a:r>
              <a:rPr lang="en-US" sz="1400" dirty="0" smtClean="0">
                <a:solidFill>
                  <a:prstClr val="black"/>
                </a:solidFill>
              </a:rPr>
              <a:t>changes </a:t>
            </a:r>
            <a:r>
              <a:rPr lang="en-US" sz="1400" dirty="0">
                <a:solidFill>
                  <a:prstClr val="black"/>
                </a:solidFill>
              </a:rPr>
              <a:t>coming July </a:t>
            </a:r>
            <a:r>
              <a:rPr lang="en-US" sz="1400" dirty="0" smtClean="0">
                <a:solidFill>
                  <a:prstClr val="black"/>
                </a:solidFill>
              </a:rPr>
              <a:t>1.</a:t>
            </a:r>
            <a:r>
              <a:rPr lang="en-US" sz="1400" baseline="0" dirty="0" smtClean="0">
                <a:solidFill>
                  <a:prstClr val="black"/>
                </a:solidFill>
              </a:rPr>
              <a:t> </a:t>
            </a:r>
            <a:r>
              <a:rPr lang="en-US" sz="1400" dirty="0">
                <a:solidFill>
                  <a:prstClr val="black"/>
                </a:solidFill>
              </a:rPr>
              <a:t> </a:t>
            </a:r>
            <a:r>
              <a:rPr lang="en-US" sz="1400" dirty="0" smtClean="0">
                <a:solidFill>
                  <a:prstClr val="black"/>
                </a:solidFill>
              </a:rPr>
              <a:t>Be sure to take a look at the monthly premiums.</a:t>
            </a:r>
          </a:p>
          <a:p>
            <a:pPr defTabSz="461543">
              <a:defRPr/>
            </a:pPr>
            <a:endParaRPr lang="en-US" sz="1400" dirty="0">
              <a:solidFill>
                <a:prstClr val="black"/>
              </a:solidFill>
            </a:endParaRPr>
          </a:p>
          <a:p>
            <a:pPr defTabSz="461543">
              <a:defRPr/>
            </a:pPr>
            <a:r>
              <a:rPr lang="en-US" sz="1400" dirty="0" smtClean="0">
                <a:solidFill>
                  <a:prstClr val="black"/>
                </a:solidFill>
              </a:rPr>
              <a:t>All state employee and non-Medicare eligible retiree health benefits plans will comply with ACA Section 1557, Nondiscrimination in Health Programs and Activities.  For COVA Care and COVA H-D-H-P members, </a:t>
            </a:r>
            <a:r>
              <a:rPr lang="en-US" sz="1400" dirty="0" err="1" smtClean="0">
                <a:solidFill>
                  <a:prstClr val="black"/>
                </a:solidFill>
              </a:rPr>
              <a:t>LiveHealth</a:t>
            </a:r>
            <a:r>
              <a:rPr lang="en-US" sz="1400" dirty="0" smtClean="0">
                <a:solidFill>
                  <a:prstClr val="black"/>
                </a:solidFill>
              </a:rPr>
              <a:t> Online has added Psychology and EAP services. </a:t>
            </a:r>
          </a:p>
          <a:p>
            <a:pPr defTabSz="461543">
              <a:defRPr/>
            </a:pPr>
            <a:endParaRPr lang="en-US" sz="1400" dirty="0">
              <a:solidFill>
                <a:prstClr val="black"/>
              </a:solidFill>
            </a:endParaRPr>
          </a:p>
          <a:p>
            <a:pPr defTabSz="461543">
              <a:defRPr/>
            </a:pPr>
            <a:r>
              <a:rPr lang="en-US" sz="1400" dirty="0" smtClean="0">
                <a:solidFill>
                  <a:prstClr val="black"/>
                </a:solidFill>
              </a:rPr>
              <a:t>COVA Care and COVA </a:t>
            </a:r>
            <a:r>
              <a:rPr lang="en-US" sz="1400" dirty="0" err="1" smtClean="0">
                <a:solidFill>
                  <a:prstClr val="black"/>
                </a:solidFill>
              </a:rPr>
              <a:t>HealthAware</a:t>
            </a:r>
            <a:r>
              <a:rPr lang="en-US" sz="1400" dirty="0" smtClean="0">
                <a:solidFill>
                  <a:prstClr val="black"/>
                </a:solidFill>
              </a:rPr>
              <a:t> participants can earn a Premium Reward by completing a health assessment.  More on that is coming up.</a:t>
            </a:r>
            <a:endParaRPr lang="en-US" sz="1400" dirty="0">
              <a:solidFill>
                <a:prstClr val="black"/>
              </a:solidFill>
            </a:endParaRPr>
          </a:p>
        </p:txBody>
      </p:sp>
      <p:sp>
        <p:nvSpPr>
          <p:cNvPr id="4" name="Slide Number Placeholder 3"/>
          <p:cNvSpPr>
            <a:spLocks noGrp="1"/>
          </p:cNvSpPr>
          <p:nvPr>
            <p:ph type="sldNum" sz="quarter" idx="10"/>
          </p:nvPr>
        </p:nvSpPr>
        <p:spPr/>
        <p:txBody>
          <a:bodyPr/>
          <a:lstStyle/>
          <a:p>
            <a:fld id="{281FD4A4-F475-1E4B-BB95-F8BB23623F0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9762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Your online benefits counselor is here to help!  ALEX can </a:t>
            </a:r>
            <a:r>
              <a:rPr lang="en-US" sz="1400" dirty="0"/>
              <a:t>walk you through </a:t>
            </a:r>
            <a:r>
              <a:rPr lang="en-US" sz="1400" dirty="0" smtClean="0"/>
              <a:t>your health </a:t>
            </a:r>
            <a:r>
              <a:rPr lang="en-US" sz="1400" dirty="0"/>
              <a:t>plan </a:t>
            </a:r>
            <a:r>
              <a:rPr lang="en-US" sz="1400" dirty="0" smtClean="0"/>
              <a:t>options. He’ll use </a:t>
            </a:r>
            <a:r>
              <a:rPr lang="en-US" sz="1400" dirty="0"/>
              <a:t>your input </a:t>
            </a:r>
            <a:r>
              <a:rPr lang="en-US" sz="1400" dirty="0" smtClean="0"/>
              <a:t>to advise you on how the plans work for you.  </a:t>
            </a:r>
          </a:p>
          <a:p>
            <a:endParaRPr lang="en-US" sz="1400" dirty="0"/>
          </a:p>
          <a:p>
            <a:r>
              <a:rPr lang="en-US" sz="1400" dirty="0" smtClean="0"/>
              <a:t>Visit ALEX at </a:t>
            </a:r>
            <a:r>
              <a:rPr lang="en-US" sz="1400" dirty="0" smtClean="0">
                <a:hlinkClick r:id="rId3"/>
              </a:rPr>
              <a:t>www.myalex.com/cova/2017</a:t>
            </a:r>
            <a:r>
              <a:rPr lang="en-US" sz="1400" dirty="0" smtClean="0"/>
              <a:t>. </a:t>
            </a:r>
          </a:p>
          <a:p>
            <a:r>
              <a:rPr lang="en-US" sz="1400" dirty="0" smtClean="0"/>
              <a:t>  </a:t>
            </a:r>
            <a:endParaRPr lang="en-US" sz="1400" dirty="0"/>
          </a:p>
          <a:p>
            <a:r>
              <a:rPr lang="en-US" sz="1400" dirty="0" smtClean="0"/>
              <a:t>Remember, even with ALEX’s advice, you make the </a:t>
            </a:r>
            <a:r>
              <a:rPr lang="en-US" sz="1400" dirty="0"/>
              <a:t>final </a:t>
            </a:r>
            <a:r>
              <a:rPr lang="en-US" sz="1400" dirty="0" smtClean="0"/>
              <a:t>decision on a plan. </a:t>
            </a:r>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If you enroll in COVA Care or COVA </a:t>
            </a:r>
            <a:r>
              <a:rPr lang="en-US" sz="1400" dirty="0" err="1"/>
              <a:t>HealthAware</a:t>
            </a:r>
            <a:r>
              <a:rPr lang="en-US" sz="1400" dirty="0"/>
              <a:t>, you can earn a</a:t>
            </a:r>
          </a:p>
          <a:p>
            <a:r>
              <a:rPr lang="en-US" sz="1400" dirty="0"/>
              <a:t>premium reward to reduce your premium every month AND help you get on the road to better health</a:t>
            </a:r>
            <a:r>
              <a:rPr lang="en-US" sz="1400" dirty="0" smtClean="0"/>
              <a:t>.</a:t>
            </a:r>
          </a:p>
          <a:p>
            <a:endParaRPr lang="en-US" sz="1400" dirty="0"/>
          </a:p>
          <a:p>
            <a:r>
              <a:rPr lang="en-US" sz="1400" dirty="0"/>
              <a:t>Employees, retirees and/or their enrolled spouses enrolled in COVA Care or COVA </a:t>
            </a:r>
            <a:r>
              <a:rPr lang="en-US" sz="1400" dirty="0" err="1"/>
              <a:t>HealthAware</a:t>
            </a:r>
            <a:r>
              <a:rPr lang="en-US" sz="1400" dirty="0"/>
              <a:t>  </a:t>
            </a:r>
            <a:r>
              <a:rPr lang="en-US" sz="1400" dirty="0" smtClean="0"/>
              <a:t>are </a:t>
            </a:r>
            <a:r>
              <a:rPr lang="en-US" sz="1400" dirty="0"/>
              <a:t>eligible for a premium reward.  As an employee, retiree or spouse, you can save $17 a </a:t>
            </a:r>
            <a:r>
              <a:rPr lang="en-US" sz="1400" dirty="0" smtClean="0"/>
              <a:t>month, or up to $204 annually . </a:t>
            </a:r>
            <a:r>
              <a:rPr lang="en-US" sz="1400" dirty="0"/>
              <a:t>And together, participants and spouses can save $34 a </a:t>
            </a:r>
            <a:r>
              <a:rPr lang="en-US" sz="1400" dirty="0" smtClean="0"/>
              <a:t>month, or up to $408 a year.</a:t>
            </a:r>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earn a Premium </a:t>
            </a:r>
            <a:r>
              <a:rPr lang="en-US" b="1" dirty="0" smtClean="0"/>
              <a:t>Reward effective July 1, 2017, </a:t>
            </a:r>
            <a:r>
              <a:rPr lang="en-US" b="1" dirty="0"/>
              <a:t>you must be enrolled in COVA Care or COVA </a:t>
            </a:r>
            <a:r>
              <a:rPr lang="en-US" b="1" dirty="0" err="1"/>
              <a:t>HealthAware</a:t>
            </a:r>
            <a:r>
              <a:rPr lang="en-US" b="1" dirty="0"/>
              <a:t>.</a:t>
            </a:r>
            <a:endParaRPr lang="en-US" dirty="0"/>
          </a:p>
          <a:p>
            <a:r>
              <a:rPr lang="en-US" b="1" dirty="0"/>
              <a:t> </a:t>
            </a:r>
            <a:endParaRPr lang="en-US" dirty="0"/>
          </a:p>
          <a:p>
            <a:r>
              <a:rPr lang="en-US" b="1" dirty="0" smtClean="0"/>
              <a:t>Between May 1 and May 15, 2017, </a:t>
            </a:r>
            <a:r>
              <a:rPr lang="en-US" dirty="0"/>
              <a:t>you  need </a:t>
            </a:r>
            <a:r>
              <a:rPr lang="en-US" dirty="0" smtClean="0"/>
              <a:t>to complete </a:t>
            </a:r>
            <a:r>
              <a:rPr lang="en-US" dirty="0"/>
              <a:t>or update your health assessment at </a:t>
            </a:r>
            <a:r>
              <a:rPr lang="en-US" b="1" u="sng" dirty="0" smtClean="0">
                <a:hlinkClick r:id="rId3"/>
              </a:rPr>
              <a:t>www.myactivehealth.com/cova</a:t>
            </a:r>
            <a:r>
              <a:rPr lang="en-US" b="1" u="sng" dirty="0" smtClean="0"/>
              <a:t> </a:t>
            </a:r>
            <a:r>
              <a:rPr lang="en-US" dirty="0" smtClean="0"/>
              <a:t>to earn your reward.</a:t>
            </a:r>
            <a:endParaRPr lang="en-US" dirty="0"/>
          </a:p>
          <a:p>
            <a:endParaRPr lang="en-US" dirty="0"/>
          </a:p>
          <a:p>
            <a:r>
              <a:rPr lang="en-US" dirty="0" smtClean="0"/>
              <a:t>An employee or </a:t>
            </a:r>
            <a:r>
              <a:rPr lang="en-US" dirty="0"/>
              <a:t>spouse who is not enrolled in a state health plan will need to call the toll-free number to complete the </a:t>
            </a:r>
            <a:r>
              <a:rPr lang="en-US" dirty="0" smtClean="0"/>
              <a:t>assessment.</a:t>
            </a:r>
          </a:p>
          <a:p>
            <a:endParaRPr lang="en-US" dirty="0"/>
          </a:p>
          <a:p>
            <a:r>
              <a:rPr lang="en-US" dirty="0" smtClean="0"/>
              <a:t>Remember, if you are eligible you can complete the health assessment at any time!  And if you complete it by the 15</a:t>
            </a:r>
            <a:r>
              <a:rPr lang="en-US" baseline="30000" dirty="0" smtClean="0"/>
              <a:t>th</a:t>
            </a:r>
            <a:r>
              <a:rPr lang="en-US" dirty="0" smtClean="0"/>
              <a:t> of the month, you will receive a reward in about six to eight weeks.</a:t>
            </a:r>
          </a:p>
          <a:p>
            <a:endParaRPr lang="en-US" dirty="0"/>
          </a:p>
          <a:p>
            <a:r>
              <a:rPr lang="en-US" dirty="0" smtClean="0"/>
              <a:t>There’s a helpful chart showing when your Premium Reward will be effective based on when you complete the assessment.  It’s on the Open Enrollment page  at the Premium Rewards Requirement link here:  </a:t>
            </a:r>
            <a:r>
              <a:rPr lang="en-US" dirty="0" smtClean="0">
                <a:hlinkClick r:id="rId4"/>
              </a:rPr>
              <a:t>www.dhrm.virginia.gov/healthcoverage/open-enrollment</a:t>
            </a:r>
            <a:r>
              <a:rPr lang="en-US" dirty="0" smtClean="0"/>
              <a:t> </a:t>
            </a:r>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r>
              <a:rPr lang="en-US" sz="1400" dirty="0" smtClean="0">
                <a:solidFill>
                  <a:prstClr val="black"/>
                </a:solidFill>
              </a:rPr>
              <a:t>For COVA Care and COVA HDHP,  </a:t>
            </a:r>
            <a:r>
              <a:rPr lang="en-US" sz="1400" dirty="0">
                <a:solidFill>
                  <a:prstClr val="black"/>
                </a:solidFill>
              </a:rPr>
              <a:t>Anthem administers medical benefits, behavioral health and an Employee Assistance Program, or </a:t>
            </a:r>
            <a:r>
              <a:rPr lang="en-US" sz="1400" dirty="0" smtClean="0">
                <a:solidFill>
                  <a:prstClr val="black"/>
                </a:solidFill>
              </a:rPr>
              <a:t>E-A-P, as well as a </a:t>
            </a:r>
            <a:r>
              <a:rPr lang="en-US" sz="1400" dirty="0">
                <a:solidFill>
                  <a:prstClr val="black"/>
                </a:solidFill>
              </a:rPr>
              <a:t>prescription drug </a:t>
            </a:r>
            <a:r>
              <a:rPr lang="en-US" sz="1400" dirty="0" smtClean="0">
                <a:solidFill>
                  <a:prstClr val="black"/>
                </a:solidFill>
              </a:rPr>
              <a:t>program. </a:t>
            </a:r>
            <a:r>
              <a:rPr lang="en-US" sz="1400" dirty="0">
                <a:solidFill>
                  <a:prstClr val="black"/>
                </a:solidFill>
              </a:rPr>
              <a:t>Delta Dental partners with Anthem for </a:t>
            </a:r>
            <a:r>
              <a:rPr lang="en-US" sz="1400" dirty="0" smtClean="0">
                <a:solidFill>
                  <a:prstClr val="black"/>
                </a:solidFill>
              </a:rPr>
              <a:t>diagnostic and preventive dental </a:t>
            </a:r>
            <a:r>
              <a:rPr lang="en-US" sz="1400" dirty="0">
                <a:solidFill>
                  <a:prstClr val="black"/>
                </a:solidFill>
              </a:rPr>
              <a:t>benefits</a:t>
            </a:r>
            <a:r>
              <a:rPr lang="en-US" sz="1400" dirty="0" smtClean="0">
                <a:solidFill>
                  <a:prstClr val="black"/>
                </a:solidFill>
              </a:rPr>
              <a:t>. </a:t>
            </a:r>
            <a:endParaRPr lang="en-US" sz="1400" dirty="0">
              <a:solidFill>
                <a:prstClr val="black"/>
              </a:solidFill>
            </a:endParaRPr>
          </a:p>
          <a:p>
            <a:pPr defTabSz="461543">
              <a:defRPr/>
            </a:pPr>
            <a:endParaRPr lang="en-US" sz="1400" dirty="0" smtClean="0">
              <a:solidFill>
                <a:srgbClr val="0070C0"/>
              </a:solidFill>
            </a:endParaRPr>
          </a:p>
          <a:p>
            <a:pPr defTabSz="461543">
              <a:defRPr/>
            </a:pPr>
            <a:r>
              <a:rPr lang="en-US" sz="1400" dirty="0" smtClean="0"/>
              <a:t>Anthem </a:t>
            </a:r>
            <a:r>
              <a:rPr lang="en-US" sz="1400" dirty="0"/>
              <a:t>has a wide ranging </a:t>
            </a:r>
            <a:r>
              <a:rPr lang="en-US" sz="1400" dirty="0" err="1" smtClean="0"/>
              <a:t>BlueCard</a:t>
            </a:r>
            <a:r>
              <a:rPr lang="en-US" sz="1400" dirty="0" smtClean="0"/>
              <a:t> network </a:t>
            </a:r>
            <a:r>
              <a:rPr lang="en-US" sz="1400" dirty="0"/>
              <a:t>for coverage in the U.S. and </a:t>
            </a:r>
            <a:r>
              <a:rPr lang="en-US" sz="1400" dirty="0" smtClean="0"/>
              <a:t>abroad at the in-network level. The international network that was formerly </a:t>
            </a:r>
            <a:r>
              <a:rPr lang="en-US" sz="1400" dirty="0" err="1" smtClean="0"/>
              <a:t>BlueCare</a:t>
            </a:r>
            <a:r>
              <a:rPr lang="en-US" sz="1400" dirty="0" smtClean="0"/>
              <a:t> Worldwide is now called the Blue Cross Blue Shield Global Core Program.</a:t>
            </a:r>
            <a:endParaRPr lang="en-US" sz="1400" dirty="0"/>
          </a:p>
          <a:p>
            <a:pPr defTabSz="461543">
              <a:defRPr/>
            </a:pPr>
            <a:endParaRPr lang="en-US" sz="1400" dirty="0" smtClean="0"/>
          </a:p>
          <a:p>
            <a:pPr defTabSz="461543">
              <a:defRPr/>
            </a:pPr>
            <a:r>
              <a:rPr lang="en-US" sz="1400" dirty="0" smtClean="0"/>
              <a:t>For both plans, in-network </a:t>
            </a:r>
            <a:r>
              <a:rPr lang="en-US" sz="1400" dirty="0"/>
              <a:t>preventive </a:t>
            </a:r>
            <a:r>
              <a:rPr lang="en-US" sz="1400" dirty="0" smtClean="0"/>
              <a:t>care  </a:t>
            </a:r>
            <a:r>
              <a:rPr lang="en-US" sz="1400" dirty="0"/>
              <a:t>is covered at 100 percent with no copay or coinsurance. </a:t>
            </a:r>
            <a:r>
              <a:rPr lang="en-US" sz="1400" dirty="0" smtClean="0"/>
              <a:t>  For COVA Care, you pay copayments for most services. There are some services  with coinsurance after you pay a deductible.  For COVA HDHP, you meet a deductible and then pay coinsurance. And you may also set up a Health Savings Account, or H-S-A, on your own through your financial institution to help you pay for out-of-pocket expenses with tax-deductible funds.  </a:t>
            </a:r>
          </a:p>
          <a:p>
            <a:pPr defTabSz="461543">
              <a:defRPr/>
            </a:pPr>
            <a:endParaRPr lang="en-US" sz="1400" dirty="0"/>
          </a:p>
          <a:p>
            <a:pPr defTabSz="461543">
              <a:defRPr/>
            </a:pPr>
            <a:r>
              <a:rPr lang="en-US" sz="1400" dirty="0" smtClean="0"/>
              <a:t>To get more information on these plans, visit </a:t>
            </a:r>
            <a:r>
              <a:rPr lang="en-US" sz="1400" dirty="0" smtClean="0">
                <a:hlinkClick r:id="rId3"/>
              </a:rPr>
              <a:t>www.anthem.com/cova</a:t>
            </a:r>
            <a:r>
              <a:rPr lang="en-US" sz="1400" dirty="0" smtClean="0"/>
              <a:t>. </a:t>
            </a:r>
            <a:endParaRPr lang="en-US" sz="1400" dirty="0"/>
          </a:p>
          <a:p>
            <a:pPr defTabSz="461543">
              <a:defRPr/>
            </a:pPr>
            <a:endParaRPr lang="en-US" sz="1400" dirty="0"/>
          </a:p>
          <a:p>
            <a:pPr defTabSz="461543">
              <a:defRPr/>
            </a:pPr>
            <a:endParaRPr lang="en-US" sz="1400" dirty="0">
              <a:solidFill>
                <a:srgbClr val="0070C0"/>
              </a:solidFill>
            </a:endParaRPr>
          </a:p>
        </p:txBody>
      </p:sp>
      <p:sp>
        <p:nvSpPr>
          <p:cNvPr id="4" name="Slide Number Placeholder 3"/>
          <p:cNvSpPr>
            <a:spLocks noGrp="1"/>
          </p:cNvSpPr>
          <p:nvPr>
            <p:ph type="sldNum" sz="quarter" idx="10"/>
          </p:nvPr>
        </p:nvSpPr>
        <p:spPr/>
        <p:txBody>
          <a:bodyPr/>
          <a:lstStyle/>
          <a:p>
            <a:fld id="{281FD4A4-F475-1E4B-BB95-F8BB23623F0D}" type="slidenum">
              <a:rPr lang="en-US" smtClean="0"/>
              <a:t>14</a:t>
            </a:fld>
            <a:endParaRPr lang="en-US" dirty="0"/>
          </a:p>
        </p:txBody>
      </p:sp>
    </p:spTree>
    <p:extLst>
      <p:ext uri="{BB962C8B-B14F-4D97-AF65-F5344CB8AC3E}">
        <p14:creationId xmlns:p14="http://schemas.microsoft.com/office/powerpoint/2010/main" val="2158032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r>
              <a:rPr lang="en-US" sz="1400" dirty="0" smtClean="0">
                <a:solidFill>
                  <a:prstClr val="black"/>
                </a:solidFill>
              </a:rPr>
              <a:t>For COVA Care and COVA HDHP,  </a:t>
            </a:r>
            <a:r>
              <a:rPr lang="en-US" sz="1400" dirty="0">
                <a:solidFill>
                  <a:prstClr val="black"/>
                </a:solidFill>
              </a:rPr>
              <a:t>Anthem administers medical benefits, behavioral health and an Employee Assistance Program, or </a:t>
            </a:r>
            <a:r>
              <a:rPr lang="en-US" sz="1400" dirty="0" smtClean="0">
                <a:solidFill>
                  <a:prstClr val="black"/>
                </a:solidFill>
              </a:rPr>
              <a:t>E-A-P, as well as a </a:t>
            </a:r>
            <a:r>
              <a:rPr lang="en-US" sz="1400" dirty="0">
                <a:solidFill>
                  <a:prstClr val="black"/>
                </a:solidFill>
              </a:rPr>
              <a:t>prescription drug </a:t>
            </a:r>
            <a:r>
              <a:rPr lang="en-US" sz="1400" dirty="0" smtClean="0">
                <a:solidFill>
                  <a:prstClr val="black"/>
                </a:solidFill>
              </a:rPr>
              <a:t>program. </a:t>
            </a:r>
            <a:r>
              <a:rPr lang="en-US" sz="1400" dirty="0">
                <a:solidFill>
                  <a:prstClr val="black"/>
                </a:solidFill>
              </a:rPr>
              <a:t>Delta Dental partners with Anthem for </a:t>
            </a:r>
            <a:r>
              <a:rPr lang="en-US" sz="1400" dirty="0" smtClean="0">
                <a:solidFill>
                  <a:prstClr val="black"/>
                </a:solidFill>
              </a:rPr>
              <a:t>diagnostic and preventive dental </a:t>
            </a:r>
            <a:r>
              <a:rPr lang="en-US" sz="1400" dirty="0">
                <a:solidFill>
                  <a:prstClr val="black"/>
                </a:solidFill>
              </a:rPr>
              <a:t>benefits</a:t>
            </a:r>
            <a:r>
              <a:rPr lang="en-US" sz="1400" dirty="0" smtClean="0">
                <a:solidFill>
                  <a:prstClr val="black"/>
                </a:solidFill>
              </a:rPr>
              <a:t>. </a:t>
            </a:r>
            <a:endParaRPr lang="en-US" sz="1400" dirty="0">
              <a:solidFill>
                <a:prstClr val="black"/>
              </a:solidFill>
            </a:endParaRPr>
          </a:p>
          <a:p>
            <a:pPr defTabSz="461543">
              <a:defRPr/>
            </a:pPr>
            <a:endParaRPr lang="en-US" sz="1400" dirty="0" smtClean="0">
              <a:solidFill>
                <a:srgbClr val="0070C0"/>
              </a:solidFill>
            </a:endParaRPr>
          </a:p>
          <a:p>
            <a:pPr defTabSz="461543">
              <a:defRPr/>
            </a:pPr>
            <a:r>
              <a:rPr lang="en-US" sz="1400" dirty="0" smtClean="0"/>
              <a:t>Anthem </a:t>
            </a:r>
            <a:r>
              <a:rPr lang="en-US" sz="1400" dirty="0"/>
              <a:t>has a wide ranging </a:t>
            </a:r>
            <a:r>
              <a:rPr lang="en-US" sz="1400" dirty="0" err="1" smtClean="0"/>
              <a:t>BlueCard</a:t>
            </a:r>
            <a:r>
              <a:rPr lang="en-US" sz="1400" dirty="0" smtClean="0"/>
              <a:t> network </a:t>
            </a:r>
            <a:r>
              <a:rPr lang="en-US" sz="1400" dirty="0"/>
              <a:t>for coverage in the U.S. and </a:t>
            </a:r>
            <a:r>
              <a:rPr lang="en-US" sz="1400" dirty="0" smtClean="0"/>
              <a:t>abroad at the in-network level. The international network that was formerly </a:t>
            </a:r>
            <a:r>
              <a:rPr lang="en-US" sz="1400" dirty="0" err="1" smtClean="0"/>
              <a:t>BlueCare</a:t>
            </a:r>
            <a:r>
              <a:rPr lang="en-US" sz="1400" dirty="0" smtClean="0"/>
              <a:t> Worldwide is now called the Blue Cross Blue Shield Global Core Program.</a:t>
            </a:r>
            <a:endParaRPr lang="en-US" sz="1400" dirty="0"/>
          </a:p>
          <a:p>
            <a:pPr defTabSz="461543">
              <a:defRPr/>
            </a:pPr>
            <a:endParaRPr lang="en-US" sz="1400" dirty="0" smtClean="0"/>
          </a:p>
          <a:p>
            <a:pPr defTabSz="461543">
              <a:defRPr/>
            </a:pPr>
            <a:r>
              <a:rPr lang="en-US" sz="1400" dirty="0" smtClean="0"/>
              <a:t>For both plans, in-network </a:t>
            </a:r>
            <a:r>
              <a:rPr lang="en-US" sz="1400" dirty="0"/>
              <a:t>preventive </a:t>
            </a:r>
            <a:r>
              <a:rPr lang="en-US" sz="1400" dirty="0" smtClean="0"/>
              <a:t>care  </a:t>
            </a:r>
            <a:r>
              <a:rPr lang="en-US" sz="1400" dirty="0"/>
              <a:t>is covered at 100 percent with no copay or coinsurance. </a:t>
            </a:r>
            <a:r>
              <a:rPr lang="en-US" sz="1400" dirty="0" smtClean="0"/>
              <a:t>  For COVA Care, you pay copayments for most services. There are some services  with coinsurance after you pay a deductible.  For COVA HDHP, you meet a deductible and then pay coinsurance. And you may also set up a Health Savings Account, or H-S-A, on your own through your financial institution to help you pay for out-of-pocket expenses with tax-deductible funds.  </a:t>
            </a:r>
          </a:p>
          <a:p>
            <a:pPr defTabSz="461543">
              <a:defRPr/>
            </a:pPr>
            <a:endParaRPr lang="en-US" sz="1400" dirty="0"/>
          </a:p>
          <a:p>
            <a:pPr defTabSz="461543">
              <a:defRPr/>
            </a:pPr>
            <a:r>
              <a:rPr lang="en-US" sz="1400" dirty="0" smtClean="0"/>
              <a:t>To get more information on these plans, visit </a:t>
            </a:r>
            <a:r>
              <a:rPr lang="en-US" sz="1400" dirty="0" smtClean="0">
                <a:hlinkClick r:id="rId3"/>
              </a:rPr>
              <a:t>www.anthem.com/cova</a:t>
            </a:r>
            <a:r>
              <a:rPr lang="en-US" sz="1400" dirty="0" smtClean="0"/>
              <a:t>. </a:t>
            </a:r>
            <a:endParaRPr lang="en-US" sz="1400" dirty="0"/>
          </a:p>
          <a:p>
            <a:pPr defTabSz="461543">
              <a:defRPr/>
            </a:pPr>
            <a:endParaRPr lang="en-US" sz="1400" dirty="0"/>
          </a:p>
          <a:p>
            <a:pPr defTabSz="461543">
              <a:defRPr/>
            </a:pPr>
            <a:endParaRPr lang="en-US" sz="1400" dirty="0">
              <a:solidFill>
                <a:srgbClr val="0070C0"/>
              </a:solidFill>
            </a:endParaRPr>
          </a:p>
        </p:txBody>
      </p:sp>
      <p:sp>
        <p:nvSpPr>
          <p:cNvPr id="4" name="Slide Number Placeholder 3"/>
          <p:cNvSpPr>
            <a:spLocks noGrp="1"/>
          </p:cNvSpPr>
          <p:nvPr>
            <p:ph type="sldNum" sz="quarter" idx="10"/>
          </p:nvPr>
        </p:nvSpPr>
        <p:spPr/>
        <p:txBody>
          <a:bodyPr/>
          <a:lstStyle/>
          <a:p>
            <a:fld id="{281FD4A4-F475-1E4B-BB95-F8BB23623F0D}" type="slidenum">
              <a:rPr lang="en-US" smtClean="0"/>
              <a:t>15</a:t>
            </a:fld>
            <a:endParaRPr lang="en-US" dirty="0"/>
          </a:p>
        </p:txBody>
      </p:sp>
    </p:spTree>
    <p:extLst>
      <p:ext uri="{BB962C8B-B14F-4D97-AF65-F5344CB8AC3E}">
        <p14:creationId xmlns:p14="http://schemas.microsoft.com/office/powerpoint/2010/main" val="215803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Under COVA Care, there</a:t>
            </a:r>
            <a:r>
              <a:rPr lang="en-US" sz="1600" baseline="0" dirty="0" smtClean="0"/>
              <a:t> are three optional benefits available for an additional monthly premium – expanded dental, routine vision and hearing, and out-of-network.</a:t>
            </a:r>
          </a:p>
          <a:p>
            <a:endParaRPr lang="en-US" sz="1600" baseline="0" dirty="0" smtClean="0"/>
          </a:p>
          <a:p>
            <a:pPr defTabSz="461543">
              <a:defRPr/>
            </a:pPr>
            <a:r>
              <a:rPr lang="en-US" sz="1600" baseline="0" dirty="0" smtClean="0"/>
              <a:t>COVA H-D-H-P offers expanded dental benefits.</a:t>
            </a:r>
            <a:r>
              <a:rPr lang="en-US" sz="1600" dirty="0" smtClean="0"/>
              <a:t> </a:t>
            </a:r>
            <a:r>
              <a:rPr lang="en-US" sz="1600" dirty="0"/>
              <a:t>While you can purchase out-of-network coverage for COVA Care, there is no out-of-network coverage for COVA HDHP.</a:t>
            </a:r>
          </a:p>
          <a:p>
            <a:pPr defTabSz="461543">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281FD4A4-F475-1E4B-BB95-F8BB23623F0D}" type="slidenum">
              <a:rPr lang="en-US" smtClean="0"/>
              <a:t>16</a:t>
            </a:fld>
            <a:endParaRPr lang="en-US" dirty="0"/>
          </a:p>
        </p:txBody>
      </p:sp>
    </p:spTree>
    <p:extLst>
      <p:ext uri="{BB962C8B-B14F-4D97-AF65-F5344CB8AC3E}">
        <p14:creationId xmlns:p14="http://schemas.microsoft.com/office/powerpoint/2010/main" val="148008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sz="1400" dirty="0"/>
              <a:t>Delta Dental administers dental benefits for COVA Care and COVA HDHP.</a:t>
            </a:r>
          </a:p>
          <a:p>
            <a:pPr defTabSz="923087">
              <a:defRPr/>
            </a:pPr>
            <a:endParaRPr lang="en-US" sz="1400" dirty="0"/>
          </a:p>
          <a:p>
            <a:pPr defTabSz="923087">
              <a:defRPr/>
            </a:pPr>
            <a:r>
              <a:rPr lang="en-US" sz="1400" dirty="0" smtClean="0"/>
              <a:t>These plans automatically include basic dental </a:t>
            </a:r>
            <a:r>
              <a:rPr lang="en-US" sz="1400" baseline="0" dirty="0" smtClean="0"/>
              <a:t>services </a:t>
            </a:r>
            <a:r>
              <a:rPr lang="en-US" sz="1400" dirty="0" smtClean="0"/>
              <a:t>with 100</a:t>
            </a:r>
            <a:r>
              <a:rPr lang="en-US" sz="1400" dirty="0"/>
              <a:t>% coverage for diagnostic and preventive services such as routine exams and cleanings, as well as sealants and fluoride for children.  These services are not subject to the deductible and </a:t>
            </a:r>
            <a:r>
              <a:rPr lang="en-US" sz="1400" dirty="0" smtClean="0"/>
              <a:t>the annual $2,000 maximum</a:t>
            </a:r>
            <a:r>
              <a:rPr lang="en-US" sz="1400" dirty="0"/>
              <a:t>.</a:t>
            </a:r>
          </a:p>
          <a:p>
            <a:pPr defTabSz="923087">
              <a:defRPr/>
            </a:pPr>
            <a:endParaRPr lang="en-US" sz="1400" dirty="0" smtClean="0"/>
          </a:p>
          <a:p>
            <a:pPr indent="-462605">
              <a:buClr>
                <a:schemeClr val="bg2"/>
              </a:buClr>
            </a:pPr>
            <a:r>
              <a:rPr lang="en-US" sz="1400" dirty="0"/>
              <a:t>If you need additional dental coverage beyond what is provided in the COVA </a:t>
            </a:r>
            <a:r>
              <a:rPr lang="en-US" sz="1400" dirty="0" smtClean="0"/>
              <a:t>Care or COVA HDHP basic </a:t>
            </a:r>
            <a:r>
              <a:rPr lang="en-US" sz="1400" dirty="0"/>
              <a:t>plan, you can purchase the Expanded Dental option. You pay an individual deductible of $50. Once the deductible is met, the plan covers primary services like fillings, extractions and root canals at 80 percent, and complex restorative services like crowns and dentures at 50 percent.   There is a $2,000 plan year maximum. Expanded dental also includes coverage for orthodontia at 50 percent, with a lifetime maximum of $2,000.</a:t>
            </a:r>
          </a:p>
          <a:p>
            <a:pPr indent="-462605">
              <a:buClr>
                <a:schemeClr val="bg2"/>
              </a:buClr>
            </a:pPr>
            <a:endParaRPr lang="en-US" sz="1400" dirty="0" smtClean="0"/>
          </a:p>
          <a:p>
            <a:pPr indent="-462605">
              <a:buClr>
                <a:schemeClr val="bg2"/>
              </a:buClr>
            </a:pPr>
            <a:r>
              <a:rPr lang="en-US" sz="1400" dirty="0" smtClean="0"/>
              <a:t>You may receive care for dental services outside of the network. Just remember that balance billing may apply. </a:t>
            </a:r>
          </a:p>
          <a:p>
            <a:pPr defTabSz="923087">
              <a:defRPr/>
            </a:pPr>
            <a:endParaRPr lang="en-US" sz="1400" dirty="0"/>
          </a:p>
          <a:p>
            <a:pPr defTabSz="923087">
              <a:defRPr/>
            </a:pPr>
            <a:r>
              <a:rPr lang="en-US" sz="1400" dirty="0" smtClean="0"/>
              <a:t>If </a:t>
            </a:r>
            <a:r>
              <a:rPr lang="en-US" sz="1400" dirty="0"/>
              <a:t>you have questions, call Delta Dental customer service. </a:t>
            </a:r>
          </a:p>
          <a:p>
            <a:endParaRPr lang="en-US" dirty="0"/>
          </a:p>
        </p:txBody>
      </p:sp>
      <p:sp>
        <p:nvSpPr>
          <p:cNvPr id="4" name="Slide Number Placeholder 3"/>
          <p:cNvSpPr>
            <a:spLocks noGrp="1"/>
          </p:cNvSpPr>
          <p:nvPr>
            <p:ph type="sldNum" sz="quarter" idx="10"/>
          </p:nvPr>
        </p:nvSpPr>
        <p:spPr/>
        <p:txBody>
          <a:bodyPr/>
          <a:lstStyle/>
          <a:p>
            <a:fld id="{5A082EF2-5FEC-4AED-A9EF-341F9689ADE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8497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If you have Expanded Dental coverage with COVA Care, you may also </a:t>
            </a:r>
            <a:r>
              <a:rPr lang="en-US" sz="1400" dirty="0"/>
              <a:t>purchase </a:t>
            </a:r>
            <a:r>
              <a:rPr lang="en-US" sz="1400" dirty="0" smtClean="0"/>
              <a:t>an optional buy-up to </a:t>
            </a:r>
            <a:r>
              <a:rPr lang="en-US" sz="1400" dirty="0"/>
              <a:t>cover vision and hearing benefits.  Remember that vision services related to medical conditions are covered in the basic plan.</a:t>
            </a:r>
          </a:p>
          <a:p>
            <a:endParaRPr lang="en-US" sz="1400" dirty="0"/>
          </a:p>
          <a:p>
            <a:r>
              <a:rPr lang="en-US" sz="1400" dirty="0"/>
              <a:t>Covered vision services through the Blue View Vision </a:t>
            </a:r>
            <a:r>
              <a:rPr lang="en-US" sz="1400" dirty="0" smtClean="0"/>
              <a:t>network </a:t>
            </a:r>
            <a:r>
              <a:rPr lang="en-US" sz="1400" dirty="0"/>
              <a:t>include your annual routine eye exam, eyeglasses, contact lenses, </a:t>
            </a:r>
            <a:r>
              <a:rPr lang="en-US" sz="1400" dirty="0" smtClean="0"/>
              <a:t>and </a:t>
            </a:r>
            <a:r>
              <a:rPr lang="en-US" sz="1400" dirty="0"/>
              <a:t>discounts on eyewear accessories.</a:t>
            </a:r>
          </a:p>
          <a:p>
            <a:endParaRPr lang="en-US" sz="1400" dirty="0"/>
          </a:p>
          <a:p>
            <a:r>
              <a:rPr lang="en-US" sz="1400" dirty="0"/>
              <a:t>The Hearing portion of the buy-up includes a routine hearing </a:t>
            </a:r>
            <a:r>
              <a:rPr lang="en-US" sz="1400" dirty="0" smtClean="0"/>
              <a:t>exam which will be covered once per plan year. Hearing </a:t>
            </a:r>
            <a:r>
              <a:rPr lang="en-US" sz="1400" dirty="0"/>
              <a:t>aids and other hearing-aid related </a:t>
            </a:r>
            <a:r>
              <a:rPr lang="en-US" sz="1400" dirty="0" smtClean="0"/>
              <a:t>services are covered every 48 months up to a $1,200 limit.</a:t>
            </a:r>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sz="1400" dirty="0"/>
          </a:p>
          <a:p>
            <a:endParaRPr lang="en-US" dirty="0"/>
          </a:p>
        </p:txBody>
      </p:sp>
      <p:sp>
        <p:nvSpPr>
          <p:cNvPr id="4" name="Slide Number Placeholder 3"/>
          <p:cNvSpPr>
            <a:spLocks noGrp="1"/>
          </p:cNvSpPr>
          <p:nvPr>
            <p:ph type="sldNum" sz="quarter" idx="10"/>
          </p:nvPr>
        </p:nvSpPr>
        <p:spPr/>
        <p:txBody>
          <a:bodyPr/>
          <a:lstStyle/>
          <a:p>
            <a:fld id="{5A082EF2-5FEC-4AED-A9EF-341F9689ADEA}" type="slidenum">
              <a:rPr lang="en-US" smtClean="0">
                <a:solidFill>
                  <a:prstClr val="black"/>
                </a:solidFill>
              </a:rPr>
              <a:pPr/>
              <a:t>19</a:t>
            </a:fld>
            <a:endParaRPr lang="en-US" dirty="0">
              <a:solidFill>
                <a:prstClr val="black"/>
              </a:solidFill>
            </a:endParaRPr>
          </a:p>
        </p:txBody>
      </p:sp>
      <p:sp>
        <p:nvSpPr>
          <p:cNvPr id="5" name="Rectangle 4"/>
          <p:cNvSpPr/>
          <p:nvPr/>
        </p:nvSpPr>
        <p:spPr>
          <a:xfrm>
            <a:off x="1104900" y="4471660"/>
            <a:ext cx="4739640" cy="2031325"/>
          </a:xfrm>
          <a:prstGeom prst="rect">
            <a:avLst/>
          </a:prstGeom>
        </p:spPr>
        <p:txBody>
          <a:bodyPr wrap="square">
            <a:spAutoFit/>
          </a:bodyPr>
          <a:lstStyle/>
          <a:p>
            <a:pPr defTabSz="923087">
              <a:defRPr/>
            </a:pPr>
            <a:r>
              <a:rPr lang="en-US" sz="1400" dirty="0" smtClean="0"/>
              <a:t>The COVA Care </a:t>
            </a:r>
            <a:r>
              <a:rPr lang="en-US" sz="1400" dirty="0"/>
              <a:t>out-of-network-option pays for covered services received outside the network at the in-network level less a 25% reduction in the amount paid by your plan. The provider may balance bill for any amounts that the plan doesn’t pay. </a:t>
            </a:r>
            <a:endParaRPr lang="en-US" sz="1400" dirty="0" smtClean="0"/>
          </a:p>
          <a:p>
            <a:pPr defTabSz="923087">
              <a:defRPr/>
            </a:pPr>
            <a:endParaRPr lang="en-US" sz="1400" dirty="0"/>
          </a:p>
          <a:p>
            <a:pPr defTabSz="923087">
              <a:defRPr/>
            </a:pPr>
            <a:r>
              <a:rPr lang="en-US" sz="1400" dirty="0" smtClean="0"/>
              <a:t>You </a:t>
            </a:r>
            <a:r>
              <a:rPr lang="en-US" sz="1400" dirty="0"/>
              <a:t>may want to consider this option </a:t>
            </a:r>
            <a:r>
              <a:rPr lang="en-US" sz="1400" dirty="0" smtClean="0"/>
              <a:t>if </a:t>
            </a:r>
            <a:r>
              <a:rPr lang="en-US" sz="1400" dirty="0"/>
              <a:t>you want to see a provider who is not in the Anthem PPO or the </a:t>
            </a:r>
            <a:r>
              <a:rPr lang="en-US" sz="1400" dirty="0" err="1"/>
              <a:t>BlueCard</a:t>
            </a:r>
            <a:r>
              <a:rPr lang="en-US" sz="1400" dirty="0"/>
              <a:t> PPO network for care in the U.S. </a:t>
            </a:r>
          </a:p>
        </p:txBody>
      </p:sp>
    </p:spTree>
    <p:extLst>
      <p:ext uri="{BB962C8B-B14F-4D97-AF65-F5344CB8AC3E}">
        <p14:creationId xmlns:p14="http://schemas.microsoft.com/office/powerpoint/2010/main" val="308497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6540">
              <a:defRPr/>
            </a:pPr>
            <a:endParaRPr lang="en-US" sz="1100" dirty="0"/>
          </a:p>
        </p:txBody>
      </p:sp>
      <p:sp>
        <p:nvSpPr>
          <p:cNvPr id="4" name="Slide Number Placeholder 3"/>
          <p:cNvSpPr>
            <a:spLocks noGrp="1"/>
          </p:cNvSpPr>
          <p:nvPr>
            <p:ph type="sldNum" sz="quarter" idx="10"/>
          </p:nvPr>
        </p:nvSpPr>
        <p:spPr/>
        <p:txBody>
          <a:bodyPr/>
          <a:lstStyle/>
          <a:p>
            <a:fld id="{89A88FBF-7334-C14E-952F-C3B3705C7DE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9857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There’s something new at </a:t>
            </a:r>
            <a:r>
              <a:rPr lang="en-US" sz="1400" dirty="0" err="1" smtClean="0"/>
              <a:t>LiveHealth</a:t>
            </a:r>
            <a:r>
              <a:rPr lang="en-US" sz="1400" dirty="0" smtClean="0"/>
              <a:t> Online.  </a:t>
            </a:r>
            <a:r>
              <a:rPr lang="en-US" sz="1400" dirty="0" err="1" smtClean="0"/>
              <a:t>LiveHealth</a:t>
            </a:r>
            <a:r>
              <a:rPr lang="en-US" sz="1400" dirty="0" smtClean="0"/>
              <a:t> Online Psychology and the Employee Assistance Program (EAP) have been added to services at your online doctor.</a:t>
            </a:r>
          </a:p>
          <a:p>
            <a:endParaRPr lang="en-US" sz="1400" dirty="0"/>
          </a:p>
          <a:p>
            <a:r>
              <a:rPr lang="en-US" sz="1400" dirty="0" smtClean="0"/>
              <a:t>You can make an appointment with a licensed therapist at the same cost as an outpatient behavioral health visit.</a:t>
            </a:r>
          </a:p>
          <a:p>
            <a:r>
              <a:rPr lang="en-US" sz="1400" dirty="0" smtClean="0"/>
              <a:t> </a:t>
            </a:r>
          </a:p>
          <a:p>
            <a:r>
              <a:rPr lang="en-US" sz="1400" dirty="0" smtClean="0"/>
              <a:t>You can also use your EAP to see a counselor online at no cost to you.</a:t>
            </a:r>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Let’s take a look at the COVA </a:t>
            </a:r>
            <a:r>
              <a:rPr lang="en-US" sz="1400" dirty="0" err="1"/>
              <a:t>HealthAware</a:t>
            </a:r>
            <a:r>
              <a:rPr lang="en-US" sz="1400" dirty="0"/>
              <a:t> statewide plan administered by Aetna.</a:t>
            </a:r>
          </a:p>
          <a:p>
            <a:endParaRPr lang="en-US" sz="1400" dirty="0" smtClean="0"/>
          </a:p>
          <a:p>
            <a:r>
              <a:rPr lang="en-US" sz="1400" dirty="0"/>
              <a:t>COVA </a:t>
            </a:r>
            <a:r>
              <a:rPr lang="en-US" sz="1400" dirty="0" err="1"/>
              <a:t>HealthAware</a:t>
            </a:r>
            <a:r>
              <a:rPr lang="en-US" sz="1400" dirty="0"/>
              <a:t> is a comprehensive consumer-driven health plan.  </a:t>
            </a:r>
          </a:p>
          <a:p>
            <a:endParaRPr lang="en-US" sz="1400" dirty="0"/>
          </a:p>
          <a:p>
            <a:r>
              <a:rPr lang="en-US" sz="1400" dirty="0"/>
              <a:t>The COVA </a:t>
            </a:r>
            <a:r>
              <a:rPr lang="en-US" sz="1400" dirty="0" err="1"/>
              <a:t>HealthAware</a:t>
            </a:r>
            <a:r>
              <a:rPr lang="en-US" sz="1400" dirty="0"/>
              <a:t> basic plan includes coverage for all of the major health benefits provided by the Commonwealth, </a:t>
            </a:r>
            <a:r>
              <a:rPr lang="en-US" sz="1400" dirty="0" smtClean="0"/>
              <a:t>as </a:t>
            </a:r>
            <a:r>
              <a:rPr lang="en-US" sz="1400" dirty="0"/>
              <a:t>well as a few </a:t>
            </a:r>
            <a:r>
              <a:rPr lang="en-US" sz="1400" dirty="0" smtClean="0"/>
              <a:t>extras. Those include </a:t>
            </a:r>
            <a:r>
              <a:rPr lang="en-US" sz="1400" dirty="0"/>
              <a:t>annual routine vision and hearing </a:t>
            </a:r>
            <a:r>
              <a:rPr lang="en-US" sz="1400" dirty="0" smtClean="0"/>
              <a:t>exams, diagnostic and preventive dental services and out-of-network coverage, </a:t>
            </a:r>
            <a:r>
              <a:rPr lang="en-US" sz="1400" dirty="0"/>
              <a:t>at no additional cost to you.   COVA </a:t>
            </a:r>
            <a:r>
              <a:rPr lang="en-US" sz="1400" dirty="0" err="1"/>
              <a:t>HealthAware</a:t>
            </a:r>
            <a:r>
              <a:rPr lang="en-US" sz="1400" dirty="0"/>
              <a:t> also </a:t>
            </a:r>
            <a:r>
              <a:rPr lang="en-US" sz="1400" dirty="0" smtClean="0"/>
              <a:t>includes </a:t>
            </a:r>
            <a:r>
              <a:rPr lang="en-US" sz="1400" dirty="0"/>
              <a:t>a Health Reimbursement Arrangement, or H-R-A, to help you pay certain out-of-pocket costs.  </a:t>
            </a:r>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bg2"/>
              </a:buClr>
              <a:tabLst>
                <a:tab pos="522038" algn="l"/>
              </a:tabLst>
              <a:defRPr/>
            </a:pPr>
            <a:r>
              <a:rPr lang="en-US" sz="1400" dirty="0">
                <a:ea typeface="ＭＳ Ｐゴシック" pitchFamily="28" charset="-128"/>
              </a:rPr>
              <a:t>Members can use Health Reimbursement Arrangement, or H-R-A, funds to pay for out-of-pocket medical, behavioral health and pharmacy costs.</a:t>
            </a:r>
            <a:r>
              <a:rPr lang="en-US" sz="1400" dirty="0"/>
              <a:t> The best part is that this all happens automatically when the claim is processed. </a:t>
            </a:r>
            <a:r>
              <a:rPr lang="en-US" sz="1400" dirty="0">
                <a:ea typeface="ＭＳ Ｐゴシック" pitchFamily="28" charset="-128"/>
              </a:rPr>
              <a:t> And it’s important to </a:t>
            </a:r>
            <a:r>
              <a:rPr lang="en-US" sz="1400" dirty="0" smtClean="0">
                <a:ea typeface="ＭＳ Ｐゴシック" pitchFamily="28" charset="-128"/>
              </a:rPr>
              <a:t>know </a:t>
            </a:r>
            <a:r>
              <a:rPr lang="en-US" sz="1400" dirty="0">
                <a:ea typeface="ＭＳ Ｐゴシック" pitchFamily="28" charset="-128"/>
              </a:rPr>
              <a:t>that e</a:t>
            </a:r>
            <a:r>
              <a:rPr lang="en-US" sz="1400" dirty="0"/>
              <a:t>xpenses paid by  the H-R-A count toward the annual deductible and out-of-pocket maximum. </a:t>
            </a:r>
            <a:endParaRPr lang="en-US" sz="1400" dirty="0">
              <a:ea typeface="ＭＳ Ｐゴシック" pitchFamily="28" charset="-128"/>
            </a:endParaRPr>
          </a:p>
          <a:p>
            <a:pPr>
              <a:buClr>
                <a:schemeClr val="bg2"/>
              </a:buClr>
              <a:tabLst>
                <a:tab pos="522038" algn="l"/>
              </a:tabLst>
            </a:pPr>
            <a:endParaRPr lang="en-US" sz="1400" dirty="0">
              <a:ea typeface="ＭＳ Ｐゴシック" pitchFamily="28" charset="-128"/>
            </a:endParaRPr>
          </a:p>
          <a:p>
            <a:pPr>
              <a:buClr>
                <a:schemeClr val="bg2"/>
              </a:buClr>
              <a:tabLst>
                <a:tab pos="522038" algn="l"/>
              </a:tabLst>
            </a:pPr>
            <a:r>
              <a:rPr lang="en-US" sz="1400" dirty="0">
                <a:ea typeface="ＭＳ Ｐゴシック" pitchFamily="28" charset="-128"/>
              </a:rPr>
              <a:t>If funds remain in the H-R-A at the end of the plan year, they roll over into the following plan year, as long as the member stays in the plan.</a:t>
            </a:r>
          </a:p>
          <a:p>
            <a:pPr>
              <a:buClr>
                <a:schemeClr val="bg2"/>
              </a:buClr>
              <a:tabLst>
                <a:tab pos="522038" algn="l"/>
              </a:tabLst>
            </a:pPr>
            <a:endParaRPr lang="en-US" sz="1400" dirty="0">
              <a:ea typeface="ＭＳ Ｐゴシック" pitchFamily="28" charset="-128"/>
            </a:endParaRPr>
          </a:p>
          <a:p>
            <a:pPr>
              <a:buClr>
                <a:schemeClr val="bg2"/>
              </a:buClr>
              <a:tabLst>
                <a:tab pos="522038" algn="l"/>
              </a:tabLst>
            </a:pPr>
            <a:r>
              <a:rPr lang="en-US" sz="1400" dirty="0">
                <a:ea typeface="ＭＳ Ｐゴシック" pitchFamily="28" charset="-128"/>
              </a:rPr>
              <a:t>And Aetna helps you keep track of the H-R-A with online tools that can be accessed 24/7.  You can find more information on these tools by calling the Aetna concierge line at 855-414-1901  or  by visiting </a:t>
            </a:r>
            <a:r>
              <a:rPr lang="en-US" sz="1400" u="sng" dirty="0">
                <a:solidFill>
                  <a:srgbClr val="0066CC"/>
                </a:solidFill>
                <a:ea typeface="ＭＳ Ｐゴシック" pitchFamily="28" charset="-128"/>
              </a:rPr>
              <a:t>www.covahealthaware.com</a:t>
            </a:r>
            <a:r>
              <a:rPr lang="en-US" sz="1400" dirty="0">
                <a:solidFill>
                  <a:srgbClr val="0066CC"/>
                </a:solidFill>
                <a:ea typeface="ＭＳ Ｐゴシック" pitchFamily="28" charset="-128"/>
              </a:rPr>
              <a:t>.</a:t>
            </a:r>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chemeClr val="bg2"/>
              </a:buClr>
              <a:tabLst>
                <a:tab pos="522038" algn="l"/>
              </a:tabLst>
            </a:pPr>
            <a:r>
              <a:rPr lang="en-US" sz="1400" dirty="0">
                <a:ea typeface="ＭＳ Ｐゴシック" pitchFamily="28" charset="-128"/>
              </a:rPr>
              <a:t>At the beginning of the plan year, an individual employee or retiree will have a new $600 contribution in their H-R-A.  If they cover a spouse, the amount will be $1,200 for the participant and their spouse. This will be in addition to any funds rolled over from the previous year.</a:t>
            </a:r>
          </a:p>
          <a:p>
            <a:pPr>
              <a:buClr>
                <a:schemeClr val="bg2"/>
              </a:buClr>
              <a:tabLst>
                <a:tab pos="522038" algn="l"/>
              </a:tabLst>
            </a:pPr>
            <a:endParaRPr lang="en-US" sz="1400" dirty="0">
              <a:solidFill>
                <a:srgbClr val="FF0000"/>
              </a:solidFill>
              <a:ea typeface="ＭＳ Ｐゴシック" pitchFamily="28" charset="-128"/>
            </a:endParaRPr>
          </a:p>
          <a:p>
            <a:pPr>
              <a:buClr>
                <a:schemeClr val="bg2"/>
              </a:buClr>
              <a:tabLst>
                <a:tab pos="522038" algn="l"/>
              </a:tabLst>
            </a:pPr>
            <a:r>
              <a:rPr lang="en-US" sz="1400" dirty="0">
                <a:ea typeface="ＭＳ Ｐゴシック" pitchFamily="28" charset="-128"/>
              </a:rPr>
              <a:t>Remember that you can use funds from the H-R-A to help pay out-of-pocket expenses for all covered family members.</a:t>
            </a:r>
          </a:p>
          <a:p>
            <a:pPr>
              <a:buClr>
                <a:schemeClr val="bg2"/>
              </a:buClr>
              <a:tabLst>
                <a:tab pos="522038" algn="l"/>
              </a:tabLst>
            </a:pPr>
            <a:endParaRPr lang="en-US" sz="1400" dirty="0">
              <a:solidFill>
                <a:srgbClr val="FF0000"/>
              </a:solidFill>
              <a:ea typeface="ＭＳ Ｐゴシック" pitchFamily="28" charset="-128"/>
            </a:endParaRPr>
          </a:p>
          <a:p>
            <a:pPr>
              <a:buClr>
                <a:schemeClr val="bg2"/>
              </a:buClr>
              <a:tabLst>
                <a:tab pos="522038" algn="l"/>
              </a:tabLst>
            </a:pPr>
            <a:r>
              <a:rPr lang="en-US" sz="1400" dirty="0">
                <a:ea typeface="ＭＳ Ｐゴシック" pitchFamily="28" charset="-128"/>
              </a:rPr>
              <a:t>It’s also important to note that the H-R-A is prorated for employees or retirees  who enroll in COVA </a:t>
            </a:r>
            <a:r>
              <a:rPr lang="en-US" sz="1400" dirty="0" err="1">
                <a:ea typeface="ＭＳ Ｐゴシック" pitchFamily="28" charset="-128"/>
              </a:rPr>
              <a:t>HealthAware</a:t>
            </a:r>
            <a:r>
              <a:rPr lang="en-US" sz="1400" dirty="0">
                <a:ea typeface="ＭＳ Ｐゴシック" pitchFamily="28" charset="-128"/>
              </a:rPr>
              <a:t> after July 1 and members who have certain Qualifying Mid-Year Events during the plan year. More information about that can be found at </a:t>
            </a:r>
            <a:r>
              <a:rPr lang="en-US" sz="1400" dirty="0">
                <a:ea typeface="ＭＳ Ｐゴシック" pitchFamily="28" charset="-128"/>
                <a:hlinkClick r:id="rId3"/>
              </a:rPr>
              <a:t>www.COVAHealthAware.com</a:t>
            </a:r>
            <a:endParaRPr lang="en-US" sz="1400" dirty="0">
              <a:ea typeface="ＭＳ Ｐゴシック" pitchFamily="28" charset="-128"/>
            </a:endParaRPr>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400" dirty="0"/>
              <a:t>COVA </a:t>
            </a:r>
            <a:r>
              <a:rPr lang="en-US" sz="1400" dirty="0" err="1"/>
              <a:t>HealthAware</a:t>
            </a:r>
            <a:r>
              <a:rPr lang="en-US" sz="1400" dirty="0"/>
              <a:t> uses Aetna’s comprehensive, nationwide provider network.</a:t>
            </a:r>
          </a:p>
          <a:p>
            <a:endParaRPr lang="en-US" sz="1400" dirty="0">
              <a:solidFill>
                <a:srgbClr val="FF0000"/>
              </a:solidFill>
            </a:endParaRPr>
          </a:p>
          <a:p>
            <a:r>
              <a:rPr lang="en-US" sz="1400" dirty="0"/>
              <a:t>In-network preventive care is covered at 100 percent.  For other in-network services, you first meet an annual deductible. Then the plan pays 80 percent and you pay 20 percent.  The plan continues to pay 80 percent until you reach your out of pocket max, at which point the plan pays 100% of </a:t>
            </a:r>
            <a:r>
              <a:rPr lang="en-US" sz="1400" dirty="0" smtClean="0"/>
              <a:t>eligible expenses </a:t>
            </a:r>
            <a:r>
              <a:rPr lang="en-US" sz="1400" dirty="0"/>
              <a:t>for the rest of the plan year. </a:t>
            </a:r>
          </a:p>
          <a:p>
            <a:endParaRPr lang="en-US" sz="1400" dirty="0"/>
          </a:p>
          <a:p>
            <a:r>
              <a:rPr lang="en-US" sz="1400" dirty="0"/>
              <a:t>Out-of-network coverage is provided as part of the standard plan, but your out-of-pocket costs are more. You have to satisfy a higher deductible, and then the plan pays 60 percent and you pay 40 percent</a:t>
            </a:r>
            <a:r>
              <a:rPr lang="en-US" sz="1400" dirty="0" smtClean="0"/>
              <a:t>. Balance billing may apply.</a:t>
            </a:r>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87">
              <a:buClr>
                <a:schemeClr val="bg2"/>
              </a:buClr>
              <a:tabLst>
                <a:tab pos="522038" algn="l"/>
              </a:tabLst>
              <a:defRPr/>
            </a:pPr>
            <a:r>
              <a:rPr lang="en-US" sz="1400" dirty="0">
                <a:ea typeface="ＭＳ Ｐゴシック" pitchFamily="28" charset="-128"/>
              </a:rPr>
              <a:t>Eligible members can get extra contributions to their HRA by </a:t>
            </a:r>
            <a:r>
              <a:rPr lang="en-US" sz="1400" dirty="0" smtClean="0">
                <a:ea typeface="ＭＳ Ｐゴシック" pitchFamily="28" charset="-128"/>
              </a:rPr>
              <a:t>taking healthy actions that are </a:t>
            </a:r>
            <a:r>
              <a:rPr lang="en-US" sz="1400" dirty="0">
                <a:ea typeface="ＭＳ Ｐゴシック" pitchFamily="28" charset="-128"/>
              </a:rPr>
              <a:t>called “do rights.”  </a:t>
            </a:r>
            <a:r>
              <a:rPr lang="en-US" sz="1400" dirty="0" smtClean="0">
                <a:ea typeface="ＭＳ Ｐゴシック" pitchFamily="28" charset="-128"/>
              </a:rPr>
              <a:t>They include getting an annual physical exam, a routine dental exam, annual routine vision exam, annual flu shot, or using the </a:t>
            </a:r>
            <a:r>
              <a:rPr lang="en-US" sz="1400" dirty="0" err="1" smtClean="0">
                <a:ea typeface="ＭＳ Ｐゴシック" pitchFamily="28" charset="-128"/>
              </a:rPr>
              <a:t>MyActiveHealth</a:t>
            </a:r>
            <a:r>
              <a:rPr lang="en-US" sz="1400" dirty="0" smtClean="0">
                <a:ea typeface="ＭＳ Ｐゴシック" pitchFamily="28" charset="-128"/>
              </a:rPr>
              <a:t> coaching module or health tracker.</a:t>
            </a:r>
            <a:endParaRPr lang="en-US" sz="1400" dirty="0">
              <a:ea typeface="ＭＳ Ｐゴシック" pitchFamily="28" charset="-128"/>
            </a:endParaRPr>
          </a:p>
          <a:p>
            <a:pPr defTabSz="923087">
              <a:buClr>
                <a:schemeClr val="bg2"/>
              </a:buClr>
              <a:tabLst>
                <a:tab pos="522038" algn="l"/>
              </a:tabLst>
              <a:defRPr/>
            </a:pPr>
            <a:endParaRPr lang="en-US" sz="1400" dirty="0">
              <a:ea typeface="ＭＳ Ｐゴシック" pitchFamily="28" charset="-128"/>
            </a:endParaRPr>
          </a:p>
          <a:p>
            <a:pPr defTabSz="923087">
              <a:buClr>
                <a:schemeClr val="bg2"/>
              </a:buClr>
              <a:tabLst>
                <a:tab pos="522038" algn="l"/>
              </a:tabLst>
              <a:defRPr/>
            </a:pPr>
            <a:r>
              <a:rPr lang="en-US" sz="1400" dirty="0">
                <a:ea typeface="ＭＳ Ｐゴシック" pitchFamily="28" charset="-128"/>
              </a:rPr>
              <a:t>Let’s talk </a:t>
            </a:r>
            <a:r>
              <a:rPr lang="en-US" sz="1400" dirty="0" smtClean="0">
                <a:ea typeface="ＭＳ Ｐゴシック" pitchFamily="28" charset="-128"/>
              </a:rPr>
              <a:t>more about </a:t>
            </a:r>
            <a:r>
              <a:rPr lang="en-US" sz="1400" dirty="0">
                <a:ea typeface="ＭＳ Ｐゴシック" pitchFamily="28" charset="-128"/>
              </a:rPr>
              <a:t>the Do Rights. An employee, retiree and/or their enrolled spouses can earn an additional $50 per “do right” for their H-R-A up to a total of $150.  If the employee or retiree and their enrolled spouse both participate, together they can earn up to $300. Under the COVA </a:t>
            </a:r>
            <a:r>
              <a:rPr lang="en-US" sz="1400" dirty="0" err="1">
                <a:ea typeface="ＭＳ Ｐゴシック" pitchFamily="28" charset="-128"/>
              </a:rPr>
              <a:t>HealthAware</a:t>
            </a:r>
            <a:r>
              <a:rPr lang="en-US" sz="1400" dirty="0">
                <a:ea typeface="ＭＳ Ｐゴシック" pitchFamily="28" charset="-128"/>
              </a:rPr>
              <a:t> plan, it pays to be healthy!</a:t>
            </a:r>
          </a:p>
          <a:p>
            <a:pPr defTabSz="923087">
              <a:buClr>
                <a:schemeClr val="bg2"/>
              </a:buClr>
              <a:tabLst>
                <a:tab pos="522038" algn="l"/>
              </a:tabLst>
              <a:defRPr/>
            </a:pPr>
            <a:endParaRPr lang="en-US" sz="1400" dirty="0">
              <a:ea typeface="ＭＳ Ｐゴシック" pitchFamily="28" charset="-128"/>
            </a:endParaRPr>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a:t>The COVA </a:t>
            </a:r>
            <a:r>
              <a:rPr lang="en-US" sz="1400" dirty="0" err="1"/>
              <a:t>HealthAware</a:t>
            </a:r>
            <a:r>
              <a:rPr lang="en-US" sz="1400" dirty="0"/>
              <a:t> plan has two optional benefits.  You can purchase Expanded </a:t>
            </a:r>
            <a:r>
              <a:rPr lang="en-US" sz="1400" dirty="0" smtClean="0"/>
              <a:t>Dental, or Expanded Dental and Expanded Vision together at </a:t>
            </a:r>
            <a:r>
              <a:rPr lang="en-US" sz="1400" dirty="0"/>
              <a:t>an extra </a:t>
            </a:r>
            <a:r>
              <a:rPr lang="en-US" sz="1400" dirty="0" smtClean="0"/>
              <a:t>cost.</a:t>
            </a:r>
            <a:endParaRPr lang="en-US" sz="1400" dirty="0"/>
          </a:p>
          <a:p>
            <a:endParaRPr lang="en-US" sz="1400" dirty="0" smtClean="0"/>
          </a:p>
          <a:p>
            <a:pPr indent="-462605">
              <a:lnSpc>
                <a:spcPct val="120000"/>
              </a:lnSpc>
              <a:buClr>
                <a:schemeClr val="bg2"/>
              </a:buClr>
            </a:pPr>
            <a:r>
              <a:rPr lang="en-US" sz="1400" dirty="0"/>
              <a:t>If you need additional dental coverage beyond what is provided in the COVA </a:t>
            </a:r>
            <a:r>
              <a:rPr lang="en-US" sz="1400" dirty="0" err="1"/>
              <a:t>HealthAware</a:t>
            </a:r>
            <a:r>
              <a:rPr lang="en-US" sz="1400" dirty="0"/>
              <a:t> basic plan, you can purchase the Expanded Dental option. </a:t>
            </a:r>
            <a:r>
              <a:rPr lang="en-US" sz="1400" dirty="0" smtClean="0"/>
              <a:t>You pay an </a:t>
            </a:r>
            <a:r>
              <a:rPr lang="en-US" sz="1400" dirty="0"/>
              <a:t>individual deductible of $50. Once the deductible is met, the plan covers primary services like fillings, extractions and root canals at 80 percent, and complex restorative services like crowns and dentures at 50 percent.   There is a $2,000 plan year maximum. </a:t>
            </a:r>
            <a:r>
              <a:rPr lang="en-US" sz="1400" dirty="0" smtClean="0"/>
              <a:t> Expanded </a:t>
            </a:r>
            <a:r>
              <a:rPr lang="en-US" sz="1400" dirty="0"/>
              <a:t>dental also includes coverage for orthodontia at 50 percent, with a lifetime maximum of $2,000</a:t>
            </a:r>
            <a:r>
              <a:rPr lang="en-US" sz="1400" dirty="0" smtClean="0"/>
              <a:t>.</a:t>
            </a:r>
          </a:p>
          <a:p>
            <a:pPr indent="-462605">
              <a:lnSpc>
                <a:spcPct val="120000"/>
              </a:lnSpc>
              <a:buClr>
                <a:schemeClr val="bg2"/>
              </a:buClr>
            </a:pPr>
            <a:endParaRPr lang="en-US" sz="1400" dirty="0"/>
          </a:p>
          <a:p>
            <a:pPr indent="-462605">
              <a:lnSpc>
                <a:spcPct val="120000"/>
              </a:lnSpc>
              <a:buClr>
                <a:schemeClr val="bg2"/>
              </a:buClr>
            </a:pPr>
            <a:r>
              <a:rPr lang="en-US" sz="1400" dirty="0"/>
              <a:t>You may receive care for dental services outside of the network. Just remember that balance billing may apply. </a:t>
            </a:r>
          </a:p>
          <a:p>
            <a:endParaRPr lang="en-US" sz="1400" dirty="0" smtClean="0"/>
          </a:p>
          <a:p>
            <a:r>
              <a:rPr lang="en-US" sz="1400" dirty="0" smtClean="0"/>
              <a:t>While  </a:t>
            </a:r>
            <a:r>
              <a:rPr lang="en-US" sz="1400" dirty="0"/>
              <a:t>you receive an annual eye exam under the basic COVA </a:t>
            </a:r>
            <a:r>
              <a:rPr lang="en-US" sz="1400" dirty="0" err="1"/>
              <a:t>HealthAware</a:t>
            </a:r>
            <a:r>
              <a:rPr lang="en-US" sz="1400" dirty="0"/>
              <a:t> plan, you can also purchase expanded vision. This includes an annual allowance toward the purchase of eyeglasses, contact lenses, and also access to discounts on other vision services.</a:t>
            </a:r>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400" dirty="0" smtClean="0"/>
          </a:p>
          <a:p>
            <a:r>
              <a:rPr lang="en-US" sz="1400" dirty="0" smtClean="0"/>
              <a:t>These three plans also have an online doctor for your convenience!</a:t>
            </a:r>
          </a:p>
          <a:p>
            <a:endParaRPr lang="en-US" sz="1400" dirty="0"/>
          </a:p>
          <a:p>
            <a:r>
              <a:rPr lang="en-US" sz="1400" dirty="0" err="1" smtClean="0"/>
              <a:t>LiveHealth</a:t>
            </a:r>
            <a:r>
              <a:rPr lang="en-US" sz="1400" dirty="0" smtClean="0"/>
              <a:t> </a:t>
            </a:r>
            <a:r>
              <a:rPr lang="en-US" sz="1400" dirty="0"/>
              <a:t>Online </a:t>
            </a:r>
            <a:r>
              <a:rPr lang="en-US" sz="1400" dirty="0" smtClean="0"/>
              <a:t> for COVA Care and COVA HDHP, lets you consult </a:t>
            </a:r>
            <a:r>
              <a:rPr lang="en-US" sz="1400" dirty="0"/>
              <a:t>with a doctor anytime, day or night, from your smartphone, tablet, or computer with a web cam.  Just download the </a:t>
            </a:r>
            <a:r>
              <a:rPr lang="en-US" sz="1400" dirty="0" err="1"/>
              <a:t>LiveHealth</a:t>
            </a:r>
            <a:r>
              <a:rPr lang="en-US" sz="1400" dirty="0"/>
              <a:t> Online app or sign up at livehealthonline.com. Choose from a broad network of U.S. board-certified doctors who average 15 years of experience practicing medicine and are specially trained for online visits. The cost for a visit is $25 under the COVA Care plan – the same as a PCP visit.  It’s $49 under COVA H-D-H-P before meeting the plan year deductible, then 20% coinsurance once the deductible is met</a:t>
            </a:r>
            <a:r>
              <a:rPr lang="en-US" sz="1400" dirty="0" smtClean="0"/>
              <a:t>.</a:t>
            </a:r>
          </a:p>
          <a:p>
            <a:endParaRPr lang="en-US" sz="1400" dirty="0"/>
          </a:p>
          <a:p>
            <a:r>
              <a:rPr lang="en-US" sz="1400" dirty="0" smtClean="0"/>
              <a:t>COVA </a:t>
            </a:r>
            <a:r>
              <a:rPr lang="en-US" sz="1400" dirty="0" err="1" smtClean="0"/>
              <a:t>HealthAware</a:t>
            </a:r>
            <a:r>
              <a:rPr lang="en-US" sz="1400" dirty="0" smtClean="0"/>
              <a:t> members  have </a:t>
            </a:r>
            <a:r>
              <a:rPr lang="en-US" sz="1400" dirty="0" err="1" smtClean="0"/>
              <a:t>Teladoc</a:t>
            </a:r>
            <a:r>
              <a:rPr lang="en-US" sz="1400" dirty="0" smtClean="0"/>
              <a:t> -  </a:t>
            </a:r>
            <a:r>
              <a:rPr lang="en-US" sz="1400" dirty="0"/>
              <a:t>24/7/365 access to U.S. board-certified doctors and pediatricians who can diagnose and recommend treatment by phone or online video, and prescribe medications — all for less than a traditional doctor’s visit! You pay $40 per consultation, which applies to your deductible and can be paid from your HRA. When the deductible has been met, you pay 20 percent coinsurance. Visit www.teladoc.com/aetna or call 1-855-Teladoc  to learn more, set up an account or request a consultation.</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COVA </a:t>
            </a:r>
            <a:r>
              <a:rPr lang="en-US" sz="1400" dirty="0" smtClean="0"/>
              <a:t>Care, </a:t>
            </a:r>
            <a:r>
              <a:rPr lang="en-US" sz="1400" dirty="0"/>
              <a:t>COVA HDHP </a:t>
            </a:r>
            <a:r>
              <a:rPr lang="en-US" sz="1400" dirty="0" smtClean="0"/>
              <a:t>and COVA </a:t>
            </a:r>
            <a:r>
              <a:rPr lang="en-US" sz="1400" dirty="0" err="1" smtClean="0"/>
              <a:t>HealthAware</a:t>
            </a:r>
            <a:r>
              <a:rPr lang="en-US" sz="1400" dirty="0" smtClean="0"/>
              <a:t> plans </a:t>
            </a:r>
            <a:r>
              <a:rPr lang="en-US" sz="1400" dirty="0"/>
              <a:t>include an important benefit for your well-being – the Employee Assistance Program, or E-A-P.</a:t>
            </a:r>
          </a:p>
          <a:p>
            <a:endParaRPr lang="en-US" sz="1400" dirty="0"/>
          </a:p>
          <a:p>
            <a:r>
              <a:rPr lang="en-US" sz="1400" dirty="0"/>
              <a:t>Each plan year, the E-A-P provides up to 4 visits of free counseling per issue for members and those living in their household.  It addresses </a:t>
            </a:r>
            <a:r>
              <a:rPr lang="en-US" sz="1400" dirty="0" smtClean="0"/>
              <a:t>behavioral health </a:t>
            </a:r>
            <a:r>
              <a:rPr lang="en-US" sz="1400" dirty="0"/>
              <a:t>and workplace issues, parenting and child care and other topics that apply to work and life balance.</a:t>
            </a:r>
          </a:p>
          <a:p>
            <a:endParaRPr lang="en-US" sz="1400" dirty="0"/>
          </a:p>
          <a:p>
            <a:r>
              <a:rPr lang="en-US" sz="1400" dirty="0" smtClean="0"/>
              <a:t>For COVA Care and COVA HDHP members, there </a:t>
            </a:r>
            <a:r>
              <a:rPr lang="en-US" sz="1400" dirty="0"/>
              <a:t>is a dedicated website </a:t>
            </a:r>
            <a:r>
              <a:rPr lang="en-US" sz="1400" dirty="0" smtClean="0"/>
              <a:t>at </a:t>
            </a:r>
            <a:r>
              <a:rPr lang="en-US" sz="1400" dirty="0" smtClean="0">
                <a:hlinkClick r:id="rId3"/>
              </a:rPr>
              <a:t>www.AnthemEAP.com</a:t>
            </a:r>
            <a:r>
              <a:rPr lang="en-US" sz="1400" dirty="0" smtClean="0"/>
              <a:t> </a:t>
            </a:r>
            <a:r>
              <a:rPr lang="en-US" sz="1400" dirty="0"/>
              <a:t>or you can call </a:t>
            </a:r>
            <a:r>
              <a:rPr lang="en-US" sz="1400" dirty="0" smtClean="0"/>
              <a:t>855-223-9277.</a:t>
            </a:r>
          </a:p>
          <a:p>
            <a:endParaRPr lang="en-US" sz="1400" dirty="0"/>
          </a:p>
          <a:p>
            <a:r>
              <a:rPr lang="en-US" sz="1400" dirty="0" smtClean="0"/>
              <a:t>For COVA </a:t>
            </a:r>
            <a:r>
              <a:rPr lang="en-US" sz="1400" dirty="0" err="1" smtClean="0"/>
              <a:t>HealthAware</a:t>
            </a:r>
            <a:r>
              <a:rPr lang="en-US" sz="1400" dirty="0" smtClean="0"/>
              <a:t> members, the direct </a:t>
            </a:r>
            <a:r>
              <a:rPr lang="en-US" sz="1400" dirty="0"/>
              <a:t>website is </a:t>
            </a:r>
            <a:r>
              <a:rPr lang="en-US" sz="1400" dirty="0">
                <a:hlinkClick r:id="rId4"/>
              </a:rPr>
              <a:t>www.mylifevalues.com</a:t>
            </a:r>
            <a:r>
              <a:rPr lang="en-US" sz="1400" dirty="0"/>
              <a:t>. </a:t>
            </a:r>
            <a:r>
              <a:rPr lang="en-US" sz="1400" dirty="0" smtClean="0"/>
              <a:t>There’s also information at </a:t>
            </a:r>
            <a:r>
              <a:rPr lang="en-US" sz="1400" dirty="0" smtClean="0">
                <a:hlinkClick r:id="rId5"/>
              </a:rPr>
              <a:t>www.covahealthaware.com</a:t>
            </a:r>
            <a:r>
              <a:rPr lang="en-US" sz="1400" dirty="0" smtClean="0"/>
              <a:t>  </a:t>
            </a:r>
            <a:r>
              <a:rPr lang="en-US" sz="1400" dirty="0"/>
              <a:t>or by calling 888-238-6232.</a:t>
            </a:r>
          </a:p>
          <a:p>
            <a:endParaRPr lang="en-US" sz="1400" dirty="0"/>
          </a:p>
        </p:txBody>
      </p:sp>
      <p:sp>
        <p:nvSpPr>
          <p:cNvPr id="4" name="Slide Number Placeholder 3"/>
          <p:cNvSpPr>
            <a:spLocks noGrp="1"/>
          </p:cNvSpPr>
          <p:nvPr>
            <p:ph type="sldNum" sz="quarter" idx="10"/>
          </p:nvPr>
        </p:nvSpPr>
        <p:spPr/>
        <p:txBody>
          <a:bodyPr/>
          <a:lstStyle/>
          <a:p>
            <a:fld id="{14DFC6DA-D731-4703-9780-3404C9D58252}"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COVA Care, COVA </a:t>
            </a:r>
            <a:r>
              <a:rPr lang="en-US" sz="1400" dirty="0" err="1" smtClean="0"/>
              <a:t>HealthAware</a:t>
            </a:r>
            <a:r>
              <a:rPr lang="en-US" sz="1400" dirty="0" smtClean="0"/>
              <a:t> and COVA HDHP have something else in common for you as a member.  It’s the </a:t>
            </a:r>
            <a:r>
              <a:rPr lang="en-US" sz="1400" dirty="0" err="1" smtClean="0"/>
              <a:t>MyActiveHealth</a:t>
            </a:r>
            <a:r>
              <a:rPr lang="en-US" sz="1400" dirty="0" smtClean="0"/>
              <a:t> program for helping you improve your health.</a:t>
            </a:r>
          </a:p>
          <a:p>
            <a:endParaRPr lang="en-US" sz="1400" dirty="0"/>
          </a:p>
          <a:p>
            <a:r>
              <a:rPr lang="en-US" sz="1400" dirty="0" err="1"/>
              <a:t>MyActive</a:t>
            </a:r>
            <a:r>
              <a:rPr lang="en-US" sz="1400" dirty="0"/>
              <a:t> Health provides coaching services for </a:t>
            </a:r>
            <a:r>
              <a:rPr lang="en-US" sz="1400" dirty="0" smtClean="0"/>
              <a:t>members, </a:t>
            </a:r>
            <a:r>
              <a:rPr lang="en-US" sz="1400" dirty="0"/>
              <a:t>and partners with Anthem and Aetna to deliver services that promote healthy lifestyles and help you manage chronic conditions.</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solidFill>
                  <a:prstClr val="black"/>
                </a:solidFill>
              </a:rPr>
              <a:t>Think through your options carefully before </a:t>
            </a:r>
            <a:r>
              <a:rPr lang="en-US" dirty="0">
                <a:solidFill>
                  <a:prstClr val="black"/>
                </a:solidFill>
              </a:rPr>
              <a:t>you </a:t>
            </a:r>
            <a:r>
              <a:rPr lang="en-US" dirty="0" smtClean="0">
                <a:solidFill>
                  <a:prstClr val="black"/>
                </a:solidFill>
              </a:rPr>
              <a:t>decide to make changes during Open Enrollment.  Remember, after May 15, your Open Enrollment election cannot be changed. Consider what your family’s health care needs may be in the next year.</a:t>
            </a:r>
          </a:p>
          <a:p>
            <a:pPr defTabSz="923087">
              <a:defRPr/>
            </a:pPr>
            <a:endParaRPr lang="en-US" dirty="0">
              <a:solidFill>
                <a:prstClr val="black"/>
              </a:solidFill>
            </a:endParaRPr>
          </a:p>
          <a:p>
            <a:pPr defTabSz="923087">
              <a:defRPr/>
            </a:pPr>
            <a:r>
              <a:rPr lang="en-US" dirty="0">
                <a:solidFill>
                  <a:prstClr val="black"/>
                </a:solidFill>
              </a:rPr>
              <a:t>You can </a:t>
            </a:r>
            <a:r>
              <a:rPr lang="en-US" dirty="0" smtClean="0">
                <a:solidFill>
                  <a:prstClr val="black"/>
                </a:solidFill>
              </a:rPr>
              <a:t>enroll or change your health plan. Or you can always keep your current plan . You may also want to consider adding or dropping optional buy-ups for COVA Care, the COVA High Deductible Health Plan, or HDHP, and COVA </a:t>
            </a:r>
            <a:r>
              <a:rPr lang="en-US" dirty="0" err="1" smtClean="0">
                <a:solidFill>
                  <a:prstClr val="black"/>
                </a:solidFill>
              </a:rPr>
              <a:t>HealthAware</a:t>
            </a:r>
            <a:r>
              <a:rPr lang="en-US" dirty="0" smtClean="0">
                <a:solidFill>
                  <a:prstClr val="black"/>
                </a:solidFill>
              </a:rPr>
              <a:t>.  These can be purchased for an additional premium. You also have the choice  to waive coverage in state health benefits.</a:t>
            </a:r>
          </a:p>
          <a:p>
            <a:pPr defTabSz="923087">
              <a:defRPr/>
            </a:pPr>
            <a:endParaRPr lang="en-US" dirty="0">
              <a:solidFill>
                <a:prstClr val="black"/>
              </a:solidFill>
            </a:endParaRPr>
          </a:p>
          <a:p>
            <a:pPr defTabSz="923087">
              <a:defRPr/>
            </a:pPr>
            <a:r>
              <a:rPr lang="en-US" dirty="0" smtClean="0">
                <a:solidFill>
                  <a:prstClr val="black"/>
                </a:solidFill>
              </a:rPr>
              <a:t>Think about adding or removing family members from your coverage.  It’s important to remember that if you add a family member, you will need to submit proper documentation to your benefits office.  And  also keep in mind that if you enroll or fail to remove an  ineligible family member,  you can face disciplinary action or be removed from the  health benefits program for up to three years</a:t>
            </a:r>
            <a:r>
              <a:rPr lang="en-US" baseline="0" dirty="0" smtClean="0">
                <a:solidFill>
                  <a:prstClr val="black"/>
                </a:solidFill>
              </a:rPr>
              <a:t>. </a:t>
            </a:r>
            <a:endParaRPr lang="en-US" dirty="0">
              <a:solidFill>
                <a:prstClr val="black"/>
              </a:solidFill>
            </a:endParaRPr>
          </a:p>
          <a:p>
            <a:pPr defTabSz="923087">
              <a:defRPr/>
            </a:pPr>
            <a:endParaRPr lang="en-US" dirty="0">
              <a:solidFill>
                <a:prstClr val="black"/>
              </a:solidFill>
            </a:endParaRPr>
          </a:p>
          <a:p>
            <a:pPr defTabSz="923087">
              <a:defRPr/>
            </a:pPr>
            <a:r>
              <a:rPr lang="en-US" dirty="0" smtClean="0">
                <a:solidFill>
                  <a:prstClr val="black"/>
                </a:solidFill>
              </a:rPr>
              <a:t>In addition to health care, you can </a:t>
            </a:r>
            <a:r>
              <a:rPr lang="en-US" dirty="0">
                <a:solidFill>
                  <a:prstClr val="black"/>
                </a:solidFill>
              </a:rPr>
              <a:t>enroll in a </a:t>
            </a:r>
            <a:r>
              <a:rPr lang="en-US" dirty="0" smtClean="0">
                <a:solidFill>
                  <a:prstClr val="black"/>
                </a:solidFill>
              </a:rPr>
              <a:t>Flexible </a:t>
            </a:r>
            <a:r>
              <a:rPr lang="en-US" dirty="0">
                <a:solidFill>
                  <a:prstClr val="black"/>
                </a:solidFill>
              </a:rPr>
              <a:t>Spending Account, or </a:t>
            </a:r>
            <a:r>
              <a:rPr lang="en-US" dirty="0" smtClean="0">
                <a:solidFill>
                  <a:prstClr val="black"/>
                </a:solidFill>
              </a:rPr>
              <a:t>F-S-A during Open Enrollment.  There are two accounts:  Health and Dependent Care.  You can enroll in one or in both accounts. Remember that you must enroll every year to have an FSA. </a:t>
            </a:r>
            <a:endParaRPr lang="en-US" dirty="0">
              <a:solidFill>
                <a:prstClr val="black"/>
              </a:solidFill>
            </a:endParaRPr>
          </a:p>
          <a:p>
            <a:pPr defTabSz="436540">
              <a:defRPr/>
            </a:pPr>
            <a:endParaRPr lang="en-US" sz="1100" dirty="0"/>
          </a:p>
        </p:txBody>
      </p:sp>
      <p:sp>
        <p:nvSpPr>
          <p:cNvPr id="4" name="Slide Number Placeholder 3"/>
          <p:cNvSpPr>
            <a:spLocks noGrp="1"/>
          </p:cNvSpPr>
          <p:nvPr>
            <p:ph type="sldNum" sz="quarter" idx="10"/>
          </p:nvPr>
        </p:nvSpPr>
        <p:spPr/>
        <p:txBody>
          <a:bodyPr/>
          <a:lstStyle/>
          <a:p>
            <a:fld id="{89A88FBF-7334-C14E-952F-C3B3705C7DE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98573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err="1"/>
              <a:t>MyActiveHealth</a:t>
            </a:r>
            <a:r>
              <a:rPr lang="en-US" sz="1400" dirty="0"/>
              <a:t>  includes a web portal that is customized for each participant, spouse and dependents.  All eligible adult members may access the portal, complete their individual health assessment and obtain a physician results form to </a:t>
            </a:r>
            <a:r>
              <a:rPr lang="en-US" sz="1400" dirty="0" smtClean="0"/>
              <a:t>submit </a:t>
            </a:r>
            <a:r>
              <a:rPr lang="en-US" sz="1400" dirty="0"/>
              <a:t>their biometric screening.</a:t>
            </a:r>
          </a:p>
          <a:p>
            <a:endParaRPr lang="en-US" sz="1400" dirty="0"/>
          </a:p>
          <a:p>
            <a:r>
              <a:rPr lang="en-US" sz="1400" dirty="0"/>
              <a:t>Plus you receive enhanced online coaching and web tools for tracking your health, like interactive trackers and games</a:t>
            </a:r>
            <a:r>
              <a:rPr lang="en-US" sz="1400" dirty="0" smtClean="0"/>
              <a:t>.</a:t>
            </a:r>
          </a:p>
          <a:p>
            <a:endParaRPr lang="en-US" sz="1400" dirty="0"/>
          </a:p>
          <a:p>
            <a:r>
              <a:rPr lang="en-US" sz="1400" dirty="0" smtClean="0"/>
              <a:t>All individual information is confidential.</a:t>
            </a:r>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err="1"/>
              <a:t>MyActiveHealth</a:t>
            </a:r>
            <a:r>
              <a:rPr lang="en-US" sz="1400" dirty="0"/>
              <a:t> includes programs at no </a:t>
            </a:r>
            <a:r>
              <a:rPr lang="en-US" sz="1400" dirty="0" smtClean="0"/>
              <a:t>additional cost to you.  </a:t>
            </a:r>
            <a:r>
              <a:rPr lang="en-US" sz="1400" dirty="0"/>
              <a:t>Healthy Lifestyles provides lifestyle coaching on smoking cessation, weight management, stress management, nutrition and exercise.</a:t>
            </a:r>
          </a:p>
          <a:p>
            <a:endParaRPr lang="en-US" sz="1400" dirty="0"/>
          </a:p>
          <a:p>
            <a:r>
              <a:rPr lang="en-US" sz="1400" dirty="0"/>
              <a:t>Healthy Beginnings helps </a:t>
            </a:r>
            <a:r>
              <a:rPr lang="en-US" sz="1400" dirty="0" smtClean="0"/>
              <a:t>foster healthy pregnancies. </a:t>
            </a:r>
            <a:endParaRPr lang="en-US" sz="1400" dirty="0"/>
          </a:p>
          <a:p>
            <a:endParaRPr lang="en-US" sz="1400" dirty="0"/>
          </a:p>
          <a:p>
            <a:r>
              <a:rPr lang="en-US" sz="1400" dirty="0"/>
              <a:t>The Healthy Insights program helps you manage chronic conditions like heart disease or diabetes.</a:t>
            </a:r>
          </a:p>
          <a:p>
            <a:endParaRPr lang="en-US" sz="1400"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Healthy Insights program has some special incentives for members of COVA Care or COVA </a:t>
            </a:r>
            <a:r>
              <a:rPr lang="en-US" sz="1400" dirty="0" err="1"/>
              <a:t>HealthAware</a:t>
            </a:r>
            <a:r>
              <a:rPr lang="en-US" sz="1400" dirty="0"/>
              <a:t>.</a:t>
            </a:r>
          </a:p>
          <a:p>
            <a:endParaRPr lang="en-US" sz="1400" dirty="0"/>
          </a:p>
          <a:p>
            <a:r>
              <a:rPr lang="en-US" sz="1400" dirty="0"/>
              <a:t>When requirements are met, it provides for certain free diabetes drugs and supplies, and certain free prescription drugs for hypertension, COPD and asthma .  For Healthy Beginnings, expectant moms can qualify for a copay waiver or an HRA </a:t>
            </a:r>
            <a:r>
              <a:rPr lang="en-US" sz="1400" dirty="0" smtClean="0"/>
              <a:t>contribution if they enroll within the first 16 weeks of pregnancy. </a:t>
            </a:r>
            <a:endParaRPr lang="en-US" sz="1400"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Now let’s move on to the Commonwealth’s regional plan…the Kaiser Permanente HMO.</a:t>
            </a:r>
          </a:p>
          <a:p>
            <a:endParaRPr lang="en-US" sz="1400" dirty="0" smtClean="0"/>
          </a:p>
          <a:p>
            <a:r>
              <a:rPr lang="en-US" sz="1400" dirty="0"/>
              <a:t>The Kaiser plan is offered primarily in Northern Virginia and the Fredericksburg </a:t>
            </a:r>
            <a:r>
              <a:rPr lang="en-US" sz="1400" dirty="0" smtClean="0"/>
              <a:t>area. </a:t>
            </a:r>
            <a:r>
              <a:rPr lang="en-US" sz="1400" dirty="0"/>
              <a:t>You can enroll in Kaiser if you live or work within the service area. </a:t>
            </a:r>
          </a:p>
          <a:p>
            <a:endParaRPr lang="en-US" sz="1400" dirty="0"/>
          </a:p>
          <a:p>
            <a:r>
              <a:rPr lang="en-US" sz="1400" dirty="0"/>
              <a:t>The Kaiser Permanente HMO has  no deductible  for in-network services,  but  you must  use  Kaiser HMO participating  providers (except  in an  emergency)  and  choose  a PCP for each  enrolled  family member.  There is no out-of-network benefit.</a:t>
            </a:r>
          </a:p>
          <a:p>
            <a:endParaRPr lang="en-US" sz="1400" dirty="0" smtClean="0"/>
          </a:p>
          <a:p>
            <a:r>
              <a:rPr lang="en-US" sz="1400" dirty="0" smtClean="0"/>
              <a:t>Like the other plans, Kaiser offers an Employee Assistance Program, or E-A-P, and an online doctor. Video Chat is available 24/7 at no extra cost.</a:t>
            </a:r>
            <a:endParaRPr lang="en-US" sz="1400" dirty="0"/>
          </a:p>
          <a:p>
            <a:endParaRPr lang="en-US" sz="1400" dirty="0" smtClean="0"/>
          </a:p>
          <a:p>
            <a:r>
              <a:rPr lang="en-US" sz="1400" dirty="0" smtClean="0"/>
              <a:t>If </a:t>
            </a:r>
            <a:r>
              <a:rPr lang="en-US" sz="1400" dirty="0"/>
              <a:t>you have questions about eligibility for the Kaiser plan, and specific plan benefits, contact Kaiser directly.</a:t>
            </a:r>
          </a:p>
          <a:p>
            <a:endParaRPr lang="en-US"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final plan we will highlight is the TRICARE Supplement administered  by  </a:t>
            </a:r>
            <a:r>
              <a:rPr lang="en-US" sz="1400" dirty="0" smtClean="0"/>
              <a:t>Selman &amp; Company.</a:t>
            </a:r>
          </a:p>
          <a:p>
            <a:endParaRPr lang="en-US" sz="1400" dirty="0"/>
          </a:p>
          <a:p>
            <a:r>
              <a:rPr lang="en-US" sz="1400" dirty="0"/>
              <a:t>The TRICARE supplement coordinates with federal TRICARE benefits.</a:t>
            </a:r>
          </a:p>
          <a:p>
            <a:endParaRPr lang="en-US" sz="1400" dirty="0"/>
          </a:p>
          <a:p>
            <a:r>
              <a:rPr lang="en-US" sz="1400" dirty="0"/>
              <a:t>You and your dependents may participate in the TRICARE Supplement if you are eligible for  the state health benefits program and TRICARE as a military retiree, or the spouse of a military retiree.</a:t>
            </a:r>
          </a:p>
          <a:p>
            <a:endParaRPr lang="en-US" sz="1400" dirty="0"/>
          </a:p>
          <a:p>
            <a:r>
              <a:rPr lang="en-US" sz="1400" dirty="0"/>
              <a:t>One note: you cannot be eligible for Medicare.</a:t>
            </a:r>
          </a:p>
          <a:p>
            <a:endParaRPr lang="en-US" sz="1400" dirty="0"/>
          </a:p>
          <a:p>
            <a:r>
              <a:rPr lang="en-US" sz="1400" dirty="0"/>
              <a:t>If you enroll, you are responsible for  paying 100 percent of the monthly premium. And active employees pay with pre-tax dollars through payroll deduction</a:t>
            </a:r>
            <a:r>
              <a:rPr lang="en-US" sz="1400" dirty="0" smtClean="0"/>
              <a:t>.</a:t>
            </a:r>
          </a:p>
          <a:p>
            <a:endParaRPr lang="en-US" sz="1400" dirty="0"/>
          </a:p>
          <a:p>
            <a:r>
              <a:rPr lang="en-US" sz="1400" dirty="0" smtClean="0"/>
              <a:t>Please note that the TRICARE supplement has a new telephone number for assistance –  call 800-638-2610, and select Option 1.  The website is </a:t>
            </a:r>
            <a:r>
              <a:rPr lang="en-US" sz="1400" dirty="0" smtClean="0">
                <a:hlinkClick r:id="rId3"/>
              </a:rPr>
              <a:t>http://www.selmantricareresource.com/cova</a:t>
            </a:r>
            <a:r>
              <a:rPr lang="en-US" sz="1400" dirty="0" smtClean="0"/>
              <a:t>. </a:t>
            </a:r>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dirty="0"/>
              <a:t>The Flexible Spending Account, or F-S-A, is available to state employees eligible for the state health benefits program.  It is not available to retirees.  </a:t>
            </a:r>
            <a:br>
              <a:rPr lang="en-US" sz="1400" dirty="0"/>
            </a:br>
            <a:endParaRPr lang="en-US" sz="1400" dirty="0" smtClean="0"/>
          </a:p>
          <a:p>
            <a:r>
              <a:rPr lang="en-US" sz="1400" dirty="0"/>
              <a:t>The F-S-A is a great way to save money before taxes. It allows you to set aside funds from your paycheck, pre-tax, to cover eligible expenses.  On average, an F-S-A saves you about $30 on every $100 spent on things you may already be paying for out of your pocket, like copays, deductibles and coinsurance.</a:t>
            </a:r>
          </a:p>
          <a:p>
            <a:endParaRPr lang="en-US" sz="1400" dirty="0"/>
          </a:p>
          <a:p>
            <a:pPr defTabSz="881456" fontAlgn="base">
              <a:spcBef>
                <a:spcPct val="30000"/>
              </a:spcBef>
              <a:spcAft>
                <a:spcPct val="0"/>
              </a:spcAft>
              <a:defRPr/>
            </a:pPr>
            <a:r>
              <a:rPr lang="en-US" sz="1400" dirty="0"/>
              <a:t>It’s important to plan F-S-A spending carefully because you can’t carry over funds from year to year.</a:t>
            </a:r>
          </a:p>
          <a:p>
            <a:pPr marL="173079" indent="-173079" defTabSz="881456" fontAlgn="base">
              <a:spcBef>
                <a:spcPct val="30000"/>
              </a:spcBef>
              <a:spcAft>
                <a:spcPct val="0"/>
              </a:spcAft>
              <a:buFont typeface="Arial" panose="020B0604020202020204" pitchFamily="34" charset="0"/>
              <a:buChar char="•"/>
              <a:defRPr/>
            </a:pPr>
            <a:endParaRPr lang="en-US" sz="1400" dirty="0"/>
          </a:p>
          <a:p>
            <a:pPr>
              <a:spcBef>
                <a:spcPct val="0"/>
              </a:spcBef>
            </a:pPr>
            <a:r>
              <a:rPr lang="en-US" sz="1400" dirty="0" smtClean="0"/>
              <a:t>The </a:t>
            </a:r>
            <a:r>
              <a:rPr lang="en-US" sz="1400" b="1" dirty="0"/>
              <a:t>Health F-S-A </a:t>
            </a:r>
            <a:r>
              <a:rPr lang="en-US" sz="1400" dirty="0"/>
              <a:t>will let you set aside up to $</a:t>
            </a:r>
            <a:r>
              <a:rPr lang="en-US" sz="1400" dirty="0" smtClean="0"/>
              <a:t>2,600 </a:t>
            </a:r>
            <a:r>
              <a:rPr lang="en-US" sz="1400" dirty="0"/>
              <a:t>in pre-tax dollars  to pay for eligible health expenses.  </a:t>
            </a:r>
            <a:r>
              <a:rPr lang="en-US" sz="1400" dirty="0" smtClean="0"/>
              <a:t>With </a:t>
            </a:r>
            <a:r>
              <a:rPr lang="en-US" sz="1400" dirty="0"/>
              <a:t>the Health F-S-A you’ll receive a convenient benefit card that you can use instead of paying out of your pocket at the point of service. </a:t>
            </a:r>
            <a:br>
              <a:rPr lang="en-US" sz="1400" dirty="0"/>
            </a:br>
            <a:endParaRPr lang="en-US" sz="1400" dirty="0"/>
          </a:p>
          <a:p>
            <a:pPr>
              <a:spcBef>
                <a:spcPct val="0"/>
              </a:spcBef>
            </a:pPr>
            <a:r>
              <a:rPr lang="en-US" sz="1400" dirty="0"/>
              <a:t>The </a:t>
            </a:r>
            <a:r>
              <a:rPr lang="en-US" sz="1400" b="1" dirty="0"/>
              <a:t>Dependent Care F-S-A </a:t>
            </a:r>
            <a:r>
              <a:rPr lang="en-US" sz="1400" dirty="0"/>
              <a:t>lets you set aside up to $5,000 in pre-tax dollars per year to pay for </a:t>
            </a:r>
            <a:r>
              <a:rPr lang="en-US" sz="1400" dirty="0" smtClean="0"/>
              <a:t>eligible expenses for the care of your dependent.</a:t>
            </a:r>
            <a:r>
              <a:rPr lang="en-US" sz="1400" dirty="0"/>
              <a:t/>
            </a:r>
            <a:br>
              <a:rPr lang="en-US" sz="1400" dirty="0"/>
            </a:br>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You need to enroll each year to have an FSA.  And remember that you may lose funds at the end of your coverage period if you haven’t filed for reimbursement by the plan’s deadline.  Members in COVA </a:t>
            </a:r>
            <a:r>
              <a:rPr lang="en-US" sz="1400" dirty="0" err="1"/>
              <a:t>HealthAware</a:t>
            </a:r>
            <a:r>
              <a:rPr lang="en-US" sz="1400" dirty="0"/>
              <a:t> should calculate their FSA contributions carefully, since the HRA will pay first for certain expenses.</a:t>
            </a:r>
          </a:p>
          <a:p>
            <a:endParaRPr lang="en-US" sz="1400" dirty="0"/>
          </a:p>
          <a:p>
            <a:r>
              <a:rPr lang="en-US" sz="1400" dirty="0"/>
              <a:t>Employees who are not enrolled in an F-S-A can go to www.anthem.com/cova to learn more. You can use the online calculators to help estimate how much money to put aside in your account. Download the </a:t>
            </a:r>
            <a:r>
              <a:rPr lang="en-US" sz="1400" dirty="0" smtClean="0"/>
              <a:t>2016 </a:t>
            </a:r>
            <a:r>
              <a:rPr lang="en-US" sz="1400" dirty="0"/>
              <a:t>FSA Sourcebook and take a look at the FAQs for both the Health and Dependent Care accounts.</a:t>
            </a:r>
          </a:p>
          <a:p>
            <a:endParaRPr lang="en-US" sz="1400" dirty="0"/>
          </a:p>
          <a:p>
            <a:r>
              <a:rPr lang="en-US" sz="1400" dirty="0"/>
              <a:t>Starting July 1, new participants can register on the F-S-A site and start an online account to view account balances, account activity, direct deposit and online payments. </a:t>
            </a:r>
            <a:br>
              <a:rPr lang="en-US" sz="1400" dirty="0"/>
            </a:br>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Here’s where to get more information…</a:t>
            </a:r>
          </a:p>
          <a:p>
            <a:endParaRPr lang="en-US" sz="1400" dirty="0"/>
          </a:p>
          <a:p>
            <a:r>
              <a:rPr lang="en-US" sz="1400" dirty="0"/>
              <a:t>In your Spotlight or retiree Open Enrollment booklet</a:t>
            </a:r>
          </a:p>
          <a:p>
            <a:endParaRPr lang="en-US" sz="1400" dirty="0"/>
          </a:p>
          <a:p>
            <a:r>
              <a:rPr lang="en-US" sz="1400" dirty="0"/>
              <a:t>From your agency Benefits Administrator</a:t>
            </a:r>
          </a:p>
          <a:p>
            <a:endParaRPr lang="en-US" sz="1400" dirty="0"/>
          </a:p>
          <a:p>
            <a:r>
              <a:rPr lang="en-US" sz="1400" dirty="0"/>
              <a:t>You can contact the plans or you can visit </a:t>
            </a:r>
            <a:r>
              <a:rPr lang="en-US" sz="1400" dirty="0">
                <a:hlinkClick r:id="rId3"/>
              </a:rPr>
              <a:t>www.dhrm.virginia.gov</a:t>
            </a:r>
            <a:r>
              <a:rPr lang="en-US" sz="1400" dirty="0"/>
              <a:t>. </a:t>
            </a:r>
          </a:p>
          <a:p>
            <a:endParaRPr lang="en-US" sz="1400"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ea typeface="ＭＳ Ｐゴシック" pitchFamily="-1" charset="-128"/>
                <a:cs typeface="ＭＳ Ｐゴシック" pitchFamily="-1" charset="-128"/>
              </a:rPr>
              <a:t>We’ve looked at </a:t>
            </a:r>
            <a:r>
              <a:rPr lang="en-US" sz="1400" dirty="0">
                <a:ea typeface="ＭＳ Ｐゴシック" pitchFamily="-1" charset="-128"/>
                <a:cs typeface="ＭＳ Ｐゴシック" pitchFamily="-1" charset="-128"/>
              </a:rPr>
              <a:t>the plans, your choices during Open Enrollment and the changes this year.  So </a:t>
            </a:r>
            <a:r>
              <a:rPr lang="en-US" sz="1400" dirty="0" smtClean="0">
                <a:ea typeface="ＭＳ Ｐゴシック" pitchFamily="-1" charset="-128"/>
                <a:cs typeface="ＭＳ Ｐゴシック" pitchFamily="-1" charset="-128"/>
              </a:rPr>
              <a:t>once you decide the best course for you and your family, make your election!</a:t>
            </a:r>
            <a:endParaRPr lang="en-US" sz="1400" dirty="0">
              <a:ea typeface="ＭＳ Ｐゴシック" pitchFamily="-1" charset="-128"/>
              <a:cs typeface="ＭＳ Ｐゴシック" pitchFamily="-1" charset="-128"/>
            </a:endParaRPr>
          </a:p>
          <a:p>
            <a:endParaRPr lang="en-US" sz="1400" dirty="0">
              <a:ea typeface="ＭＳ Ｐゴシック" pitchFamily="-1" charset="-128"/>
              <a:cs typeface="ＭＳ Ｐゴシック" pitchFamily="-1" charset="-128"/>
            </a:endParaRPr>
          </a:p>
          <a:p>
            <a:r>
              <a:rPr lang="en-US" sz="1400" dirty="0" smtClean="0">
                <a:ea typeface="ＭＳ Ｐゴシック" pitchFamily="-1" charset="-128"/>
                <a:cs typeface="ＭＳ Ｐゴシック" pitchFamily="-1" charset="-128"/>
              </a:rPr>
              <a:t>Submit </a:t>
            </a:r>
            <a:r>
              <a:rPr lang="en-US" sz="1400" dirty="0">
                <a:ea typeface="ＭＳ Ｐゴシック" pitchFamily="-1" charset="-128"/>
                <a:cs typeface="ＭＳ Ｐゴシック" pitchFamily="-1" charset="-128"/>
              </a:rPr>
              <a:t>an enrollment form to your agency Benefits Administrator. Remember, Open Enrollment ends May </a:t>
            </a:r>
            <a:r>
              <a:rPr lang="en-US" sz="1400" dirty="0" smtClean="0">
                <a:ea typeface="ＭＳ Ｐゴシック" pitchFamily="-1" charset="-128"/>
                <a:cs typeface="ＭＳ Ｐゴシック" pitchFamily="-1" charset="-128"/>
              </a:rPr>
              <a:t>15th, so act now! </a:t>
            </a:r>
            <a:endParaRPr lang="en-US" sz="1400" dirty="0">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4176DC44-BB69-6C4D-BCE6-BE792D9CCD2E}"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6540">
              <a:defRPr/>
            </a:pPr>
            <a:endParaRPr lang="en-US" sz="1100" dirty="0"/>
          </a:p>
        </p:txBody>
      </p:sp>
      <p:sp>
        <p:nvSpPr>
          <p:cNvPr id="4" name="Slide Number Placeholder 3"/>
          <p:cNvSpPr>
            <a:spLocks noGrp="1"/>
          </p:cNvSpPr>
          <p:nvPr>
            <p:ph type="sldNum" sz="quarter" idx="10"/>
          </p:nvPr>
        </p:nvSpPr>
        <p:spPr/>
        <p:txBody>
          <a:bodyPr/>
          <a:lstStyle/>
          <a:p>
            <a:fld id="{89A88FBF-7334-C14E-952F-C3B3705C7DE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9857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6540">
              <a:defRPr/>
            </a:pPr>
            <a:endParaRPr lang="en-US" sz="1100" dirty="0"/>
          </a:p>
        </p:txBody>
      </p:sp>
      <p:sp>
        <p:nvSpPr>
          <p:cNvPr id="4" name="Slide Number Placeholder 3"/>
          <p:cNvSpPr>
            <a:spLocks noGrp="1"/>
          </p:cNvSpPr>
          <p:nvPr>
            <p:ph type="sldNum" sz="quarter" idx="10"/>
          </p:nvPr>
        </p:nvSpPr>
        <p:spPr/>
        <p:txBody>
          <a:bodyPr/>
          <a:lstStyle/>
          <a:p>
            <a:fld id="{89A88FBF-7334-C14E-952F-C3B3705C7DE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9857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6540">
              <a:defRPr/>
            </a:pPr>
            <a:endParaRPr lang="en-US" sz="1100" dirty="0"/>
          </a:p>
        </p:txBody>
      </p:sp>
      <p:sp>
        <p:nvSpPr>
          <p:cNvPr id="4" name="Slide Number Placeholder 3"/>
          <p:cNvSpPr>
            <a:spLocks noGrp="1"/>
          </p:cNvSpPr>
          <p:nvPr>
            <p:ph type="sldNum" sz="quarter" idx="10"/>
          </p:nvPr>
        </p:nvSpPr>
        <p:spPr/>
        <p:txBody>
          <a:bodyPr/>
          <a:lstStyle/>
          <a:p>
            <a:fld id="{89A88FBF-7334-C14E-952F-C3B3705C7DE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9857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6540">
              <a:defRPr/>
            </a:pPr>
            <a:endParaRPr lang="en-US" sz="1100" dirty="0"/>
          </a:p>
        </p:txBody>
      </p:sp>
      <p:sp>
        <p:nvSpPr>
          <p:cNvPr id="4" name="Slide Number Placeholder 3"/>
          <p:cNvSpPr>
            <a:spLocks noGrp="1"/>
          </p:cNvSpPr>
          <p:nvPr>
            <p:ph type="sldNum" sz="quarter" idx="10"/>
          </p:nvPr>
        </p:nvSpPr>
        <p:spPr/>
        <p:txBody>
          <a:bodyPr/>
          <a:lstStyle/>
          <a:p>
            <a:fld id="{89A88FBF-7334-C14E-952F-C3B3705C7DE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9857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solidFill>
                  <a:prstClr val="black"/>
                </a:solidFill>
              </a:rPr>
              <a:t>Think through your options carefully before </a:t>
            </a:r>
            <a:r>
              <a:rPr lang="en-US" dirty="0">
                <a:solidFill>
                  <a:prstClr val="black"/>
                </a:solidFill>
              </a:rPr>
              <a:t>you </a:t>
            </a:r>
            <a:r>
              <a:rPr lang="en-US" dirty="0" smtClean="0">
                <a:solidFill>
                  <a:prstClr val="black"/>
                </a:solidFill>
              </a:rPr>
              <a:t>decide to make changes during Open Enrollment.  Remember, after May 23</a:t>
            </a:r>
            <a:r>
              <a:rPr lang="en-US" baseline="30000" dirty="0" smtClean="0">
                <a:solidFill>
                  <a:prstClr val="black"/>
                </a:solidFill>
              </a:rPr>
              <a:t>rd</a:t>
            </a:r>
            <a:r>
              <a:rPr lang="en-US" dirty="0" smtClean="0">
                <a:solidFill>
                  <a:prstClr val="black"/>
                </a:solidFill>
              </a:rPr>
              <a:t>, your Open Enrollment election cannot be changed. Consider what your family’s health care needs may be in the next year.</a:t>
            </a:r>
          </a:p>
          <a:p>
            <a:pPr defTabSz="923087">
              <a:defRPr/>
            </a:pPr>
            <a:endParaRPr lang="en-US" dirty="0">
              <a:solidFill>
                <a:prstClr val="black"/>
              </a:solidFill>
            </a:endParaRPr>
          </a:p>
          <a:p>
            <a:pPr defTabSz="923087">
              <a:defRPr/>
            </a:pPr>
            <a:r>
              <a:rPr lang="en-US" dirty="0">
                <a:solidFill>
                  <a:prstClr val="black"/>
                </a:solidFill>
              </a:rPr>
              <a:t>You can </a:t>
            </a:r>
            <a:r>
              <a:rPr lang="en-US" dirty="0" smtClean="0">
                <a:solidFill>
                  <a:prstClr val="black"/>
                </a:solidFill>
              </a:rPr>
              <a:t>enroll or change your health plan. Or you can always keep your current plan . You may also want to consider optional buy-ups for COVA Care, the COVA High Deductible Health Plan, or HDHP, and COVA </a:t>
            </a:r>
            <a:r>
              <a:rPr lang="en-US" dirty="0" err="1" smtClean="0">
                <a:solidFill>
                  <a:prstClr val="black"/>
                </a:solidFill>
              </a:rPr>
              <a:t>HealthAware</a:t>
            </a:r>
            <a:r>
              <a:rPr lang="en-US" dirty="0" smtClean="0">
                <a:solidFill>
                  <a:prstClr val="black"/>
                </a:solidFill>
              </a:rPr>
              <a:t>.  These can be purchased for an additional premium. You also have the choice  to waive coverage in state health benefits.</a:t>
            </a:r>
          </a:p>
          <a:p>
            <a:pPr defTabSz="923087">
              <a:defRPr/>
            </a:pPr>
            <a:endParaRPr lang="en-US" dirty="0">
              <a:solidFill>
                <a:prstClr val="black"/>
              </a:solidFill>
            </a:endParaRPr>
          </a:p>
          <a:p>
            <a:pPr defTabSz="923087">
              <a:defRPr/>
            </a:pPr>
            <a:r>
              <a:rPr lang="en-US" dirty="0" smtClean="0">
                <a:solidFill>
                  <a:prstClr val="black"/>
                </a:solidFill>
              </a:rPr>
              <a:t>Think about adding or removing family members from your coverage.  It’s important to remember that if you add a family member, you will need to submit proper documentation to your benefits office.  And  also keep in mind that if you enroll or fail to remove an  ineligible family member,  you can face disciplinary action or be removed from the  health benefits program for up to three years</a:t>
            </a:r>
            <a:r>
              <a:rPr lang="en-US" baseline="0" dirty="0" smtClean="0">
                <a:solidFill>
                  <a:prstClr val="black"/>
                </a:solidFill>
              </a:rPr>
              <a:t>. </a:t>
            </a:r>
            <a:endParaRPr lang="en-US" dirty="0">
              <a:solidFill>
                <a:prstClr val="black"/>
              </a:solidFill>
            </a:endParaRPr>
          </a:p>
          <a:p>
            <a:pPr defTabSz="923087">
              <a:defRPr/>
            </a:pPr>
            <a:endParaRPr lang="en-US" dirty="0">
              <a:solidFill>
                <a:prstClr val="black"/>
              </a:solidFill>
            </a:endParaRPr>
          </a:p>
          <a:p>
            <a:pPr defTabSz="923087">
              <a:defRPr/>
            </a:pPr>
            <a:r>
              <a:rPr lang="en-US" dirty="0" smtClean="0">
                <a:solidFill>
                  <a:prstClr val="black"/>
                </a:solidFill>
              </a:rPr>
              <a:t>In addition to health care, you can </a:t>
            </a:r>
            <a:r>
              <a:rPr lang="en-US" dirty="0">
                <a:solidFill>
                  <a:prstClr val="black"/>
                </a:solidFill>
              </a:rPr>
              <a:t>enroll in a </a:t>
            </a:r>
            <a:r>
              <a:rPr lang="en-US" dirty="0" smtClean="0">
                <a:solidFill>
                  <a:prstClr val="black"/>
                </a:solidFill>
              </a:rPr>
              <a:t>Flexible </a:t>
            </a:r>
            <a:r>
              <a:rPr lang="en-US" dirty="0">
                <a:solidFill>
                  <a:prstClr val="black"/>
                </a:solidFill>
              </a:rPr>
              <a:t>Spending Account, or </a:t>
            </a:r>
            <a:r>
              <a:rPr lang="en-US" dirty="0" smtClean="0">
                <a:solidFill>
                  <a:prstClr val="black"/>
                </a:solidFill>
              </a:rPr>
              <a:t>F-S-A during Open Enrollment.  There are two accounts:  Health and Dependent Care.  You can enroll in one or in both accounts. Remember that you must enroll every year to have an FSA. </a:t>
            </a:r>
            <a:endParaRPr lang="en-US" dirty="0">
              <a:solidFill>
                <a:prstClr val="black"/>
              </a:solidFill>
            </a:endParaRPr>
          </a:p>
          <a:p>
            <a:pPr defTabSz="436540">
              <a:defRPr/>
            </a:pPr>
            <a:endParaRPr lang="en-US" sz="1100" dirty="0"/>
          </a:p>
        </p:txBody>
      </p:sp>
      <p:sp>
        <p:nvSpPr>
          <p:cNvPr id="4" name="Slide Number Placeholder 3"/>
          <p:cNvSpPr>
            <a:spLocks noGrp="1"/>
          </p:cNvSpPr>
          <p:nvPr>
            <p:ph type="sldNum" sz="quarter" idx="10"/>
          </p:nvPr>
        </p:nvSpPr>
        <p:spPr/>
        <p:txBody>
          <a:bodyPr/>
          <a:lstStyle/>
          <a:p>
            <a:fld id="{89A88FBF-7334-C14E-952F-C3B3705C7DE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9857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43">
              <a:defRPr/>
            </a:pPr>
            <a:r>
              <a:rPr lang="en-US" sz="1400" dirty="0" smtClean="0">
                <a:solidFill>
                  <a:prstClr val="black"/>
                </a:solidFill>
              </a:rPr>
              <a:t>You have a menu of health plans available to you.</a:t>
            </a:r>
            <a:endParaRPr lang="en-US" sz="1400" dirty="0">
              <a:solidFill>
                <a:prstClr val="black"/>
              </a:solidFill>
            </a:endParaRPr>
          </a:p>
          <a:p>
            <a:pPr defTabSz="461543">
              <a:defRPr/>
            </a:pPr>
            <a:endParaRPr lang="en-US" sz="1400" dirty="0">
              <a:solidFill>
                <a:prstClr val="black"/>
              </a:solidFill>
            </a:endParaRPr>
          </a:p>
          <a:p>
            <a:pPr defTabSz="461543">
              <a:defRPr/>
            </a:pPr>
            <a:r>
              <a:rPr lang="en-US" sz="1400" dirty="0">
                <a:solidFill>
                  <a:prstClr val="black"/>
                </a:solidFill>
              </a:rPr>
              <a:t>COVA </a:t>
            </a:r>
            <a:r>
              <a:rPr lang="en-US" sz="1400" dirty="0" err="1">
                <a:solidFill>
                  <a:prstClr val="black"/>
                </a:solidFill>
              </a:rPr>
              <a:t>HealthAware</a:t>
            </a:r>
            <a:r>
              <a:rPr lang="en-US" sz="1400" dirty="0">
                <a:solidFill>
                  <a:prstClr val="black"/>
                </a:solidFill>
              </a:rPr>
              <a:t> is </a:t>
            </a:r>
            <a:r>
              <a:rPr lang="en-US" sz="1400" dirty="0" smtClean="0">
                <a:solidFill>
                  <a:prstClr val="black"/>
                </a:solidFill>
              </a:rPr>
              <a:t>offered statewide </a:t>
            </a:r>
            <a:r>
              <a:rPr lang="en-US" sz="1400" dirty="0">
                <a:solidFill>
                  <a:prstClr val="black"/>
                </a:solidFill>
              </a:rPr>
              <a:t> </a:t>
            </a:r>
            <a:r>
              <a:rPr lang="en-US" sz="1400" dirty="0" smtClean="0">
                <a:solidFill>
                  <a:prstClr val="black"/>
                </a:solidFill>
              </a:rPr>
              <a:t>and </a:t>
            </a:r>
            <a:r>
              <a:rPr lang="en-US" sz="1400" dirty="0">
                <a:solidFill>
                  <a:prstClr val="black"/>
                </a:solidFill>
              </a:rPr>
              <a:t>Aetna administers all benefits</a:t>
            </a:r>
            <a:r>
              <a:rPr lang="en-US" sz="1400" dirty="0" smtClean="0">
                <a:solidFill>
                  <a:prstClr val="black"/>
                </a:solidFill>
              </a:rPr>
              <a:t>.</a:t>
            </a:r>
          </a:p>
          <a:p>
            <a:pPr defTabSz="461543">
              <a:defRPr/>
            </a:pPr>
            <a:endParaRPr lang="en-US" sz="1400" dirty="0">
              <a:solidFill>
                <a:prstClr val="black"/>
              </a:solidFill>
            </a:endParaRPr>
          </a:p>
          <a:p>
            <a:pPr defTabSz="461543">
              <a:defRPr/>
            </a:pPr>
            <a:r>
              <a:rPr lang="en-US" sz="1400" dirty="0" smtClean="0">
                <a:solidFill>
                  <a:prstClr val="black"/>
                </a:solidFill>
              </a:rPr>
              <a:t>COVA </a:t>
            </a:r>
            <a:r>
              <a:rPr lang="en-US" sz="1400" dirty="0">
                <a:solidFill>
                  <a:prstClr val="black"/>
                </a:solidFill>
              </a:rPr>
              <a:t>Care  and COVA HDHP </a:t>
            </a:r>
            <a:r>
              <a:rPr lang="en-US" sz="1400" dirty="0" smtClean="0">
                <a:solidFill>
                  <a:prstClr val="black"/>
                </a:solidFill>
              </a:rPr>
              <a:t>are also </a:t>
            </a:r>
            <a:r>
              <a:rPr lang="en-US" sz="1400" dirty="0">
                <a:solidFill>
                  <a:prstClr val="black"/>
                </a:solidFill>
              </a:rPr>
              <a:t>statewide plans administered by Anthem Blue Cross and Blue Shield, and Delta Dental of Virginia.</a:t>
            </a:r>
          </a:p>
          <a:p>
            <a:pPr defTabSz="461543">
              <a:defRPr/>
            </a:pPr>
            <a:endParaRPr lang="en-US" sz="1400" dirty="0">
              <a:solidFill>
                <a:prstClr val="black"/>
              </a:solidFill>
            </a:endParaRPr>
          </a:p>
          <a:p>
            <a:pPr defTabSz="461543">
              <a:defRPr/>
            </a:pPr>
            <a:r>
              <a:rPr lang="en-US" sz="1400" dirty="0" smtClean="0">
                <a:solidFill>
                  <a:prstClr val="black"/>
                </a:solidFill>
              </a:rPr>
              <a:t>The </a:t>
            </a:r>
            <a:r>
              <a:rPr lang="en-US" sz="1400" dirty="0">
                <a:solidFill>
                  <a:prstClr val="black"/>
                </a:solidFill>
              </a:rPr>
              <a:t>Kaiser Permanente HMO is a regional plan offered primarily in Northern Virginia. The statewide TRICARE supplement coordinates with the federal TRICARE plan and is administered by </a:t>
            </a:r>
            <a:r>
              <a:rPr lang="en-US" sz="1400" dirty="0" smtClean="0">
                <a:solidFill>
                  <a:prstClr val="black"/>
                </a:solidFill>
              </a:rPr>
              <a:t>Selman &amp; Company. </a:t>
            </a:r>
            <a:endParaRPr lang="en-US" sz="1400" dirty="0">
              <a:solidFill>
                <a:prstClr val="black"/>
              </a:solidFill>
            </a:endParaRPr>
          </a:p>
          <a:p>
            <a:pPr defTabSz="461543">
              <a:defRPr/>
            </a:pPr>
            <a:endParaRPr lang="en-US" sz="1400" dirty="0">
              <a:solidFill>
                <a:prstClr val="black"/>
              </a:solidFill>
            </a:endParaRPr>
          </a:p>
          <a:p>
            <a:pPr defTabSz="461543">
              <a:defRPr/>
            </a:pPr>
            <a:endParaRPr lang="en-US" sz="1400" dirty="0">
              <a:solidFill>
                <a:prstClr val="black"/>
              </a:solidFill>
            </a:endParaRPr>
          </a:p>
        </p:txBody>
      </p:sp>
      <p:sp>
        <p:nvSpPr>
          <p:cNvPr id="4" name="Slide Number Placeholder 3"/>
          <p:cNvSpPr>
            <a:spLocks noGrp="1"/>
          </p:cNvSpPr>
          <p:nvPr>
            <p:ph type="sldNum" sz="quarter" idx="10"/>
          </p:nvPr>
        </p:nvSpPr>
        <p:spPr/>
        <p:txBody>
          <a:bodyPr/>
          <a:lstStyle/>
          <a:p>
            <a:fld id="{281FD4A4-F475-1E4B-BB95-F8BB23623F0D}" type="slidenum">
              <a:rPr lang="en-US" smtClean="0"/>
              <a:t>9</a:t>
            </a:fld>
            <a:endParaRPr lang="en-US" dirty="0"/>
          </a:p>
        </p:txBody>
      </p:sp>
    </p:spTree>
    <p:extLst>
      <p:ext uri="{BB962C8B-B14F-4D97-AF65-F5344CB8AC3E}">
        <p14:creationId xmlns:p14="http://schemas.microsoft.com/office/powerpoint/2010/main" val="303492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230018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373486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10147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827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350" y="1588"/>
            <a:ext cx="65595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lvl1pPr algn="l">
              <a:defRPr sz="3200">
                <a:solidFill>
                  <a:srgbClr val="0070C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8213"/>
            <a:ext cx="8229600" cy="3917950"/>
          </a:xfrm>
        </p:spPr>
        <p:txBody>
          <a:bodyPr/>
          <a:lstStyle>
            <a:lvl1pPr>
              <a:defRPr sz="2500">
                <a:solidFill>
                  <a:schemeClr val="tx1">
                    <a:lumMod val="50000"/>
                    <a:lumOff val="50000"/>
                  </a:schemeClr>
                </a:solidFill>
                <a:latin typeface="Arial" panose="020B0604020202020204" pitchFamily="34" charset="0"/>
                <a:cs typeface="Arial" panose="020B0604020202020204" pitchFamily="34" charset="0"/>
              </a:defRPr>
            </a:lvl1pPr>
            <a:lvl2pPr>
              <a:defRPr sz="2300">
                <a:solidFill>
                  <a:schemeClr val="tx1">
                    <a:lumMod val="50000"/>
                    <a:lumOff val="50000"/>
                  </a:schemeClr>
                </a:solidFill>
                <a:latin typeface="Arial" panose="020B0604020202020204" pitchFamily="34" charset="0"/>
                <a:cs typeface="Arial" panose="020B0604020202020204" pitchFamily="34" charset="0"/>
              </a:defRPr>
            </a:lvl2pPr>
            <a:lvl3pPr>
              <a:defRPr sz="2100">
                <a:solidFill>
                  <a:schemeClr val="tx1">
                    <a:lumMod val="50000"/>
                    <a:lumOff val="50000"/>
                  </a:schemeClr>
                </a:solidFill>
                <a:latin typeface="Arial" panose="020B0604020202020204" pitchFamily="34" charset="0"/>
                <a:cs typeface="Arial" panose="020B0604020202020204" pitchFamily="34" charset="0"/>
              </a:defRPr>
            </a:lvl3pPr>
            <a:lvl4pPr>
              <a:defRPr sz="1800">
                <a:solidFill>
                  <a:schemeClr val="tx1">
                    <a:lumMod val="50000"/>
                    <a:lumOff val="50000"/>
                  </a:schemeClr>
                </a:solidFill>
                <a:latin typeface="Arial" panose="020B0604020202020204" pitchFamily="34" charset="0"/>
                <a:cs typeface="Arial" panose="020B0604020202020204" pitchFamily="34" charset="0"/>
              </a:defRPr>
            </a:lvl4pPr>
            <a:lvl5pPr>
              <a:defRPr sz="16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08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92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70C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06625"/>
            <a:ext cx="4038600" cy="3919538"/>
          </a:xfrm>
        </p:spPr>
        <p:txBody>
          <a:bodyPr/>
          <a:lstStyle>
            <a:lvl1pPr>
              <a:defRPr sz="28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000">
                <a:solidFill>
                  <a:schemeClr val="tx1">
                    <a:lumMod val="50000"/>
                    <a:lumOff val="50000"/>
                  </a:schemeClr>
                </a:solidFill>
                <a:latin typeface="Arial" panose="020B0604020202020204" pitchFamily="34" charset="0"/>
                <a:cs typeface="Arial" panose="020B0604020202020204" pitchFamily="34" charset="0"/>
              </a:defRPr>
            </a:lvl3pPr>
            <a:lvl4pPr>
              <a:defRPr sz="1800">
                <a:solidFill>
                  <a:schemeClr val="tx1">
                    <a:lumMod val="50000"/>
                    <a:lumOff val="50000"/>
                  </a:schemeClr>
                </a:solidFill>
                <a:latin typeface="Arial" panose="020B0604020202020204" pitchFamily="34" charset="0"/>
                <a:cs typeface="Arial" panose="020B0604020202020204" pitchFamily="34" charset="0"/>
              </a:defRPr>
            </a:lvl4pPr>
            <a:lvl5pPr>
              <a:defRPr sz="1800">
                <a:solidFill>
                  <a:schemeClr val="tx1">
                    <a:lumMod val="50000"/>
                    <a:lumOff val="50000"/>
                  </a:schemeClr>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06625"/>
            <a:ext cx="4038600" cy="3919538"/>
          </a:xfrm>
        </p:spPr>
        <p:txBody>
          <a:bodyPr/>
          <a:lstStyle>
            <a:lvl1pPr>
              <a:defRPr sz="28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000">
                <a:solidFill>
                  <a:schemeClr val="tx1">
                    <a:lumMod val="50000"/>
                    <a:lumOff val="50000"/>
                  </a:schemeClr>
                </a:solidFill>
                <a:latin typeface="Arial" panose="020B0604020202020204" pitchFamily="34" charset="0"/>
                <a:cs typeface="Arial" panose="020B0604020202020204" pitchFamily="34" charset="0"/>
              </a:defRPr>
            </a:lvl3pPr>
            <a:lvl4pPr>
              <a:defRPr sz="1800">
                <a:solidFill>
                  <a:schemeClr val="tx1">
                    <a:lumMod val="50000"/>
                    <a:lumOff val="50000"/>
                  </a:schemeClr>
                </a:solidFill>
                <a:latin typeface="Arial" panose="020B0604020202020204" pitchFamily="34" charset="0"/>
                <a:cs typeface="Arial" panose="020B0604020202020204" pitchFamily="34" charset="0"/>
              </a:defRPr>
            </a:lvl4pPr>
            <a:lvl5pPr>
              <a:defRPr sz="1800">
                <a:solidFill>
                  <a:schemeClr val="tx1">
                    <a:lumMod val="50000"/>
                    <a:lumOff val="50000"/>
                  </a:schemeClr>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405272"/>
            <a:ext cx="2133600" cy="316203"/>
          </a:xfrm>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6" name="Footer Placeholder 5"/>
          <p:cNvSpPr>
            <a:spLocks noGrp="1"/>
          </p:cNvSpPr>
          <p:nvPr>
            <p:ph type="ftr" sz="quarter" idx="11"/>
          </p:nvPr>
        </p:nvSpPr>
        <p:spPr>
          <a:xfrm>
            <a:off x="3124200" y="6405272"/>
            <a:ext cx="2895600" cy="316203"/>
          </a:xfrm>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405272"/>
            <a:ext cx="2133600" cy="316203"/>
          </a:xfrm>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65595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05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60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8735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35355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103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1196760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681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5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477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onten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 name="Title 1"/>
          <p:cNvSpPr>
            <a:spLocks noGrp="1"/>
          </p:cNvSpPr>
          <p:nvPr>
            <p:ph type="title" hasCustomPrompt="1"/>
          </p:nvPr>
        </p:nvSpPr>
        <p:spPr>
          <a:xfrm>
            <a:off x="685798" y="194732"/>
            <a:ext cx="8001001" cy="457200"/>
          </a:xfrm>
        </p:spPr>
        <p:txBody>
          <a:bodyPr anchor="b" anchorCtr="0"/>
          <a:lstStyle>
            <a:lvl1pPr algn="l">
              <a:lnSpc>
                <a:spcPct val="100000"/>
              </a:lnSpc>
              <a:defRPr sz="2800" b="0" i="0" baseline="0">
                <a:solidFill>
                  <a:srgbClr val="AE2573"/>
                </a:solidFill>
                <a:latin typeface="Garamond"/>
                <a:cs typeface="Garamond"/>
              </a:defRPr>
            </a:lvl1pPr>
          </a:lstStyle>
          <a:p>
            <a:r>
              <a:rPr lang="en-US" dirty="0" smtClean="0"/>
              <a:t>Click to edit slide title</a:t>
            </a:r>
            <a:endParaRPr lang="en-US" dirty="0"/>
          </a:p>
        </p:txBody>
      </p:sp>
      <p:sp>
        <p:nvSpPr>
          <p:cNvPr id="21" name="Content Placeholder 2"/>
          <p:cNvSpPr>
            <a:spLocks noGrp="1"/>
          </p:cNvSpPr>
          <p:nvPr>
            <p:ph sz="half" idx="1"/>
          </p:nvPr>
        </p:nvSpPr>
        <p:spPr>
          <a:xfrm>
            <a:off x="685799" y="914400"/>
            <a:ext cx="8001001" cy="4953000"/>
          </a:xfrm>
        </p:spPr>
        <p:txBody>
          <a:bodyPr/>
          <a:lstStyle>
            <a:lvl1pPr>
              <a:buClr>
                <a:schemeClr val="accent2"/>
              </a:buClr>
              <a:defRPr sz="1800">
                <a:solidFill>
                  <a:schemeClr val="tx1">
                    <a:lumMod val="50000"/>
                    <a:lumOff val="50000"/>
                  </a:schemeClr>
                </a:solidFill>
              </a:defRPr>
            </a:lvl1pPr>
            <a:lvl2pPr marL="0" indent="0">
              <a:buClr>
                <a:schemeClr val="accent3"/>
              </a:buClr>
              <a:buNone/>
              <a:defRPr sz="1600">
                <a:solidFill>
                  <a:schemeClr val="bg1">
                    <a:lumMod val="65000"/>
                  </a:schemeClr>
                </a:solidFill>
              </a:defRPr>
            </a:lvl2pPr>
            <a:lvl3pPr marL="347663" indent="-177800">
              <a:buClr>
                <a:schemeClr val="accent3"/>
              </a:buClr>
              <a:tabLst/>
              <a:defRPr sz="1600">
                <a:solidFill>
                  <a:schemeClr val="bg1">
                    <a:lumMod val="65000"/>
                  </a:schemeClr>
                </a:solidFill>
              </a:defRPr>
            </a:lvl3pPr>
            <a:lvl4pPr marL="515938" indent="-168275">
              <a:buClr>
                <a:schemeClr val="accent3"/>
              </a:buClr>
              <a:defRPr sz="1600" baseline="0">
                <a:solidFill>
                  <a:schemeClr val="bg1">
                    <a:lumMod val="65000"/>
                  </a:schemeClr>
                </a:solidFill>
              </a:defRPr>
            </a:lvl4pPr>
            <a:lvl5pPr marL="1201738" indent="-168275">
              <a:buClr>
                <a:schemeClr val="accent3"/>
              </a:buClr>
              <a:defRPr sz="16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Footer Placeholder 4"/>
          <p:cNvSpPr>
            <a:spLocks noGrp="1"/>
          </p:cNvSpPr>
          <p:nvPr>
            <p:ph type="ftr" sz="quarter" idx="3"/>
          </p:nvPr>
        </p:nvSpPr>
        <p:spPr>
          <a:xfrm>
            <a:off x="685798" y="5883274"/>
            <a:ext cx="8001001" cy="365126"/>
          </a:xfrm>
          <a:prstGeom prst="rect">
            <a:avLst/>
          </a:prstGeom>
        </p:spPr>
        <p:txBody>
          <a:bodyPr vert="horz" lIns="91440" tIns="45720" rIns="91440" bIns="45720" rtlCol="0" anchor="b"/>
          <a:lstStyle>
            <a:lvl1pPr marL="0" marR="0" indent="0" algn="l" defTabSz="457200" rtl="0" eaLnBrk="1" fontAlgn="auto" latinLnBrk="0" hangingPunct="1">
              <a:lnSpc>
                <a:spcPct val="100000"/>
              </a:lnSpc>
              <a:spcBef>
                <a:spcPts val="0"/>
              </a:spcBef>
              <a:spcAft>
                <a:spcPts val="0"/>
              </a:spcAft>
              <a:buClrTx/>
              <a:buSzTx/>
              <a:buFontTx/>
              <a:buNone/>
              <a:tabLst/>
              <a:defRPr lang="en-US" sz="800" smtClean="0">
                <a:solidFill>
                  <a:schemeClr val="bg1">
                    <a:lumMod val="50000"/>
                  </a:schemeClr>
                </a:solidFill>
              </a:defRPr>
            </a:lvl1pPr>
          </a:lstStyle>
          <a:p>
            <a:r>
              <a:rPr lang="en-US" kern="0" smtClean="0">
                <a:solidFill>
                  <a:prstClr val="white">
                    <a:lumMod val="50000"/>
                  </a:prstClr>
                </a:solidFill>
              </a:rPr>
              <a:t>April 2018</a:t>
            </a:r>
            <a:endParaRPr kern="0" dirty="0">
              <a:solidFill>
                <a:prstClr val="white">
                  <a:lumMod val="50000"/>
                </a:prstClr>
              </a:solidFill>
            </a:endParaRPr>
          </a:p>
        </p:txBody>
      </p:sp>
      <p:pic>
        <p:nvPicPr>
          <p:cNvPr id="10" name="Picture 9" descr="Anthem_BCBS_RGB.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9" y="6076949"/>
            <a:ext cx="2343154" cy="781051"/>
          </a:xfrm>
          <a:prstGeom prst="rect">
            <a:avLst/>
          </a:prstGeom>
        </p:spPr>
      </p:pic>
      <p:sp>
        <p:nvSpPr>
          <p:cNvPr id="11" name="Rectangle 15"/>
          <p:cNvSpPr>
            <a:spLocks noChangeArrowheads="1"/>
          </p:cNvSpPr>
          <p:nvPr userDrawn="1"/>
        </p:nvSpPr>
        <p:spPr bwMode="auto">
          <a:xfrm>
            <a:off x="8483598" y="6375402"/>
            <a:ext cx="279402" cy="228600"/>
          </a:xfrm>
          <a:prstGeom prst="rect">
            <a:avLst/>
          </a:prstGeom>
          <a:noFill/>
          <a:ln w="9525">
            <a:noFill/>
            <a:miter lim="800000"/>
            <a:headEnd/>
            <a:tailEnd/>
          </a:ln>
        </p:spPr>
        <p:txBody>
          <a:bodyPr lIns="0" tIns="0" rIns="0" bIns="0" anchor="b">
            <a:prstTxWarp prst="textNoShape">
              <a:avLst/>
            </a:prstTxWarp>
          </a:bodyPr>
          <a:lstStyle/>
          <a:p>
            <a:pPr algn="r">
              <a:defRPr/>
            </a:pPr>
            <a:fld id="{541CD832-8E56-424F-B362-F96FE1CA959E}" type="slidenum">
              <a:rPr lang="en-US" sz="800" smtClean="0">
                <a:solidFill>
                  <a:prstClr val="white">
                    <a:lumMod val="50000"/>
                  </a:prstClr>
                </a:solidFill>
                <a:ea typeface="ヒラギノ角ゴ Pro W3" charset="-128"/>
              </a:rPr>
              <a:pPr algn="r">
                <a:defRPr/>
              </a:pPr>
              <a:t>‹#›</a:t>
            </a:fld>
            <a:endParaRPr lang="en-US" sz="800" dirty="0">
              <a:solidFill>
                <a:prstClr val="white">
                  <a:lumMod val="50000"/>
                </a:prstClr>
              </a:solidFill>
              <a:ea typeface="ヒラギノ角ゴ Pro W3" charset="-128"/>
            </a:endParaRPr>
          </a:p>
        </p:txBody>
      </p:sp>
    </p:spTree>
    <p:extLst>
      <p:ext uri="{BB962C8B-B14F-4D97-AF65-F5344CB8AC3E}">
        <p14:creationId xmlns:p14="http://schemas.microsoft.com/office/powerpoint/2010/main" val="3523628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Title Slide 2">
    <p:spTree>
      <p:nvGrpSpPr>
        <p:cNvPr id="1" name=""/>
        <p:cNvGrpSpPr/>
        <p:nvPr/>
      </p:nvGrpSpPr>
      <p:grpSpPr>
        <a:xfrm>
          <a:off x="0" y="0"/>
          <a:ext cx="0" cy="0"/>
          <a:chOff x="0" y="0"/>
          <a:chExt cx="0" cy="0"/>
        </a:xfrm>
      </p:grpSpPr>
      <p:pic>
        <p:nvPicPr>
          <p:cNvPr id="9" name="Picture 8" descr="86514503.jpg"/>
          <p:cNvPicPr>
            <a:picLocks noChangeAspect="1"/>
          </p:cNvPicPr>
          <p:nvPr userDrawn="1"/>
        </p:nvPicPr>
        <p:blipFill>
          <a:blip r:embed="rId2" cstate="screen"/>
          <a:srcRect/>
          <a:stretch>
            <a:fillRect/>
          </a:stretch>
        </p:blipFill>
        <p:spPr>
          <a:xfrm>
            <a:off x="0" y="0"/>
            <a:ext cx="9144000" cy="6858000"/>
          </a:xfrm>
          <a:prstGeom prst="rect">
            <a:avLst/>
          </a:prstGeom>
        </p:spPr>
      </p:pic>
      <p:sp>
        <p:nvSpPr>
          <p:cNvPr id="3099" name="Rectangle 27"/>
          <p:cNvSpPr>
            <a:spLocks noGrp="1" noChangeArrowheads="1"/>
          </p:cNvSpPr>
          <p:nvPr>
            <p:ph type="ctrTitle" hasCustomPrompt="1"/>
          </p:nvPr>
        </p:nvSpPr>
        <p:spPr>
          <a:xfrm>
            <a:off x="1318034" y="4360333"/>
            <a:ext cx="6602100" cy="951290"/>
          </a:xfrm>
        </p:spPr>
        <p:txBody>
          <a:bodyPr anchor="b"/>
          <a:lstStyle>
            <a:lvl1pPr>
              <a:lnSpc>
                <a:spcPct val="90000"/>
              </a:lnSpc>
              <a:defRPr sz="2600">
                <a:solidFill>
                  <a:schemeClr val="bg2"/>
                </a:solidFill>
              </a:defRPr>
            </a:lvl1pPr>
          </a:lstStyle>
          <a:p>
            <a:r>
              <a:rPr lang="en-US" dirty="0" smtClean="0"/>
              <a:t>Text should be in Arial, 26 pt. </a:t>
            </a:r>
            <a:endParaRPr lang="en-US" dirty="0"/>
          </a:p>
        </p:txBody>
      </p:sp>
      <p:sp>
        <p:nvSpPr>
          <p:cNvPr id="19" name="Text Placeholder 18"/>
          <p:cNvSpPr>
            <a:spLocks noGrp="1"/>
          </p:cNvSpPr>
          <p:nvPr>
            <p:ph type="body" sz="quarter" idx="10"/>
          </p:nvPr>
        </p:nvSpPr>
        <p:spPr>
          <a:xfrm>
            <a:off x="1324930" y="5492750"/>
            <a:ext cx="6594475" cy="1184327"/>
          </a:xfrm>
        </p:spPr>
        <p:txBody>
          <a:bodyPr/>
          <a:lstStyle>
            <a:lvl1pPr marL="0" indent="0">
              <a:buNone/>
              <a:defRPr sz="1600" cap="none">
                <a:solidFill>
                  <a:schemeClr val="tx1"/>
                </a:solidFill>
              </a:defRPr>
            </a:lvl1pPr>
            <a:lvl2pPr>
              <a:buClr>
                <a:schemeClr val="bg1"/>
              </a:buClr>
              <a:defRPr sz="1600">
                <a:solidFill>
                  <a:srgbClr val="FFFFFF"/>
                </a:solidFill>
              </a:defRPr>
            </a:lvl2pPr>
            <a:lvl3pPr>
              <a:buClr>
                <a:schemeClr val="bg1"/>
              </a:buClr>
              <a:defRPr sz="1600">
                <a:solidFill>
                  <a:srgbClr val="FFFFFF"/>
                </a:solidFill>
              </a:defRPr>
            </a:lvl3pPr>
            <a:lvl4pPr>
              <a:buClr>
                <a:schemeClr val="bg1"/>
              </a:buClr>
              <a:defRPr sz="1600">
                <a:solidFill>
                  <a:srgbClr val="FFFFFF"/>
                </a:solidFill>
              </a:defRPr>
            </a:lvl4pPr>
            <a:lvl5pPr>
              <a:buClr>
                <a:schemeClr val="bg1"/>
              </a:buClr>
              <a:defRPr sz="1600">
                <a:solidFill>
                  <a:srgbClr val="FFFFFF"/>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874384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3505901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1477521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2424478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April 2015</a:t>
            </a:r>
            <a:endParaRPr lang="en-US"/>
          </a:p>
        </p:txBody>
      </p:sp>
      <p:sp>
        <p:nvSpPr>
          <p:cNvPr id="6" name="Footer Placeholder 5"/>
          <p:cNvSpPr>
            <a:spLocks noGrp="1"/>
          </p:cNvSpPr>
          <p:nvPr>
            <p:ph type="ftr" sz="quarter" idx="11"/>
          </p:nvPr>
        </p:nvSpPr>
        <p:spPr/>
        <p:txBody>
          <a:bodyPr/>
          <a:lstStyle/>
          <a:p>
            <a:r>
              <a:rPr lang="en-US" smtClean="0"/>
              <a:t>April 2018</a:t>
            </a:r>
            <a:endParaRPr lang="en-US"/>
          </a:p>
        </p:txBody>
      </p:sp>
      <p:sp>
        <p:nvSpPr>
          <p:cNvPr id="7" name="Slide Number Placeholder 6"/>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474703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April 2015</a:t>
            </a:r>
            <a:endParaRPr lang="en-US"/>
          </a:p>
        </p:txBody>
      </p:sp>
      <p:sp>
        <p:nvSpPr>
          <p:cNvPr id="8" name="Footer Placeholder 7"/>
          <p:cNvSpPr>
            <a:spLocks noGrp="1"/>
          </p:cNvSpPr>
          <p:nvPr>
            <p:ph type="ftr" sz="quarter" idx="11"/>
          </p:nvPr>
        </p:nvSpPr>
        <p:spPr/>
        <p:txBody>
          <a:bodyPr/>
          <a:lstStyle/>
          <a:p>
            <a:r>
              <a:rPr lang="en-US" smtClean="0"/>
              <a:t>April 2018</a:t>
            </a:r>
            <a:endParaRPr lang="en-US"/>
          </a:p>
        </p:txBody>
      </p:sp>
      <p:sp>
        <p:nvSpPr>
          <p:cNvPr id="9" name="Slide Number Placeholder 8"/>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218137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4202967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April 2015</a:t>
            </a:r>
            <a:endParaRPr lang="en-US"/>
          </a:p>
        </p:txBody>
      </p:sp>
      <p:sp>
        <p:nvSpPr>
          <p:cNvPr id="4" name="Footer Placeholder 3"/>
          <p:cNvSpPr>
            <a:spLocks noGrp="1"/>
          </p:cNvSpPr>
          <p:nvPr>
            <p:ph type="ftr" sz="quarter" idx="11"/>
          </p:nvPr>
        </p:nvSpPr>
        <p:spPr/>
        <p:txBody>
          <a:bodyPr/>
          <a:lstStyle/>
          <a:p>
            <a:r>
              <a:rPr lang="en-US" smtClean="0"/>
              <a:t>April 2018</a:t>
            </a:r>
            <a:endParaRPr lang="en-US"/>
          </a:p>
        </p:txBody>
      </p:sp>
      <p:sp>
        <p:nvSpPr>
          <p:cNvPr id="5" name="Slide Number Placeholder 4"/>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1968169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April 2015</a:t>
            </a:r>
            <a:endParaRPr lang="en-US"/>
          </a:p>
        </p:txBody>
      </p:sp>
      <p:sp>
        <p:nvSpPr>
          <p:cNvPr id="3" name="Footer Placeholder 2"/>
          <p:cNvSpPr>
            <a:spLocks noGrp="1"/>
          </p:cNvSpPr>
          <p:nvPr>
            <p:ph type="ftr" sz="quarter" idx="11"/>
          </p:nvPr>
        </p:nvSpPr>
        <p:spPr/>
        <p:txBody>
          <a:bodyPr/>
          <a:lstStyle/>
          <a:p>
            <a:r>
              <a:rPr lang="en-US" smtClean="0"/>
              <a:t>April 2018</a:t>
            </a:r>
            <a:endParaRPr lang="en-US"/>
          </a:p>
        </p:txBody>
      </p:sp>
      <p:sp>
        <p:nvSpPr>
          <p:cNvPr id="4" name="Slide Number Placeholder 3"/>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1728181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2015</a:t>
            </a:r>
            <a:endParaRPr lang="en-US"/>
          </a:p>
        </p:txBody>
      </p:sp>
      <p:sp>
        <p:nvSpPr>
          <p:cNvPr id="6" name="Footer Placeholder 5"/>
          <p:cNvSpPr>
            <a:spLocks noGrp="1"/>
          </p:cNvSpPr>
          <p:nvPr>
            <p:ph type="ftr" sz="quarter" idx="11"/>
          </p:nvPr>
        </p:nvSpPr>
        <p:spPr/>
        <p:txBody>
          <a:bodyPr/>
          <a:lstStyle/>
          <a:p>
            <a:r>
              <a:rPr lang="en-US" smtClean="0"/>
              <a:t>April 2018</a:t>
            </a:r>
            <a:endParaRPr lang="en-US"/>
          </a:p>
        </p:txBody>
      </p:sp>
      <p:sp>
        <p:nvSpPr>
          <p:cNvPr id="7" name="Slide Number Placeholder 6"/>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3575154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2015</a:t>
            </a:r>
            <a:endParaRPr lang="en-US"/>
          </a:p>
        </p:txBody>
      </p:sp>
      <p:sp>
        <p:nvSpPr>
          <p:cNvPr id="6" name="Footer Placeholder 5"/>
          <p:cNvSpPr>
            <a:spLocks noGrp="1"/>
          </p:cNvSpPr>
          <p:nvPr>
            <p:ph type="ftr" sz="quarter" idx="11"/>
          </p:nvPr>
        </p:nvSpPr>
        <p:spPr/>
        <p:txBody>
          <a:bodyPr/>
          <a:lstStyle/>
          <a:p>
            <a:r>
              <a:rPr lang="en-US" smtClean="0"/>
              <a:t>April 2018</a:t>
            </a:r>
            <a:endParaRPr lang="en-US"/>
          </a:p>
        </p:txBody>
      </p:sp>
      <p:sp>
        <p:nvSpPr>
          <p:cNvPr id="7" name="Slide Number Placeholder 6"/>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3815973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2455184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94811D46-22EB-434E-A3D1-4AA6D0051465}" type="slidenum">
              <a:rPr lang="en-US" smtClean="0"/>
              <a:t>‹#›</a:t>
            </a:fld>
            <a:endParaRPr lang="en-US"/>
          </a:p>
        </p:txBody>
      </p:sp>
    </p:spTree>
    <p:extLst>
      <p:ext uri="{BB962C8B-B14F-4D97-AF65-F5344CB8AC3E}">
        <p14:creationId xmlns:p14="http://schemas.microsoft.com/office/powerpoint/2010/main" val="412434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5278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70C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8213"/>
            <a:ext cx="8229600" cy="3917950"/>
          </a:xfrm>
        </p:spPr>
        <p:txBody>
          <a:bodyPr/>
          <a:lstStyle>
            <a:lvl1pPr>
              <a:defRPr sz="2500">
                <a:solidFill>
                  <a:schemeClr val="tx1">
                    <a:lumMod val="50000"/>
                    <a:lumOff val="50000"/>
                  </a:schemeClr>
                </a:solidFill>
                <a:latin typeface="Arial" panose="020B0604020202020204" pitchFamily="34" charset="0"/>
                <a:cs typeface="Arial" panose="020B0604020202020204" pitchFamily="34" charset="0"/>
              </a:defRPr>
            </a:lvl1pPr>
            <a:lvl2pPr>
              <a:defRPr sz="2300">
                <a:solidFill>
                  <a:schemeClr val="tx1">
                    <a:lumMod val="50000"/>
                    <a:lumOff val="50000"/>
                  </a:schemeClr>
                </a:solidFill>
                <a:latin typeface="Arial" panose="020B0604020202020204" pitchFamily="34" charset="0"/>
                <a:cs typeface="Arial" panose="020B0604020202020204" pitchFamily="34" charset="0"/>
              </a:defRPr>
            </a:lvl2pPr>
            <a:lvl3pPr>
              <a:defRPr sz="2100">
                <a:solidFill>
                  <a:schemeClr val="tx1">
                    <a:lumMod val="50000"/>
                    <a:lumOff val="50000"/>
                  </a:schemeClr>
                </a:solidFill>
                <a:latin typeface="Arial" panose="020B0604020202020204" pitchFamily="34" charset="0"/>
                <a:cs typeface="Arial" panose="020B0604020202020204" pitchFamily="34" charset="0"/>
              </a:defRPr>
            </a:lvl3pPr>
            <a:lvl4pPr>
              <a:defRPr sz="1800">
                <a:solidFill>
                  <a:schemeClr val="tx1">
                    <a:lumMod val="50000"/>
                    <a:lumOff val="50000"/>
                  </a:schemeClr>
                </a:solidFill>
                <a:latin typeface="Arial" panose="020B0604020202020204" pitchFamily="34" charset="0"/>
                <a:cs typeface="Arial" panose="020B0604020202020204" pitchFamily="34" charset="0"/>
              </a:defRPr>
            </a:lvl4pPr>
            <a:lvl5pPr>
              <a:defRPr sz="16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8620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5536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70C0"/>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06625"/>
            <a:ext cx="4038600" cy="3919538"/>
          </a:xfrm>
        </p:spPr>
        <p:txBody>
          <a:bodyPr/>
          <a:lstStyle>
            <a:lvl1pPr>
              <a:defRPr sz="28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000">
                <a:solidFill>
                  <a:schemeClr val="tx1">
                    <a:lumMod val="50000"/>
                    <a:lumOff val="50000"/>
                  </a:schemeClr>
                </a:solidFill>
                <a:latin typeface="Arial" panose="020B0604020202020204" pitchFamily="34" charset="0"/>
                <a:cs typeface="Arial" panose="020B0604020202020204" pitchFamily="34" charset="0"/>
              </a:defRPr>
            </a:lvl3pPr>
            <a:lvl4pPr>
              <a:defRPr sz="1800">
                <a:solidFill>
                  <a:schemeClr val="tx1">
                    <a:lumMod val="50000"/>
                    <a:lumOff val="50000"/>
                  </a:schemeClr>
                </a:solidFill>
                <a:latin typeface="Arial" panose="020B0604020202020204" pitchFamily="34" charset="0"/>
                <a:cs typeface="Arial" panose="020B0604020202020204" pitchFamily="34" charset="0"/>
              </a:defRPr>
            </a:lvl4pPr>
            <a:lvl5pPr>
              <a:defRPr sz="1800">
                <a:solidFill>
                  <a:schemeClr val="tx1">
                    <a:lumMod val="50000"/>
                    <a:lumOff val="50000"/>
                  </a:schemeClr>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06625"/>
            <a:ext cx="4038600" cy="3919538"/>
          </a:xfrm>
        </p:spPr>
        <p:txBody>
          <a:bodyPr/>
          <a:lstStyle>
            <a:lvl1pPr>
              <a:defRPr sz="28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000">
                <a:solidFill>
                  <a:schemeClr val="tx1">
                    <a:lumMod val="50000"/>
                    <a:lumOff val="50000"/>
                  </a:schemeClr>
                </a:solidFill>
                <a:latin typeface="Arial" panose="020B0604020202020204" pitchFamily="34" charset="0"/>
                <a:cs typeface="Arial" panose="020B0604020202020204" pitchFamily="34" charset="0"/>
              </a:defRPr>
            </a:lvl3pPr>
            <a:lvl4pPr>
              <a:defRPr sz="1800">
                <a:solidFill>
                  <a:schemeClr val="tx1">
                    <a:lumMod val="50000"/>
                    <a:lumOff val="50000"/>
                  </a:schemeClr>
                </a:solidFill>
                <a:latin typeface="Arial" panose="020B0604020202020204" pitchFamily="34" charset="0"/>
                <a:cs typeface="Arial" panose="020B0604020202020204" pitchFamily="34" charset="0"/>
              </a:defRPr>
            </a:lvl4pPr>
            <a:lvl5pPr>
              <a:defRPr sz="1800">
                <a:solidFill>
                  <a:schemeClr val="tx1">
                    <a:lumMod val="50000"/>
                    <a:lumOff val="50000"/>
                  </a:schemeClr>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405272"/>
            <a:ext cx="2133600" cy="316203"/>
          </a:xfrm>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6" name="Footer Placeholder 5"/>
          <p:cNvSpPr>
            <a:spLocks noGrp="1"/>
          </p:cNvSpPr>
          <p:nvPr>
            <p:ph type="ftr" sz="quarter" idx="11"/>
          </p:nvPr>
        </p:nvSpPr>
        <p:spPr>
          <a:xfrm>
            <a:off x="3124200" y="6405272"/>
            <a:ext cx="2895600" cy="316203"/>
          </a:xfrm>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405272"/>
            <a:ext cx="2133600" cy="316203"/>
          </a:xfrm>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65595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50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1209926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2015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963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81927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761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0349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7309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014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9_Conten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 name="Title 1"/>
          <p:cNvSpPr>
            <a:spLocks noGrp="1"/>
          </p:cNvSpPr>
          <p:nvPr>
            <p:ph type="title" hasCustomPrompt="1"/>
          </p:nvPr>
        </p:nvSpPr>
        <p:spPr>
          <a:xfrm>
            <a:off x="685798" y="194732"/>
            <a:ext cx="8001001" cy="457200"/>
          </a:xfrm>
        </p:spPr>
        <p:txBody>
          <a:bodyPr anchor="b" anchorCtr="0"/>
          <a:lstStyle>
            <a:lvl1pPr algn="l">
              <a:lnSpc>
                <a:spcPct val="100000"/>
              </a:lnSpc>
              <a:defRPr sz="2800" b="0" i="0" baseline="0">
                <a:solidFill>
                  <a:srgbClr val="AE2573"/>
                </a:solidFill>
                <a:latin typeface="Garamond"/>
                <a:cs typeface="Garamond"/>
              </a:defRPr>
            </a:lvl1pPr>
          </a:lstStyle>
          <a:p>
            <a:r>
              <a:rPr lang="en-US" dirty="0" smtClean="0"/>
              <a:t>Click to edit slide title</a:t>
            </a:r>
            <a:endParaRPr lang="en-US" dirty="0"/>
          </a:p>
        </p:txBody>
      </p:sp>
      <p:sp>
        <p:nvSpPr>
          <p:cNvPr id="21" name="Content Placeholder 2"/>
          <p:cNvSpPr>
            <a:spLocks noGrp="1"/>
          </p:cNvSpPr>
          <p:nvPr>
            <p:ph sz="half" idx="1"/>
          </p:nvPr>
        </p:nvSpPr>
        <p:spPr>
          <a:xfrm>
            <a:off x="685799" y="914400"/>
            <a:ext cx="8001001" cy="4953000"/>
          </a:xfrm>
        </p:spPr>
        <p:txBody>
          <a:bodyPr/>
          <a:lstStyle>
            <a:lvl1pPr>
              <a:buClr>
                <a:schemeClr val="accent2"/>
              </a:buClr>
              <a:defRPr sz="1800">
                <a:solidFill>
                  <a:schemeClr val="tx1">
                    <a:lumMod val="50000"/>
                    <a:lumOff val="50000"/>
                  </a:schemeClr>
                </a:solidFill>
              </a:defRPr>
            </a:lvl1pPr>
            <a:lvl2pPr marL="0" indent="0">
              <a:buClr>
                <a:schemeClr val="accent3"/>
              </a:buClr>
              <a:buNone/>
              <a:defRPr sz="1600">
                <a:solidFill>
                  <a:schemeClr val="bg1">
                    <a:lumMod val="65000"/>
                  </a:schemeClr>
                </a:solidFill>
              </a:defRPr>
            </a:lvl2pPr>
            <a:lvl3pPr marL="347663" indent="-177800">
              <a:buClr>
                <a:schemeClr val="accent3"/>
              </a:buClr>
              <a:tabLst/>
              <a:defRPr sz="1600">
                <a:solidFill>
                  <a:schemeClr val="bg1">
                    <a:lumMod val="65000"/>
                  </a:schemeClr>
                </a:solidFill>
              </a:defRPr>
            </a:lvl3pPr>
            <a:lvl4pPr marL="515938" indent="-168275">
              <a:buClr>
                <a:schemeClr val="accent3"/>
              </a:buClr>
              <a:defRPr sz="1600" baseline="0">
                <a:solidFill>
                  <a:schemeClr val="bg1">
                    <a:lumMod val="65000"/>
                  </a:schemeClr>
                </a:solidFill>
              </a:defRPr>
            </a:lvl4pPr>
            <a:lvl5pPr marL="1201738" indent="-168275">
              <a:buClr>
                <a:schemeClr val="accent3"/>
              </a:buClr>
              <a:defRPr sz="1600">
                <a:solidFill>
                  <a:srgbClr val="0070C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Footer Placeholder 4"/>
          <p:cNvSpPr>
            <a:spLocks noGrp="1"/>
          </p:cNvSpPr>
          <p:nvPr>
            <p:ph type="ftr" sz="quarter" idx="3"/>
          </p:nvPr>
        </p:nvSpPr>
        <p:spPr>
          <a:xfrm>
            <a:off x="685798" y="5883274"/>
            <a:ext cx="8001001" cy="365126"/>
          </a:xfrm>
          <a:prstGeom prst="rect">
            <a:avLst/>
          </a:prstGeom>
        </p:spPr>
        <p:txBody>
          <a:bodyPr vert="horz" lIns="91440" tIns="45720" rIns="91440" bIns="45720" rtlCol="0" anchor="b"/>
          <a:lstStyle>
            <a:lvl1pPr marL="0" marR="0" indent="0" algn="l" defTabSz="457200" rtl="0" eaLnBrk="1" fontAlgn="auto" latinLnBrk="0" hangingPunct="1">
              <a:lnSpc>
                <a:spcPct val="100000"/>
              </a:lnSpc>
              <a:spcBef>
                <a:spcPts val="0"/>
              </a:spcBef>
              <a:spcAft>
                <a:spcPts val="0"/>
              </a:spcAft>
              <a:buClrTx/>
              <a:buSzTx/>
              <a:buFontTx/>
              <a:buNone/>
              <a:tabLst/>
              <a:defRPr lang="en-US" sz="800" smtClean="0">
                <a:solidFill>
                  <a:schemeClr val="bg1">
                    <a:lumMod val="50000"/>
                  </a:schemeClr>
                </a:solidFill>
              </a:defRPr>
            </a:lvl1pPr>
          </a:lstStyle>
          <a:p>
            <a:r>
              <a:rPr lang="en-US" kern="0" smtClean="0">
                <a:solidFill>
                  <a:prstClr val="white">
                    <a:lumMod val="50000"/>
                  </a:prstClr>
                </a:solidFill>
              </a:rPr>
              <a:t>April 2018</a:t>
            </a:r>
            <a:endParaRPr kern="0" dirty="0">
              <a:solidFill>
                <a:prstClr val="white">
                  <a:lumMod val="50000"/>
                </a:prstClr>
              </a:solidFill>
            </a:endParaRPr>
          </a:p>
        </p:txBody>
      </p:sp>
      <p:pic>
        <p:nvPicPr>
          <p:cNvPr id="10" name="Picture 9" descr="Anthem_BCBS_RGB.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9" y="6076949"/>
            <a:ext cx="2343154" cy="781051"/>
          </a:xfrm>
          <a:prstGeom prst="rect">
            <a:avLst/>
          </a:prstGeom>
        </p:spPr>
      </p:pic>
      <p:sp>
        <p:nvSpPr>
          <p:cNvPr id="11" name="Rectangle 15"/>
          <p:cNvSpPr>
            <a:spLocks noChangeArrowheads="1"/>
          </p:cNvSpPr>
          <p:nvPr userDrawn="1"/>
        </p:nvSpPr>
        <p:spPr bwMode="auto">
          <a:xfrm>
            <a:off x="8483598" y="6375402"/>
            <a:ext cx="279402" cy="228600"/>
          </a:xfrm>
          <a:prstGeom prst="rect">
            <a:avLst/>
          </a:prstGeom>
          <a:noFill/>
          <a:ln w="9525">
            <a:noFill/>
            <a:miter lim="800000"/>
            <a:headEnd/>
            <a:tailEnd/>
          </a:ln>
        </p:spPr>
        <p:txBody>
          <a:bodyPr lIns="0" tIns="0" rIns="0" bIns="0" anchor="b">
            <a:prstTxWarp prst="textNoShape">
              <a:avLst/>
            </a:prstTxWarp>
          </a:bodyPr>
          <a:lstStyle/>
          <a:p>
            <a:pPr algn="r">
              <a:defRPr/>
            </a:pPr>
            <a:fld id="{541CD832-8E56-424F-B362-F96FE1CA959E}" type="slidenum">
              <a:rPr lang="en-US" sz="800" smtClean="0">
                <a:solidFill>
                  <a:prstClr val="white">
                    <a:lumMod val="50000"/>
                  </a:prstClr>
                </a:solidFill>
                <a:ea typeface="ヒラギノ角ゴ Pro W3" charset="-128"/>
              </a:rPr>
              <a:pPr algn="r">
                <a:defRPr/>
              </a:pPr>
              <a:t>‹#›</a:t>
            </a:fld>
            <a:endParaRPr lang="en-US" sz="800" dirty="0">
              <a:solidFill>
                <a:prstClr val="white">
                  <a:lumMod val="50000"/>
                </a:prstClr>
              </a:solidFill>
              <a:ea typeface="ヒラギノ角ゴ Pro W3" charset="-128"/>
            </a:endParaRPr>
          </a:p>
        </p:txBody>
      </p:sp>
    </p:spTree>
    <p:extLst>
      <p:ext uri="{BB962C8B-B14F-4D97-AF65-F5344CB8AC3E}">
        <p14:creationId xmlns:p14="http://schemas.microsoft.com/office/powerpoint/2010/main" val="1010837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vider Title Slide 2">
    <p:spTree>
      <p:nvGrpSpPr>
        <p:cNvPr id="1" name=""/>
        <p:cNvGrpSpPr/>
        <p:nvPr/>
      </p:nvGrpSpPr>
      <p:grpSpPr>
        <a:xfrm>
          <a:off x="0" y="0"/>
          <a:ext cx="0" cy="0"/>
          <a:chOff x="0" y="0"/>
          <a:chExt cx="0" cy="0"/>
        </a:xfrm>
      </p:grpSpPr>
      <p:pic>
        <p:nvPicPr>
          <p:cNvPr id="9" name="Picture 8" descr="86514503.jpg"/>
          <p:cNvPicPr>
            <a:picLocks noChangeAspect="1"/>
          </p:cNvPicPr>
          <p:nvPr userDrawn="1"/>
        </p:nvPicPr>
        <p:blipFill>
          <a:blip r:embed="rId2" cstate="screen"/>
          <a:srcRect/>
          <a:stretch>
            <a:fillRect/>
          </a:stretch>
        </p:blipFill>
        <p:spPr>
          <a:xfrm>
            <a:off x="0" y="0"/>
            <a:ext cx="9144000" cy="6858000"/>
          </a:xfrm>
          <a:prstGeom prst="rect">
            <a:avLst/>
          </a:prstGeom>
        </p:spPr>
      </p:pic>
      <p:sp>
        <p:nvSpPr>
          <p:cNvPr id="3099" name="Rectangle 27"/>
          <p:cNvSpPr>
            <a:spLocks noGrp="1" noChangeArrowheads="1"/>
          </p:cNvSpPr>
          <p:nvPr>
            <p:ph type="ctrTitle" hasCustomPrompt="1"/>
          </p:nvPr>
        </p:nvSpPr>
        <p:spPr>
          <a:xfrm>
            <a:off x="1318034" y="4360333"/>
            <a:ext cx="6602100" cy="951290"/>
          </a:xfrm>
        </p:spPr>
        <p:txBody>
          <a:bodyPr anchor="b"/>
          <a:lstStyle>
            <a:lvl1pPr>
              <a:lnSpc>
                <a:spcPct val="90000"/>
              </a:lnSpc>
              <a:defRPr sz="2600">
                <a:solidFill>
                  <a:schemeClr val="bg2"/>
                </a:solidFill>
              </a:defRPr>
            </a:lvl1pPr>
          </a:lstStyle>
          <a:p>
            <a:r>
              <a:rPr lang="en-US" dirty="0" smtClean="0"/>
              <a:t>Text should be in Arial, 26 pt. </a:t>
            </a:r>
            <a:endParaRPr lang="en-US" dirty="0"/>
          </a:p>
        </p:txBody>
      </p:sp>
      <p:sp>
        <p:nvSpPr>
          <p:cNvPr id="19" name="Text Placeholder 18"/>
          <p:cNvSpPr>
            <a:spLocks noGrp="1"/>
          </p:cNvSpPr>
          <p:nvPr>
            <p:ph type="body" sz="quarter" idx="10"/>
          </p:nvPr>
        </p:nvSpPr>
        <p:spPr>
          <a:xfrm>
            <a:off x="1324930" y="5492750"/>
            <a:ext cx="6594475" cy="1184327"/>
          </a:xfrm>
        </p:spPr>
        <p:txBody>
          <a:bodyPr/>
          <a:lstStyle>
            <a:lvl1pPr marL="0" indent="0">
              <a:buNone/>
              <a:defRPr sz="1600" cap="none">
                <a:solidFill>
                  <a:schemeClr val="tx1"/>
                </a:solidFill>
              </a:defRPr>
            </a:lvl1pPr>
            <a:lvl2pPr>
              <a:buClr>
                <a:schemeClr val="bg1"/>
              </a:buClr>
              <a:defRPr sz="1600">
                <a:solidFill>
                  <a:srgbClr val="FFFFFF"/>
                </a:solidFill>
              </a:defRPr>
            </a:lvl2pPr>
            <a:lvl3pPr>
              <a:buClr>
                <a:schemeClr val="bg1"/>
              </a:buClr>
              <a:defRPr sz="1600">
                <a:solidFill>
                  <a:srgbClr val="FFFFFF"/>
                </a:solidFill>
              </a:defRPr>
            </a:lvl3pPr>
            <a:lvl4pPr>
              <a:buClr>
                <a:schemeClr val="bg1"/>
              </a:buClr>
              <a:defRPr sz="1600">
                <a:solidFill>
                  <a:srgbClr val="FFFFFF"/>
                </a:solidFill>
              </a:defRPr>
            </a:lvl4pPr>
            <a:lvl5pPr>
              <a:buClr>
                <a:schemeClr val="bg1"/>
              </a:buClr>
              <a:defRPr sz="1600">
                <a:solidFill>
                  <a:srgbClr val="FFFFFF"/>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50637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45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682807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58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578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000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029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223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301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974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961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6702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65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4035026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2" name="Rectangle 11"/>
          <p:cNvSpPr/>
          <p:nvPr userDrawn="1"/>
        </p:nvSpPr>
        <p:spPr>
          <a:xfrm>
            <a:off x="0" y="0"/>
            <a:ext cx="9144000" cy="3987800"/>
          </a:xfrm>
          <a:prstGeom prst="rect">
            <a:avLst/>
          </a:prstGeom>
          <a:gradFill flip="none" rotWithShape="1">
            <a:gsLst>
              <a:gs pos="0">
                <a:schemeClr val="bg1">
                  <a:alpha val="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LiveHealth_Blue.Black.09.13.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289800" y="160800"/>
            <a:ext cx="1556873" cy="778437"/>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5644" y="355263"/>
            <a:ext cx="1667974" cy="320040"/>
          </a:xfrm>
          <a:prstGeom prst="rect">
            <a:avLst/>
          </a:prstGeom>
        </p:spPr>
      </p:pic>
    </p:spTree>
    <p:extLst>
      <p:ext uri="{BB962C8B-B14F-4D97-AF65-F5344CB8AC3E}">
        <p14:creationId xmlns:p14="http://schemas.microsoft.com/office/powerpoint/2010/main" val="1823723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385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507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456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6654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3179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2140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249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7743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7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15660887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915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6733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April 2015</a:t>
            </a:r>
            <a:endParaRPr lang="en-US"/>
          </a:p>
        </p:txBody>
      </p:sp>
      <p:sp>
        <p:nvSpPr>
          <p:cNvPr id="19" name="Footer Placeholder 18"/>
          <p:cNvSpPr>
            <a:spLocks noGrp="1"/>
          </p:cNvSpPr>
          <p:nvPr>
            <p:ph type="ftr" sz="quarter" idx="11"/>
          </p:nvPr>
        </p:nvSpPr>
        <p:spPr/>
        <p:txBody>
          <a:bodyPr/>
          <a:lstStyle/>
          <a:p>
            <a:r>
              <a:rPr lang="en-US" smtClean="0"/>
              <a:t>April 2018</a:t>
            </a:r>
            <a:endParaRPr lang="en-US"/>
          </a:p>
        </p:txBody>
      </p:sp>
      <p:sp>
        <p:nvSpPr>
          <p:cNvPr id="27" name="Slide Number Placeholder 26"/>
          <p:cNvSpPr>
            <a:spLocks noGrp="1"/>
          </p:cNvSpPr>
          <p:nvPr>
            <p:ph type="sldNum" sz="quarter" idx="12"/>
          </p:nvPr>
        </p:nvSpPr>
        <p:spPr/>
        <p:txBody>
          <a:bodyPr/>
          <a:lstStyle/>
          <a:p>
            <a:fld id="{03B8A3D1-5E9C-40AB-A230-56F37E132EF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03B8A3D1-5E9C-40AB-A230-56F37E132EFB}"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03B8A3D1-5E9C-40AB-A230-56F37E132EF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April 2015</a:t>
            </a:r>
            <a:endParaRPr lang="en-US"/>
          </a:p>
        </p:txBody>
      </p:sp>
      <p:sp>
        <p:nvSpPr>
          <p:cNvPr id="6" name="Footer Placeholder 5"/>
          <p:cNvSpPr>
            <a:spLocks noGrp="1"/>
          </p:cNvSpPr>
          <p:nvPr>
            <p:ph type="ftr" sz="quarter" idx="11"/>
          </p:nvPr>
        </p:nvSpPr>
        <p:spPr/>
        <p:txBody>
          <a:bodyPr/>
          <a:lstStyle/>
          <a:p>
            <a:r>
              <a:rPr lang="en-US" smtClean="0"/>
              <a:t>April 2018</a:t>
            </a:r>
            <a:endParaRPr lang="en-US"/>
          </a:p>
        </p:txBody>
      </p:sp>
      <p:sp>
        <p:nvSpPr>
          <p:cNvPr id="7" name="Slide Number Placeholder 6"/>
          <p:cNvSpPr>
            <a:spLocks noGrp="1"/>
          </p:cNvSpPr>
          <p:nvPr>
            <p:ph type="sldNum" sz="quarter" idx="12"/>
          </p:nvPr>
        </p:nvSpPr>
        <p:spPr/>
        <p:txBody>
          <a:bodyPr/>
          <a:lstStyle/>
          <a:p>
            <a:fld id="{03B8A3D1-5E9C-40AB-A230-56F37E132EFB}" type="slidenum">
              <a:rPr lang="en-US" smtClean="0"/>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April 2015</a:t>
            </a:r>
            <a:endParaRPr lang="en-US"/>
          </a:p>
        </p:txBody>
      </p:sp>
      <p:sp>
        <p:nvSpPr>
          <p:cNvPr id="8" name="Footer Placeholder 7"/>
          <p:cNvSpPr>
            <a:spLocks noGrp="1"/>
          </p:cNvSpPr>
          <p:nvPr>
            <p:ph type="ftr" sz="quarter" idx="11"/>
          </p:nvPr>
        </p:nvSpPr>
        <p:spPr/>
        <p:txBody>
          <a:bodyPr/>
          <a:lstStyle/>
          <a:p>
            <a:r>
              <a:rPr lang="en-US" smtClean="0"/>
              <a:t>April 2018</a:t>
            </a:r>
            <a:endParaRPr lang="en-US"/>
          </a:p>
        </p:txBody>
      </p:sp>
      <p:sp>
        <p:nvSpPr>
          <p:cNvPr id="9" name="Slide Number Placeholder 8"/>
          <p:cNvSpPr>
            <a:spLocks noGrp="1"/>
          </p:cNvSpPr>
          <p:nvPr>
            <p:ph type="sldNum" sz="quarter" idx="12"/>
          </p:nvPr>
        </p:nvSpPr>
        <p:spPr/>
        <p:txBody>
          <a:bodyPr/>
          <a:lstStyle/>
          <a:p>
            <a:fld id="{03B8A3D1-5E9C-40AB-A230-56F37E132EFB}"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April 2015</a:t>
            </a:r>
            <a:endParaRPr lang="en-US"/>
          </a:p>
        </p:txBody>
      </p:sp>
      <p:sp>
        <p:nvSpPr>
          <p:cNvPr id="4" name="Footer Placeholder 3"/>
          <p:cNvSpPr>
            <a:spLocks noGrp="1"/>
          </p:cNvSpPr>
          <p:nvPr>
            <p:ph type="ftr" sz="quarter" idx="11"/>
          </p:nvPr>
        </p:nvSpPr>
        <p:spPr/>
        <p:txBody>
          <a:bodyPr/>
          <a:lstStyle/>
          <a:p>
            <a:r>
              <a:rPr lang="en-US" smtClean="0"/>
              <a:t>April 2018</a:t>
            </a:r>
            <a:endParaRPr lang="en-US"/>
          </a:p>
        </p:txBody>
      </p:sp>
      <p:sp>
        <p:nvSpPr>
          <p:cNvPr id="5" name="Slide Number Placeholder 4"/>
          <p:cNvSpPr>
            <a:spLocks noGrp="1"/>
          </p:cNvSpPr>
          <p:nvPr>
            <p:ph type="sldNum" sz="quarter" idx="12"/>
          </p:nvPr>
        </p:nvSpPr>
        <p:spPr/>
        <p:txBody>
          <a:bodyPr/>
          <a:lstStyle/>
          <a:p>
            <a:fld id="{03B8A3D1-5E9C-40AB-A230-56F37E132EFB}"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April 2015</a:t>
            </a:r>
            <a:endParaRPr lang="en-US"/>
          </a:p>
        </p:txBody>
      </p:sp>
      <p:sp>
        <p:nvSpPr>
          <p:cNvPr id="3" name="Footer Placeholder 2"/>
          <p:cNvSpPr>
            <a:spLocks noGrp="1"/>
          </p:cNvSpPr>
          <p:nvPr>
            <p:ph type="ftr" sz="quarter" idx="11"/>
          </p:nvPr>
        </p:nvSpPr>
        <p:spPr/>
        <p:txBody>
          <a:bodyPr/>
          <a:lstStyle/>
          <a:p>
            <a:r>
              <a:rPr lang="en-US" smtClean="0"/>
              <a:t>April 2018</a:t>
            </a:r>
            <a:endParaRPr lang="en-US"/>
          </a:p>
        </p:txBody>
      </p:sp>
      <p:sp>
        <p:nvSpPr>
          <p:cNvPr id="4" name="Slide Number Placeholder 3"/>
          <p:cNvSpPr>
            <a:spLocks noGrp="1"/>
          </p:cNvSpPr>
          <p:nvPr>
            <p:ph type="sldNum" sz="quarter" idx="12"/>
          </p:nvPr>
        </p:nvSpPr>
        <p:spPr/>
        <p:txBody>
          <a:bodyPr/>
          <a:lstStyle/>
          <a:p>
            <a:fld id="{03B8A3D1-5E9C-40AB-A230-56F37E132EFB}" type="slidenum">
              <a:rPr lang="en-US" smtClean="0"/>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April 2015</a:t>
            </a:r>
            <a:endParaRPr lang="en-US"/>
          </a:p>
        </p:txBody>
      </p:sp>
      <p:sp>
        <p:nvSpPr>
          <p:cNvPr id="6" name="Footer Placeholder 5"/>
          <p:cNvSpPr>
            <a:spLocks noGrp="1"/>
          </p:cNvSpPr>
          <p:nvPr>
            <p:ph type="ftr" sz="quarter" idx="11"/>
          </p:nvPr>
        </p:nvSpPr>
        <p:spPr/>
        <p:txBody>
          <a:bodyPr/>
          <a:lstStyle/>
          <a:p>
            <a:r>
              <a:rPr lang="en-US" smtClean="0"/>
              <a:t>April 2018</a:t>
            </a:r>
            <a:endParaRPr lang="en-US"/>
          </a:p>
        </p:txBody>
      </p:sp>
      <p:sp>
        <p:nvSpPr>
          <p:cNvPr id="7" name="Slide Number Placeholder 6"/>
          <p:cNvSpPr>
            <a:spLocks noGrp="1"/>
          </p:cNvSpPr>
          <p:nvPr>
            <p:ph type="sldNum" sz="quarter" idx="12"/>
          </p:nvPr>
        </p:nvSpPr>
        <p:spPr/>
        <p:txBody>
          <a:bodyPr/>
          <a:lstStyle/>
          <a:p>
            <a:fld id="{03B8A3D1-5E9C-40AB-A230-56F37E132E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31287973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April 2015</a:t>
            </a:r>
            <a:endParaRPr lang="en-US"/>
          </a:p>
        </p:txBody>
      </p:sp>
      <p:sp>
        <p:nvSpPr>
          <p:cNvPr id="6" name="Footer Placeholder 5"/>
          <p:cNvSpPr>
            <a:spLocks noGrp="1"/>
          </p:cNvSpPr>
          <p:nvPr>
            <p:ph type="ftr" sz="quarter" idx="11"/>
          </p:nvPr>
        </p:nvSpPr>
        <p:spPr/>
        <p:txBody>
          <a:bodyPr/>
          <a:lstStyle/>
          <a:p>
            <a:r>
              <a:rPr lang="en-US" smtClean="0"/>
              <a:t>April 2018</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B8A3D1-5E9C-40AB-A230-56F37E132EF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03B8A3D1-5E9C-40AB-A230-56F37E132EFB}" type="slidenum">
              <a:rPr lang="en-US" smtClean="0"/>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April 2015</a:t>
            </a:r>
            <a:endParaRPr lang="en-US"/>
          </a:p>
        </p:txBody>
      </p:sp>
      <p:sp>
        <p:nvSpPr>
          <p:cNvPr id="5" name="Footer Placeholder 4"/>
          <p:cNvSpPr>
            <a:spLocks noGrp="1"/>
          </p:cNvSpPr>
          <p:nvPr>
            <p:ph type="ftr" sz="quarter" idx="11"/>
          </p:nvPr>
        </p:nvSpPr>
        <p:spPr/>
        <p:txBody>
          <a:bodyPr/>
          <a:lstStyle/>
          <a:p>
            <a:r>
              <a:rPr lang="en-US" smtClean="0"/>
              <a:t>April 2018</a:t>
            </a:r>
            <a:endParaRPr lang="en-US"/>
          </a:p>
        </p:txBody>
      </p:sp>
      <p:sp>
        <p:nvSpPr>
          <p:cNvPr id="6" name="Slide Number Placeholder 5"/>
          <p:cNvSpPr>
            <a:spLocks noGrp="1"/>
          </p:cNvSpPr>
          <p:nvPr>
            <p:ph type="sldNum" sz="quarter" idx="12"/>
          </p:nvPr>
        </p:nvSpPr>
        <p:spPr/>
        <p:txBody>
          <a:bodyPr/>
          <a:lstStyle/>
          <a:p>
            <a:fld id="{03B8A3D1-5E9C-40AB-A230-56F37E132EFB}" type="slidenum">
              <a:rPr lang="en-US" smtClean="0"/>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April 2015</a:t>
            </a:r>
            <a:endParaRPr lang="en-US"/>
          </a:p>
        </p:txBody>
      </p:sp>
      <p:sp>
        <p:nvSpPr>
          <p:cNvPr id="4" name="Footer Placeholder 3"/>
          <p:cNvSpPr>
            <a:spLocks noGrp="1"/>
          </p:cNvSpPr>
          <p:nvPr>
            <p:ph type="ftr" sz="quarter" idx="11"/>
          </p:nvPr>
        </p:nvSpPr>
        <p:spPr/>
        <p:txBody>
          <a:bodyPr/>
          <a:lstStyle/>
          <a:p>
            <a:r>
              <a:rPr lang="en-US" smtClean="0"/>
              <a:t>April 2018</a:t>
            </a:r>
            <a:endParaRPr lang="en-US"/>
          </a:p>
        </p:txBody>
      </p:sp>
      <p:sp>
        <p:nvSpPr>
          <p:cNvPr id="5" name="Slide Number Placeholder 4"/>
          <p:cNvSpPr>
            <a:spLocks noGrp="1"/>
          </p:cNvSpPr>
          <p:nvPr>
            <p:ph type="sldNum" sz="quarter" idx="12"/>
          </p:nvPr>
        </p:nvSpPr>
        <p:spPr/>
        <p:txBody>
          <a:bodyPr/>
          <a:lstStyle/>
          <a:p>
            <a:fld id="{03B8A3D1-5E9C-40AB-A230-56F37E132EFB}" type="slidenum">
              <a:rPr lang="en-US" smtClean="0"/>
              <a:t>‹#›</a:t>
            </a:fld>
            <a:endParaRPr lang="en-US"/>
          </a:p>
        </p:txBody>
      </p:sp>
    </p:spTree>
    <p:extLst>
      <p:ext uri="{BB962C8B-B14F-4D97-AF65-F5344CB8AC3E}">
        <p14:creationId xmlns:p14="http://schemas.microsoft.com/office/powerpoint/2010/main" val="218646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April 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April 2018</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391847-8E19-4EF5-8B3A-90629B938BE0}" type="slidenum">
              <a:rPr lang="en-US" smtClean="0"/>
              <a:t>‹#›</a:t>
            </a:fld>
            <a:endParaRPr lang="en-US"/>
          </a:p>
        </p:txBody>
      </p:sp>
    </p:spTree>
    <p:extLst>
      <p:ext uri="{BB962C8B-B14F-4D97-AF65-F5344CB8AC3E}">
        <p14:creationId xmlns:p14="http://schemas.microsoft.com/office/powerpoint/2010/main" val="274258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9000">
              <a:srgbClr val="03D4A8"/>
            </a:gs>
            <a:gs pos="99000">
              <a:srgbClr val="0087E6"/>
            </a:gs>
            <a:gs pos="76000">
              <a:srgbClr val="005CBF"/>
            </a:gs>
          </a:gsLst>
          <a:lin ang="5400000" scaled="0"/>
          <a:tileRect/>
        </a:gra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350" y="1588"/>
            <a:ext cx="65595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rgbClr val="0070C0"/>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0070C0"/>
                </a:solidFill>
                <a:effectLst/>
                <a:uLnTx/>
                <a:uFillTx/>
                <a:latin typeface="Arial" panose="020B0604020202020204" pitchFamily="34" charset="0"/>
                <a:cs typeface="Arial" panose="020B0604020202020204" pitchFamily="34" charset="0"/>
              </a:rPr>
              <a:t>Click to edit Master title style</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9" name="Content Placeholder 2"/>
          <p:cNvSpPr txBox="1">
            <a:spLocks/>
          </p:cNvSpPr>
          <p:nvPr userDrawn="1"/>
        </p:nvSpPr>
        <p:spPr>
          <a:xfrm>
            <a:off x="457200" y="2208213"/>
            <a:ext cx="8229600" cy="39179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3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1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500" b="0" i="0" u="none" strike="noStrike" kern="1200" cap="none" spc="0" normalizeH="0" baseline="0" noProof="0" smtClean="0">
                <a:ln>
                  <a:noFill/>
                </a:ln>
                <a:solidFill>
                  <a:sysClr val="windowText" lastClr="000000">
                    <a:lumMod val="50000"/>
                    <a:lumOff val="50000"/>
                  </a:sysClr>
                </a:solidFill>
                <a:effectLst/>
                <a:uLnTx/>
                <a:uFillTx/>
                <a:latin typeface="Arial" panose="020B0604020202020204" pitchFamily="34" charset="0"/>
                <a:cs typeface="Arial" panose="020B0604020202020204" pitchFamily="34" charset="0"/>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smtClean="0">
                <a:ln>
                  <a:noFill/>
                </a:ln>
                <a:solidFill>
                  <a:sysClr val="windowText" lastClr="000000">
                    <a:lumMod val="50000"/>
                    <a:lumOff val="50000"/>
                  </a:sysClr>
                </a:solidFill>
                <a:effectLst/>
                <a:uLnTx/>
                <a:uFillTx/>
                <a:latin typeface="Arial" panose="020B0604020202020204" pitchFamily="34" charset="0"/>
                <a:cs typeface="Arial" panose="020B0604020202020204" pitchFamily="34" charset="0"/>
              </a:rPr>
              <a:t>Second level</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100" b="0" i="0" u="none" strike="noStrike" kern="1200" cap="none" spc="0" normalizeH="0" baseline="0" noProof="0" smtClean="0">
                <a:ln>
                  <a:noFill/>
                </a:ln>
                <a:solidFill>
                  <a:sysClr val="windowText" lastClr="000000">
                    <a:lumMod val="50000"/>
                    <a:lumOff val="50000"/>
                  </a:sysClr>
                </a:solidFill>
                <a:effectLst/>
                <a:uLnTx/>
                <a:uFillTx/>
                <a:latin typeface="Arial" panose="020B0604020202020204" pitchFamily="34" charset="0"/>
                <a:cs typeface="Arial" panose="020B0604020202020204" pitchFamily="34" charset="0"/>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smtClean="0">
                <a:ln>
                  <a:noFill/>
                </a:ln>
                <a:solidFill>
                  <a:sysClr val="windowText" lastClr="000000">
                    <a:lumMod val="50000"/>
                    <a:lumOff val="50000"/>
                  </a:sysClr>
                </a:solidFill>
                <a:effectLst/>
                <a:uLnTx/>
                <a:uFillTx/>
                <a:latin typeface="Arial" panose="020B0604020202020204" pitchFamily="34" charset="0"/>
                <a:cs typeface="Arial" panose="020B0604020202020204" pitchFamily="34" charset="0"/>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smtClean="0">
                <a:ln>
                  <a:noFill/>
                </a:ln>
                <a:solidFill>
                  <a:sysClr val="windowText" lastClr="000000">
                    <a:lumMod val="50000"/>
                    <a:lumOff val="50000"/>
                  </a:sysClr>
                </a:solidFill>
                <a:effectLst/>
                <a:uLnTx/>
                <a:uFillTx/>
                <a:latin typeface="Arial" panose="020B0604020202020204" pitchFamily="34" charset="0"/>
                <a:cs typeface="Arial" panose="020B0604020202020204" pitchFamily="34" charset="0"/>
              </a:rPr>
              <a:t>Fifth level</a:t>
            </a:r>
            <a:endParaRPr kumimoji="0" lang="en-US" sz="1600" b="0" i="0" u="none" strike="noStrike" kern="1200" cap="none" spc="0" normalizeH="0" baseline="0" noProof="0" dirty="0">
              <a:ln>
                <a:noFill/>
              </a:ln>
              <a:solidFill>
                <a:sysClr val="windowText" lastClr="000000">
                  <a:lumMod val="50000"/>
                  <a:lumOff val="50000"/>
                </a:sysClr>
              </a:solidFill>
              <a:effectLst/>
              <a:uLnTx/>
              <a:uFillTx/>
              <a:latin typeface="Arial" panose="020B0604020202020204" pitchFamily="34" charset="0"/>
              <a:cs typeface="Arial" panose="020B0604020202020204" pitchFamily="34" charset="0"/>
            </a:endParaRPr>
          </a:p>
        </p:txBody>
      </p:sp>
      <p:sp>
        <p:nvSpPr>
          <p:cNvPr id="10"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ndParaRPr>
          </a:p>
        </p:txBody>
      </p:sp>
      <p:sp>
        <p:nvSpPr>
          <p:cNvPr id="11" name="Footer Placeholder 4"/>
          <p:cNvSpPr txBox="1">
            <a:spLocks/>
          </p:cNvSpPr>
          <p:nvPr userDrawn="1"/>
        </p:nvSpPr>
        <p:spPr>
          <a:xfrm>
            <a:off x="3124200" y="6356350"/>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ndParaRPr>
          </a:p>
        </p:txBody>
      </p:sp>
      <p:sp>
        <p:nvSpPr>
          <p:cNvPr id="12"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B9271D0-B54E-D54B-9A58-D7309402A69A}" type="slidenum">
              <a:rPr kumimoji="0" lang="en-US" sz="1200" b="0" i="0" u="none" strike="noStrike" kern="1200" cap="none" spc="0" normalizeH="0" baseline="0" noProof="0" smtClean="0">
                <a:ln>
                  <a:noFill/>
                </a:ln>
                <a:solidFill>
                  <a:prstClr val="black">
                    <a:tint val="75000"/>
                  </a:prstClr>
                </a:solidFill>
                <a:effectLst/>
                <a:uLnTx/>
                <a:uFillTx/>
                <a:latin typeface="Calibri"/>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373730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9000">
              <a:srgbClr val="03D4A8"/>
            </a:gs>
            <a:gs pos="99000">
              <a:srgbClr val="0087E6"/>
            </a:gs>
            <a:gs pos="76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ea typeface="ヒラギノ角ゴ Pro W3" charset="-128"/>
              </a:rPr>
              <a:t>April 2015</a:t>
            </a:r>
            <a:endParaRPr lang="en-US" dirty="0">
              <a:solidFill>
                <a:prstClr val="black">
                  <a:tint val="75000"/>
                </a:prstClr>
              </a:solidFill>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ea typeface="ヒラギノ角ゴ Pro W3" charset="-128"/>
              </a:rPr>
              <a:t>April 2018</a:t>
            </a:r>
            <a:endParaRPr lang="en-US" dirty="0">
              <a:solidFill>
                <a:prstClr val="black">
                  <a:tint val="75000"/>
                </a:prstClr>
              </a:solidFill>
              <a:ea typeface="ヒラギノ角ゴ Pro W3"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271D0-B54E-D54B-9A58-D7309402A69A}" type="slidenum">
              <a:rPr lang="en-US" smtClean="0">
                <a:solidFill>
                  <a:prstClr val="black">
                    <a:tint val="75000"/>
                  </a:prstClr>
                </a:solidFill>
                <a:ea typeface="ヒラギノ角ゴ Pro W3" charset="-128"/>
              </a:rPr>
              <a:pPr/>
              <a:t>‹#›</a:t>
            </a:fld>
            <a:endParaRPr lang="en-US" dirty="0">
              <a:solidFill>
                <a:prstClr val="black">
                  <a:tint val="75000"/>
                </a:prstClr>
              </a:solidFill>
              <a:ea typeface="ヒラギノ角ゴ Pro W3" charset="-128"/>
            </a:endParaRPr>
          </a:p>
        </p:txBody>
      </p:sp>
    </p:spTree>
    <p:extLst>
      <p:ext uri="{BB962C8B-B14F-4D97-AF65-F5344CB8AC3E}">
        <p14:creationId xmlns:p14="http://schemas.microsoft.com/office/powerpoint/2010/main" val="15255333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9000">
              <a:srgbClr val="03D4A8"/>
            </a:gs>
            <a:gs pos="99000">
              <a:srgbClr val="0087E6"/>
            </a:gs>
            <a:gs pos="76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April 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April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11D46-22EB-434E-A3D1-4AA6D0051465}" type="slidenum">
              <a:rPr lang="en-US" smtClean="0"/>
              <a:t>‹#›</a:t>
            </a:fld>
            <a:endParaRPr lang="en-US"/>
          </a:p>
        </p:txBody>
      </p:sp>
    </p:spTree>
    <p:extLst>
      <p:ext uri="{BB962C8B-B14F-4D97-AF65-F5344CB8AC3E}">
        <p14:creationId xmlns:p14="http://schemas.microsoft.com/office/powerpoint/2010/main" val="42759938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3D4A8"/>
            </a:gs>
            <a:gs pos="99000">
              <a:srgbClr val="0087E6"/>
            </a:gs>
            <a:gs pos="76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ea typeface="ヒラギノ角ゴ Pro W3" charset="-128"/>
              </a:rPr>
              <a:t>April 2015</a:t>
            </a:r>
            <a:endParaRPr lang="en-US" dirty="0">
              <a:solidFill>
                <a:prstClr val="black">
                  <a:tint val="75000"/>
                </a:prstClr>
              </a:solidFill>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ea typeface="ヒラギノ角ゴ Pro W3" charset="-128"/>
              </a:rPr>
              <a:t>April 2018</a:t>
            </a:r>
            <a:endParaRPr lang="en-US" dirty="0">
              <a:solidFill>
                <a:prstClr val="black">
                  <a:tint val="75000"/>
                </a:prstClr>
              </a:solidFill>
              <a:ea typeface="ヒラギノ角ゴ Pro W3"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271D0-B54E-D54B-9A58-D7309402A69A}" type="slidenum">
              <a:rPr lang="en-US" smtClean="0">
                <a:solidFill>
                  <a:prstClr val="black">
                    <a:tint val="75000"/>
                  </a:prstClr>
                </a:solidFill>
                <a:ea typeface="ヒラギノ角ゴ Pro W3" charset="-128"/>
              </a:rPr>
              <a:pPr/>
              <a:t>‹#›</a:t>
            </a:fld>
            <a:endParaRPr lang="en-US" dirty="0">
              <a:solidFill>
                <a:prstClr val="black">
                  <a:tint val="75000"/>
                </a:prstClr>
              </a:solidFill>
              <a:ea typeface="ヒラギノ角ゴ Pro W3" charset="-128"/>
            </a:endParaRPr>
          </a:p>
        </p:txBody>
      </p:sp>
    </p:spTree>
    <p:extLst>
      <p:ext uri="{BB962C8B-B14F-4D97-AF65-F5344CB8AC3E}">
        <p14:creationId xmlns:p14="http://schemas.microsoft.com/office/powerpoint/2010/main" val="4595233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3D4A8"/>
            </a:gs>
            <a:gs pos="99000">
              <a:srgbClr val="0087E6"/>
            </a:gs>
            <a:gs pos="76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170CA-3A6A-EC47-9316-0F9750540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7193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3D4A8"/>
            </a:gs>
            <a:gs pos="99000">
              <a:srgbClr val="0087E6"/>
            </a:gs>
            <a:gs pos="76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April 2015</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April 2018</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46430-F02E-864E-99A5-2D7A2411DF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8401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dt="0"/>
  <p:txStyles>
    <p:titleStyle>
      <a:lvl1pPr algn="l" defTabSz="457200" rtl="0" eaLnBrk="1" latinLnBrk="0" hangingPunct="1">
        <a:spcBef>
          <a:spcPct val="0"/>
        </a:spcBef>
        <a:buNone/>
        <a:defRPr sz="4400" kern="1200">
          <a:solidFill>
            <a:schemeClr val="tx1">
              <a:lumMod val="75000"/>
              <a:lumOff val="2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3D4A8"/>
            </a:gs>
            <a:gs pos="99000">
              <a:srgbClr val="0087E6"/>
            </a:gs>
            <a:gs pos="76000">
              <a:srgbClr val="005CBF"/>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April 2015</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April 2018</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61"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11.png"/><Relationship Id="rId5" Type="http://schemas.openxmlformats.org/officeDocument/2006/relationships/image" Target="../media/image9.jpg"/><Relationship Id="rId4" Type="http://schemas.openxmlformats.org/officeDocument/2006/relationships/hyperlink" Target="http://www.myalexforcov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12.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12.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12.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image" Target="../media/image14.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6.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36.xml"/><Relationship Id="rId6" Type="http://schemas.openxmlformats.org/officeDocument/2006/relationships/image" Target="../media/image19.jpeg"/><Relationship Id="rId5" Type="http://schemas.openxmlformats.org/officeDocument/2006/relationships/image" Target="../media/image14.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1.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1.xml"/><Relationship Id="rId5" Type="http://schemas.openxmlformats.org/officeDocument/2006/relationships/image" Target="../media/image25.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1.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41.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1.xml"/><Relationship Id="rId5" Type="http://schemas.openxmlformats.org/officeDocument/2006/relationships/image" Target="../media/image30.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850" y="1166772"/>
            <a:ext cx="1130300" cy="857116"/>
          </a:xfrm>
          <a:prstGeom prst="rect">
            <a:avLst/>
          </a:prstGeom>
        </p:spPr>
      </p:pic>
      <p:sp>
        <p:nvSpPr>
          <p:cNvPr id="4" name="TextBox 3"/>
          <p:cNvSpPr txBox="1"/>
          <p:nvPr/>
        </p:nvSpPr>
        <p:spPr>
          <a:xfrm>
            <a:off x="1239069" y="2023888"/>
            <a:ext cx="7548536" cy="646331"/>
          </a:xfrm>
          <a:prstGeom prst="rect">
            <a:avLst/>
          </a:prstGeom>
          <a:noFill/>
        </p:spPr>
        <p:txBody>
          <a:bodyPr wrap="square" rtlCol="0">
            <a:spAutoFit/>
          </a:bodyPr>
          <a:lstStyle/>
          <a:p>
            <a:r>
              <a:rPr lang="en-US" sz="3600" b="1" spc="-1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Commonwealth of Virginia</a:t>
            </a:r>
            <a:endParaRPr lang="en-US" sz="36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1561611" y="3107008"/>
            <a:ext cx="6376150" cy="2582245"/>
          </a:xfrm>
          <a:prstGeom prst="rect">
            <a:avLst/>
          </a:prstGeom>
        </p:spPr>
        <p:txBody>
          <a:bodyPr wrap="square">
            <a:spAutoFit/>
          </a:bodyPr>
          <a:lstStyle/>
          <a:p>
            <a:pPr algn="ctr">
              <a:lnSpc>
                <a:spcPct val="140000"/>
              </a:lnSpc>
              <a:spcAft>
                <a:spcPts val="200"/>
              </a:spcAft>
            </a:pPr>
            <a:r>
              <a:rPr lang="en-US" sz="3200" b="1" dirty="0" smtClean="0">
                <a:latin typeface="Verdana" panose="020B0604030504040204" pitchFamily="34" charset="0"/>
                <a:ea typeface="Verdana" panose="020B0604030504040204" pitchFamily="34" charset="0"/>
                <a:cs typeface="Verdana" panose="020B0604030504040204" pitchFamily="34" charset="0"/>
              </a:rPr>
              <a:t>2018 </a:t>
            </a:r>
            <a:r>
              <a:rPr lang="en-US" sz="3200" b="1" dirty="0">
                <a:latin typeface="Verdana" panose="020B0604030504040204" pitchFamily="34" charset="0"/>
                <a:ea typeface="Verdana" panose="020B0604030504040204" pitchFamily="34" charset="0"/>
                <a:cs typeface="Verdana" panose="020B0604030504040204" pitchFamily="34" charset="0"/>
              </a:rPr>
              <a:t>Open Enrollment</a:t>
            </a:r>
          </a:p>
          <a:p>
            <a:pPr algn="ctr">
              <a:lnSpc>
                <a:spcPct val="140000"/>
              </a:lnSpc>
              <a:spcAft>
                <a:spcPts val="200"/>
              </a:spcAft>
            </a:pPr>
            <a:r>
              <a:rPr lang="en-US" sz="2400" b="1" dirty="0">
                <a:latin typeface="Verdana" panose="020B0604030504040204" pitchFamily="34" charset="0"/>
                <a:ea typeface="Verdana" panose="020B0604030504040204" pitchFamily="34" charset="0"/>
                <a:cs typeface="Verdana" panose="020B0604030504040204" pitchFamily="34" charset="0"/>
              </a:rPr>
              <a:t>Health Care </a:t>
            </a:r>
            <a:r>
              <a:rPr lang="en-US" sz="2400" b="1" dirty="0" smtClean="0">
                <a:latin typeface="Verdana" panose="020B0604030504040204" pitchFamily="34" charset="0"/>
                <a:ea typeface="Verdana" panose="020B0604030504040204" pitchFamily="34" charset="0"/>
                <a:cs typeface="Verdana" panose="020B0604030504040204" pitchFamily="34" charset="0"/>
              </a:rPr>
              <a:t>and </a:t>
            </a:r>
          </a:p>
          <a:p>
            <a:pPr algn="ctr">
              <a:lnSpc>
                <a:spcPct val="140000"/>
              </a:lnSpc>
              <a:spcAft>
                <a:spcPts val="200"/>
              </a:spcAft>
            </a:pPr>
            <a:r>
              <a:rPr lang="en-US" sz="2400" b="1" dirty="0" smtClean="0">
                <a:latin typeface="Verdana" panose="020B0604030504040204" pitchFamily="34" charset="0"/>
                <a:ea typeface="Verdana" panose="020B0604030504040204" pitchFamily="34" charset="0"/>
                <a:cs typeface="Verdana" panose="020B0604030504040204" pitchFamily="34" charset="0"/>
              </a:rPr>
              <a:t>Flexible </a:t>
            </a:r>
            <a:r>
              <a:rPr lang="en-US" sz="2400" b="1" dirty="0">
                <a:latin typeface="Verdana" panose="020B0604030504040204" pitchFamily="34" charset="0"/>
                <a:ea typeface="Verdana" panose="020B0604030504040204" pitchFamily="34" charset="0"/>
                <a:cs typeface="Verdana" panose="020B0604030504040204" pitchFamily="34" charset="0"/>
              </a:rPr>
              <a:t>Spending Accounts (FSAs)</a:t>
            </a:r>
          </a:p>
          <a:p>
            <a:pPr algn="ctr">
              <a:lnSpc>
                <a:spcPct val="140000"/>
              </a:lnSpc>
              <a:spcAft>
                <a:spcPts val="200"/>
              </a:spcAft>
            </a:pPr>
            <a:r>
              <a:rPr lang="en-US" sz="3200" b="1" dirty="0">
                <a:latin typeface="Verdana" panose="020B0604030504040204" pitchFamily="34" charset="0"/>
                <a:ea typeface="Verdana" panose="020B0604030504040204" pitchFamily="34" charset="0"/>
                <a:cs typeface="Verdana" panose="020B0604030504040204" pitchFamily="34" charset="0"/>
              </a:rPr>
              <a:t>May </a:t>
            </a:r>
            <a:r>
              <a:rPr lang="en-US" sz="3200" b="1" dirty="0" smtClean="0">
                <a:latin typeface="Verdana" panose="020B0604030504040204" pitchFamily="34" charset="0"/>
                <a:ea typeface="Verdana" panose="020B0604030504040204" pitchFamily="34" charset="0"/>
                <a:cs typeface="Verdana" panose="020B0604030504040204" pitchFamily="34" charset="0"/>
              </a:rPr>
              <a:t>1-15, 2018</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260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929" y="1685269"/>
            <a:ext cx="7243512" cy="43085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4259" y="803379"/>
            <a:ext cx="7124701" cy="1143000"/>
          </a:xfrm>
        </p:spPr>
        <p:txBody>
          <a:bodyPr>
            <a:noAutofit/>
          </a:bodyPr>
          <a:lstStyle/>
          <a:p>
            <a:r>
              <a:rPr lang="en-US" sz="2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What’s Changing for </a:t>
            </a:r>
            <a:r>
              <a:rPr lang="en-US" sz="2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7/1/2018?</a:t>
            </a:r>
            <a:endPar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31132" y="1946379"/>
            <a:ext cx="7918315" cy="4278312"/>
          </a:xfrm>
        </p:spPr>
        <p:txBody>
          <a:bodyPr>
            <a:noAutofit/>
          </a:bodyPr>
          <a:lstStyle/>
          <a:p>
            <a:pPr>
              <a:spcBef>
                <a:spcPts val="0"/>
              </a:spcBef>
            </a:pPr>
            <a:r>
              <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Premiums change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see Spotlight</a:t>
            </a:r>
            <a:endPar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Governor’s health initiatives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more information coming before or during the new plan year </a:t>
            </a:r>
            <a:endPar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COVA Care and COVA HDHP</a:t>
            </a:r>
          </a:p>
          <a:p>
            <a:pPr lvl="1">
              <a:spcBef>
                <a:spcPts val="0"/>
              </a:spcBef>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Annual routine vision exam: </a:t>
            </a:r>
          </a:p>
          <a:p>
            <a:pPr lvl="2">
              <a:spcBef>
                <a:spcPts val="0"/>
              </a:spcBef>
            </a:pP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 copayment at a participating Blue View provider</a:t>
            </a:r>
          </a:p>
          <a:p>
            <a:pPr lvl="2">
              <a:spcBef>
                <a:spcPts val="0"/>
              </a:spcBef>
            </a:pP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Discounts on lenses and frames from a participating Blue View provider</a:t>
            </a:r>
            <a:endPar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COVA Care, COVA HDHP, COVA </a:t>
            </a:r>
            <a:r>
              <a:rPr lang="en-US" sz="20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HealthAware</a:t>
            </a:r>
            <a:r>
              <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and Kaiser Permanente HMO</a:t>
            </a:r>
          </a:p>
          <a:p>
            <a:pPr lvl="1">
              <a:spcBef>
                <a:spcPts val="0"/>
              </a:spcBef>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Hormonal contraceptives dispensing limit increased: </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 12-month supply will be available at one time</a:t>
            </a:r>
            <a:endPar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9534" y="243584"/>
            <a:ext cx="936851" cy="710422"/>
          </a:xfrm>
          <a:prstGeom prst="rect">
            <a:avLst/>
          </a:prstGeom>
          <a:ln>
            <a:solidFill>
              <a:srgbClr val="1F497D">
                <a:alpha val="25000"/>
              </a:srgbClr>
            </a:solidFill>
          </a:ln>
          <a:scene3d>
            <a:camera prst="orthographicFront"/>
            <a:lightRig rig="threePt" dir="t"/>
          </a:scene3d>
          <a:sp3d>
            <a:bevelB/>
          </a:sp3d>
        </p:spPr>
      </p:pic>
      <p:sp>
        <p:nvSpPr>
          <p:cNvPr id="7" name="Slide Number Placeholder 6"/>
          <p:cNvSpPr>
            <a:spLocks noGrp="1"/>
          </p:cNvSpPr>
          <p:nvPr>
            <p:ph type="sldNum" sz="quarter" idx="12"/>
          </p:nvPr>
        </p:nvSpPr>
        <p:spPr/>
        <p:txBody>
          <a:bodyPr/>
          <a:lstStyle/>
          <a:p>
            <a:fld id="{23F170CA-3A6A-EC47-9316-0F975054009A}" type="slidenum">
              <a:rPr lang="en-US" smtClean="0">
                <a:solidFill>
                  <a:schemeClr val="bg1"/>
                </a:solidFill>
              </a:rPr>
              <a:pPr/>
              <a:t>10</a:t>
            </a:fld>
            <a:endParaRPr lang="en-US" dirty="0">
              <a:solidFill>
                <a:schemeClr val="bg1"/>
              </a:solidFill>
            </a:endParaRPr>
          </a:p>
        </p:txBody>
      </p:sp>
      <p:sp>
        <p:nvSpPr>
          <p:cNvPr id="9" name="TextBox 8"/>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642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3804706" y="2141981"/>
            <a:ext cx="4744244"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defTabSz="914400" fontAlgn="base">
              <a:spcBef>
                <a:spcPct val="0"/>
              </a:spcBef>
              <a:spcAft>
                <a:spcPct val="0"/>
              </a:spcAft>
              <a:buFont typeface="Arial" panose="020B0604020202020204" pitchFamily="34" charset="0"/>
              <a:buChar char="•"/>
            </a:pPr>
            <a:r>
              <a:rPr lang="en-US" sz="2800" b="1" dirty="0" smtClean="0">
                <a:solidFill>
                  <a:schemeClr val="bg1"/>
                </a:solidFill>
                <a:latin typeface="Arial" panose="020B0604020202020204" pitchFamily="34" charset="0"/>
                <a:ea typeface="Calibri" pitchFamily="34" charset="0"/>
                <a:cs typeface="Arial" panose="020B0604020202020204" pitchFamily="34" charset="0"/>
              </a:rPr>
              <a:t>Give ALEX a try!</a:t>
            </a:r>
          </a:p>
          <a:p>
            <a:pPr marL="342900" indent="-342900" defTabSz="914400" fontAlgn="base">
              <a:spcBef>
                <a:spcPct val="0"/>
              </a:spcBef>
              <a:spcAft>
                <a:spcPct val="0"/>
              </a:spcAft>
              <a:buFont typeface="Arial" panose="020B0604020202020204" pitchFamily="34" charset="0"/>
              <a:buChar char="•"/>
            </a:pPr>
            <a:endParaRPr lang="en-US" sz="2400" b="1" dirty="0" smtClean="0">
              <a:solidFill>
                <a:schemeClr val="bg1"/>
              </a:solidFill>
              <a:latin typeface="Arial" panose="020B0604020202020204" pitchFamily="34" charset="0"/>
              <a:ea typeface="Calibri" pitchFamily="34" charset="0"/>
              <a:cs typeface="Arial" panose="020B0604020202020204" pitchFamily="34" charset="0"/>
            </a:endParaRPr>
          </a:p>
          <a:p>
            <a:pPr marL="800100" lvl="1" indent="-342900" defTabSz="914400" fontAlgn="base">
              <a:spcBef>
                <a:spcPct val="0"/>
              </a:spcBef>
              <a:spcAft>
                <a:spcPct val="0"/>
              </a:spcAft>
              <a:buFont typeface="Arial" panose="020B0604020202020204" pitchFamily="34" charset="0"/>
              <a:buChar char="•"/>
            </a:pPr>
            <a:r>
              <a:rPr lang="en-US" sz="2400" b="1" dirty="0" smtClean="0">
                <a:solidFill>
                  <a:schemeClr val="bg1"/>
                </a:solidFill>
                <a:latin typeface="Arial" panose="020B0604020202020204" pitchFamily="34" charset="0"/>
                <a:ea typeface="Calibri" pitchFamily="34" charset="0"/>
                <a:cs typeface="Arial" panose="020B0604020202020204" pitchFamily="34" charset="0"/>
              </a:rPr>
              <a:t>Review your health plan options with ALEX </a:t>
            </a:r>
          </a:p>
          <a:p>
            <a:pPr lvl="1" defTabSz="914400" fontAlgn="base">
              <a:spcBef>
                <a:spcPct val="0"/>
              </a:spcBef>
              <a:spcAft>
                <a:spcPct val="0"/>
              </a:spcAft>
            </a:pPr>
            <a:endParaRPr lang="en-US" sz="2400" b="1" dirty="0">
              <a:solidFill>
                <a:schemeClr val="bg1"/>
              </a:solidFill>
              <a:latin typeface="Arial" panose="020B0604020202020204" pitchFamily="34" charset="0"/>
              <a:ea typeface="Calibri" pitchFamily="34" charset="0"/>
              <a:cs typeface="Arial" panose="020B0604020202020204" pitchFamily="34" charset="0"/>
            </a:endParaRPr>
          </a:p>
          <a:p>
            <a:pPr marL="800100" lvl="1" indent="-342900" defTabSz="914400" fontAlgn="base">
              <a:spcBef>
                <a:spcPct val="0"/>
              </a:spcBef>
              <a:spcAft>
                <a:spcPct val="0"/>
              </a:spcAft>
              <a:buFont typeface="Arial" panose="020B0604020202020204" pitchFamily="34" charset="0"/>
              <a:buChar char="•"/>
            </a:pPr>
            <a:r>
              <a:rPr lang="en-US" sz="2400" b="1" dirty="0" smtClean="0">
                <a:solidFill>
                  <a:schemeClr val="bg1"/>
                </a:solidFill>
                <a:latin typeface="Arial" panose="020B0604020202020204" pitchFamily="34" charset="0"/>
                <a:ea typeface="Calibri" pitchFamily="34" charset="0"/>
                <a:cs typeface="Arial" panose="020B0604020202020204" pitchFamily="34" charset="0"/>
              </a:rPr>
              <a:t>He’ll use your input, do the math, and recommend a plan just for you</a:t>
            </a:r>
          </a:p>
          <a:p>
            <a:pPr defTabSz="914400" fontAlgn="base">
              <a:spcBef>
                <a:spcPct val="0"/>
              </a:spcBef>
              <a:spcAft>
                <a:spcPct val="0"/>
              </a:spcAft>
            </a:pPr>
            <a:endParaRPr lang="en-US" sz="2400" b="1" u="sng" dirty="0">
              <a:solidFill>
                <a:schemeClr val="tx1">
                  <a:lumMod val="50000"/>
                  <a:lumOff val="50000"/>
                </a:schemeClr>
              </a:solidFill>
              <a:latin typeface="Arial" panose="020B0604020202020204" pitchFamily="34" charset="0"/>
              <a:ea typeface="Calibri" pitchFamily="34" charset="0"/>
              <a:cs typeface="Arial" panose="020B0604020202020204" pitchFamily="34" charset="0"/>
            </a:endParaRPr>
          </a:p>
          <a:p>
            <a:pPr defTabSz="914400" fontAlgn="base">
              <a:spcBef>
                <a:spcPct val="0"/>
              </a:spcBef>
              <a:spcAft>
                <a:spcPct val="0"/>
              </a:spcAft>
            </a:pPr>
            <a:endParaRPr lang="en-US" sz="2400" b="1" u="sng" dirty="0" smtClean="0">
              <a:solidFill>
                <a:schemeClr val="tx1">
                  <a:lumMod val="50000"/>
                  <a:lumOff val="50000"/>
                </a:schemeClr>
              </a:solidFill>
              <a:latin typeface="Arial" panose="020B0604020202020204" pitchFamily="34" charset="0"/>
              <a:ea typeface="Calibri" pitchFamily="34" charset="0"/>
              <a:cs typeface="Arial" panose="020B0604020202020204" pitchFamily="34" charset="0"/>
            </a:endParaRPr>
          </a:p>
          <a:p>
            <a:pPr defTabSz="914400" fontAlgn="base">
              <a:spcBef>
                <a:spcPct val="0"/>
              </a:spcBef>
              <a:spcAft>
                <a:spcPct val="0"/>
              </a:spcAft>
            </a:pPr>
            <a:endParaRPr lang="en-US" sz="2400" u="sng" dirty="0" smtClean="0">
              <a:solidFill>
                <a:schemeClr val="tx1">
                  <a:lumMod val="50000"/>
                  <a:lumOff val="50000"/>
                </a:schemeClr>
              </a:solidFill>
              <a:latin typeface="Arial" panose="020B0604020202020204" pitchFamily="34" charset="0"/>
              <a:cs typeface="Arial" panose="020B0604020202020204" pitchFamily="34" charset="0"/>
            </a:endParaRPr>
          </a:p>
          <a:p>
            <a:pPr defTabSz="914400" eaLnBrk="0" fontAlgn="base" hangingPunct="0">
              <a:spcBef>
                <a:spcPct val="0"/>
              </a:spcBef>
              <a:spcAft>
                <a:spcPct val="0"/>
              </a:spcAft>
            </a:pPr>
            <a:endParaRPr lang="en-US" dirty="0" smtClean="0">
              <a:solidFill>
                <a:schemeClr val="tx1">
                  <a:lumMod val="50000"/>
                  <a:lumOff val="50000"/>
                </a:schemeClr>
              </a:solidFill>
              <a:latin typeface="Arial" pitchFamily="34" charset="0"/>
              <a:cs typeface="Arial" pitchFamily="34" charset="0"/>
            </a:endParaRPr>
          </a:p>
        </p:txBody>
      </p:sp>
      <p:sp>
        <p:nvSpPr>
          <p:cNvPr id="2" name="Rectangle 1"/>
          <p:cNvSpPr/>
          <p:nvPr/>
        </p:nvSpPr>
        <p:spPr>
          <a:xfrm>
            <a:off x="2119339" y="5257330"/>
            <a:ext cx="4647875" cy="1292662"/>
          </a:xfrm>
          <a:prstGeom prst="rect">
            <a:avLst/>
          </a:prstGeom>
        </p:spPr>
        <p:txBody>
          <a:bodyPr wrap="none">
            <a:spAutoFit/>
          </a:bodyPr>
          <a:lstStyle/>
          <a:p>
            <a:pPr defTabSz="914400" fontAlgn="base">
              <a:spcBef>
                <a:spcPct val="0"/>
              </a:spcBef>
              <a:spcAft>
                <a:spcPct val="0"/>
              </a:spcAft>
            </a:pPr>
            <a:endParaRPr lang="en-US" sz="2600" b="1" u="sng" dirty="0" smtClean="0">
              <a:solidFill>
                <a:schemeClr val="tx1">
                  <a:lumMod val="50000"/>
                  <a:lumOff val="50000"/>
                </a:schemeClr>
              </a:solidFill>
              <a:latin typeface="Arial" panose="020B0604020202020204" pitchFamily="34" charset="0"/>
              <a:ea typeface="Calibri" pitchFamily="34" charset="0"/>
              <a:cs typeface="Arial" panose="020B0604020202020204" pitchFamily="34" charset="0"/>
              <a:hlinkClick r:id="rId4"/>
            </a:endParaRPr>
          </a:p>
          <a:p>
            <a:pPr defTabSz="914400" fontAlgn="base">
              <a:spcBef>
                <a:spcPct val="0"/>
              </a:spcBef>
              <a:spcAft>
                <a:spcPct val="0"/>
              </a:spcAft>
            </a:pPr>
            <a:endParaRPr lang="en-US" sz="2600" b="1" u="sng" dirty="0">
              <a:solidFill>
                <a:schemeClr val="tx1">
                  <a:lumMod val="50000"/>
                  <a:lumOff val="50000"/>
                </a:schemeClr>
              </a:solidFill>
              <a:latin typeface="Arial" panose="020B0604020202020204" pitchFamily="34" charset="0"/>
              <a:ea typeface="Calibri" pitchFamily="34" charset="0"/>
              <a:cs typeface="Arial" panose="020B0604020202020204" pitchFamily="34" charset="0"/>
              <a:hlinkClick r:id="rId4"/>
            </a:endParaRPr>
          </a:p>
          <a:p>
            <a:pPr defTabSz="914400" fontAlgn="base">
              <a:spcBef>
                <a:spcPct val="0"/>
              </a:spcBef>
              <a:spcAft>
                <a:spcPct val="0"/>
              </a:spcAft>
            </a:pPr>
            <a:r>
              <a:rPr lang="en-US" sz="2600" b="1" u="sng" dirty="0" smtClean="0">
                <a:solidFill>
                  <a:srgbClr val="FFFF00"/>
                </a:solidFill>
                <a:latin typeface="Arial" panose="020B0604020202020204" pitchFamily="34" charset="0"/>
                <a:ea typeface="Calibri" pitchFamily="34" charset="0"/>
                <a:cs typeface="Arial" panose="020B0604020202020204" pitchFamily="34" charset="0"/>
              </a:rPr>
              <a:t>www.myalex.com/cova/2018</a:t>
            </a:r>
            <a:endParaRPr lang="en-US" sz="2600" b="1" u="sng" dirty="0">
              <a:solidFill>
                <a:srgbClr val="FFFF00"/>
              </a:solidFill>
              <a:latin typeface="Arial" panose="020B0604020202020204" pitchFamily="34" charset="0"/>
              <a:ea typeface="Calibri"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7130" y="264663"/>
            <a:ext cx="1199923" cy="909912"/>
          </a:xfrm>
          <a:prstGeom prst="rect">
            <a:avLst/>
          </a:prstGeom>
          <a:ln w="3175">
            <a:noFill/>
          </a:ln>
        </p:spPr>
      </p:pic>
      <p:sp>
        <p:nvSpPr>
          <p:cNvPr id="10" name="Title 9"/>
          <p:cNvSpPr>
            <a:spLocks noGrp="1"/>
          </p:cNvSpPr>
          <p:nvPr>
            <p:ph type="ctrTitle"/>
          </p:nvPr>
        </p:nvSpPr>
        <p:spPr>
          <a:xfrm>
            <a:off x="2105845" y="1271852"/>
            <a:ext cx="6102416" cy="770594"/>
          </a:xfrm>
        </p:spPr>
        <p:txBody>
          <a:bodyPr>
            <a:noAutofit/>
          </a:bodyPr>
          <a:lstStyle/>
          <a:p>
            <a:pPr algn="l"/>
            <a:r>
              <a:rPr lang="en-US" sz="2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Put ALEX to Work for You!      </a:t>
            </a:r>
            <a:endPar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7379152" y="6356350"/>
            <a:ext cx="1404912" cy="261610"/>
          </a:xfrm>
          <a:prstGeom prst="rect">
            <a:avLst/>
          </a:prstGeom>
          <a:noFill/>
        </p:spPr>
        <p:txBody>
          <a:bodyPr wrap="square" rtlCol="0">
            <a:spAutoFit/>
          </a:bodyPr>
          <a:lstStyle/>
          <a:p>
            <a:pPr algn="r"/>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3748" y="2618702"/>
            <a:ext cx="2638628" cy="2638628"/>
          </a:xfrm>
          <a:prstGeom prst="rect">
            <a:avLst/>
          </a:prstGeom>
        </p:spPr>
      </p:pic>
    </p:spTree>
    <p:extLst>
      <p:ext uri="{BB962C8B-B14F-4D97-AF65-F5344CB8AC3E}">
        <p14:creationId xmlns:p14="http://schemas.microsoft.com/office/powerpoint/2010/main" val="1377981503"/>
      </p:ext>
    </p:extLst>
  </p:cSld>
  <p:clrMapOvr>
    <a:masterClrMapping/>
  </p:clrMapOvr>
  <p:transition spd="med">
    <p:sndAc>
      <p:stSnd>
        <p:snd r:embed="rId3"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1985" y="2004030"/>
            <a:ext cx="7346491" cy="39251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801" y="202652"/>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5721" y="1123673"/>
            <a:ext cx="7753350" cy="584775"/>
          </a:xfrm>
          <a:prstGeom prst="rect">
            <a:avLst/>
          </a:prstGeom>
          <a:noFill/>
        </p:spPr>
        <p:txBody>
          <a:bodyPr wrap="square" rtlCol="0">
            <a:spAutoFit/>
          </a:bodyPr>
          <a:lstStyle/>
          <a:p>
            <a:pPr algn="ctr"/>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Earn Premium Rewards!</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Subtitle 2"/>
          <p:cNvSpPr txBox="1">
            <a:spLocks/>
          </p:cNvSpPr>
          <p:nvPr/>
        </p:nvSpPr>
        <p:spPr>
          <a:xfrm>
            <a:off x="957979" y="2411781"/>
            <a:ext cx="7176371" cy="3704247"/>
          </a:xfrm>
          <a:prstGeom prst="rect">
            <a:avLst/>
          </a:prstGeom>
          <a:noFill/>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buFont typeface="Arial" panose="020B0604020202020204" pitchFamily="34" charset="0"/>
              <a:buChar char="•"/>
            </a:pP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For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employee, retiree and/or spouse enrolled in </a:t>
            </a:r>
            <a:r>
              <a:rPr lang="en-US"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COVA Care or COVA </a:t>
            </a:r>
            <a:r>
              <a:rPr lang="en-US" dirty="0" err="1"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HealthAware</a:t>
            </a:r>
            <a:endParaRPr lang="en-US"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0" indent="0" defTabSz="914400">
              <a:buNone/>
            </a:pPr>
            <a:endPar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914400">
              <a:buFont typeface="Arial" panose="020B0604020202020204" pitchFamily="34" charset="0"/>
              <a:buChar char="•"/>
            </a:pP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Employee, retiree or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spouse can save </a:t>
            </a:r>
            <a:r>
              <a:rPr lang="en-US"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$17/month </a:t>
            </a:r>
          </a:p>
          <a:p>
            <a:pPr defTabSz="914400">
              <a:buFont typeface="Arial" panose="020B0604020202020204" pitchFamily="34" charset="0"/>
              <a:buChar char="•"/>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9144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Together can save </a:t>
            </a:r>
            <a:r>
              <a:rPr lang="en-US"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$34/month</a:t>
            </a:r>
          </a:p>
          <a:p>
            <a:endParaRPr lang="en-US" dirty="0" smtClean="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23F170CA-3A6A-EC47-9316-0F975054009A}" type="slidenum">
              <a:rPr lang="en-US" smtClean="0">
                <a:solidFill>
                  <a:schemeClr val="bg1"/>
                </a:solidFill>
              </a:rPr>
              <a:pPr/>
              <a:t>12</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6083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074" y="146909"/>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78184" y="937243"/>
            <a:ext cx="7753350" cy="584775"/>
          </a:xfrm>
          <a:prstGeom prst="rect">
            <a:avLst/>
          </a:prstGeom>
          <a:noFill/>
        </p:spPr>
        <p:txBody>
          <a:bodyPr wrap="square" rtlCol="0">
            <a:spAutoFit/>
          </a:bodyPr>
          <a:lstStyle/>
          <a:p>
            <a:pPr algn="ctr"/>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What Do I Need to Do?</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Subtitle 2"/>
          <p:cNvSpPr txBox="1">
            <a:spLocks/>
          </p:cNvSpPr>
          <p:nvPr/>
        </p:nvSpPr>
        <p:spPr>
          <a:xfrm>
            <a:off x="978308" y="1611920"/>
            <a:ext cx="7874289" cy="4536458"/>
          </a:xfrm>
          <a:prstGeom prst="rect">
            <a:avLst/>
          </a:prstGeom>
          <a:no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defTabSz="914400">
              <a:buFont typeface="Arial" pitchFamily="34" charset="0"/>
              <a:buChar char="•"/>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enrolled in </a:t>
            </a:r>
            <a:r>
              <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COVA Care </a:t>
            </a: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or </a:t>
            </a:r>
            <a:r>
              <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COVA </a:t>
            </a:r>
            <a:r>
              <a:rPr lang="en-US" sz="2400" b="1" dirty="0" err="1"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HealthAware</a:t>
            </a:r>
            <a:endPar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2346325" lvl="5" indent="-174625" defTabSz="914400">
              <a:buFont typeface="Arial" pitchFamily="34" charset="0"/>
              <a:buChar char="•"/>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For a Reward Starting July 1</a:t>
            </a:r>
          </a:p>
          <a:p>
            <a:pPr marL="2803525" lvl="6" indent="-174625" defTabSz="914400">
              <a:buFont typeface="Arial" pitchFamily="34" charset="0"/>
              <a:buChar char="•"/>
            </a:pP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Complete </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or update your health </a:t>
            </a:r>
            <a:endPar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628900" lvl="6" indent="0" defTabSz="914400">
              <a:buNone/>
            </a:pP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assessment between </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May 1 and May 15</a:t>
            </a:r>
          </a:p>
          <a:p>
            <a:pPr marL="2346325" lvl="5" indent="-174625" defTabSz="914400">
              <a:buFont typeface="Arial" pitchFamily="34" charset="0"/>
              <a:buChar char="•"/>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For a Reward After July 1</a:t>
            </a:r>
          </a:p>
          <a:p>
            <a:pPr marL="2803525" lvl="6" indent="-174625" defTabSz="914400">
              <a:buFont typeface="Arial" pitchFamily="34" charset="0"/>
              <a:buChar char="•"/>
            </a:pP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Complete a health assessment </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by the </a:t>
            </a:r>
          </a:p>
          <a:p>
            <a:pPr marL="2803525" lvl="6" indent="0" defTabSz="914400">
              <a:buNone/>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en-US" sz="18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of any month </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 receive a reward                          in about six to eight weeks</a:t>
            </a:r>
          </a:p>
          <a:p>
            <a:pPr marL="2803525" lvl="6" indent="-174625" defTabSz="914400">
              <a:buFont typeface="Arial" pitchFamily="34" charset="0"/>
              <a:buChar char="•"/>
            </a:pP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See PR requirements chart:</a:t>
            </a:r>
            <a:r>
              <a:rPr lang="en-US" sz="1800"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en-US" sz="1800" b="1" u="sng"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www.dhrm.virginia.gov/healthcoverage/open-enrollment</a:t>
            </a:r>
          </a:p>
          <a:p>
            <a:pPr marL="574675" lvl="1" indent="-174625" defTabSz="914400">
              <a:buFont typeface="Arial" pitchFamily="34" charset="0"/>
              <a:buChar char="•"/>
            </a:pPr>
            <a:endParaRPr lang="en-US" sz="3200" b="1" dirty="0" smtClean="0">
              <a:solidFill>
                <a:srgbClr val="000099"/>
              </a:solidFill>
              <a:cs typeface="Arial" panose="020B0604020202020204" pitchFamily="34" charset="0"/>
            </a:endParaRPr>
          </a:p>
        </p:txBody>
      </p:sp>
      <p:sp>
        <p:nvSpPr>
          <p:cNvPr id="4" name="Rectangle 3"/>
          <p:cNvSpPr/>
          <p:nvPr/>
        </p:nvSpPr>
        <p:spPr>
          <a:xfrm>
            <a:off x="1717909" y="5823103"/>
            <a:ext cx="5713426" cy="830997"/>
          </a:xfrm>
          <a:prstGeom prst="rect">
            <a:avLst/>
          </a:prstGeom>
        </p:spPr>
        <p:txBody>
          <a:bodyPr wrap="square">
            <a:spAutoFit/>
          </a:bodyPr>
          <a:lstStyle/>
          <a:p>
            <a:pPr algn="ctr"/>
            <a:r>
              <a:rPr lang="en-US" sz="24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www.myactivehealth.com/cova</a:t>
            </a:r>
          </a:p>
          <a:p>
            <a:pPr algn="ctr"/>
            <a:r>
              <a:rPr lang="en-US" sz="24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1-866-938-0349</a:t>
            </a:r>
            <a:endPar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964578" y="4522803"/>
            <a:ext cx="1918943" cy="923330"/>
          </a:xfrm>
          <a:prstGeom prst="rect">
            <a:avLst/>
          </a:prstGeom>
          <a:solidFill>
            <a:schemeClr val="bg1"/>
          </a:solidFill>
        </p:spPr>
        <p:txBody>
          <a:bodyPr wrap="square" rtlCol="0">
            <a:spAutoFit/>
          </a:bodyPr>
          <a:lstStyle/>
          <a:p>
            <a:pPr defTabSz="914400"/>
            <a:r>
              <a:rPr lang="en-US" dirty="0" smtClean="0">
                <a:solidFill>
                  <a:srgbClr val="000099"/>
                </a:solidFill>
                <a:cs typeface="Arial" panose="020B0604020202020204" pitchFamily="34" charset="0"/>
              </a:rPr>
              <a:t>Questions?</a:t>
            </a:r>
          </a:p>
          <a:p>
            <a:pPr defTabSz="914400"/>
            <a:r>
              <a:rPr lang="en-US" dirty="0" smtClean="0">
                <a:solidFill>
                  <a:srgbClr val="000099"/>
                </a:solidFill>
                <a:cs typeface="Arial" panose="020B0604020202020204" pitchFamily="34" charset="0"/>
              </a:rPr>
              <a:t>Ask </a:t>
            </a:r>
            <a:r>
              <a:rPr lang="en-US" dirty="0">
                <a:solidFill>
                  <a:srgbClr val="000099"/>
                </a:solidFill>
                <a:cs typeface="Arial" panose="020B0604020202020204" pitchFamily="34" charset="0"/>
              </a:rPr>
              <a:t>your Benefits Administrator</a:t>
            </a:r>
          </a:p>
        </p:txBody>
      </p:sp>
      <p:sp>
        <p:nvSpPr>
          <p:cNvPr id="3" name="Slide Number Placeholder 2"/>
          <p:cNvSpPr>
            <a:spLocks noGrp="1"/>
          </p:cNvSpPr>
          <p:nvPr>
            <p:ph type="sldNum" sz="quarter" idx="12"/>
          </p:nvPr>
        </p:nvSpPr>
        <p:spPr/>
        <p:txBody>
          <a:bodyPr/>
          <a:lstStyle/>
          <a:p>
            <a:fld id="{23F170CA-3A6A-EC47-9316-0F975054009A}" type="slidenum">
              <a:rPr lang="en-US" smtClean="0">
                <a:solidFill>
                  <a:schemeClr val="bg1"/>
                </a:solidFill>
              </a:rPr>
              <a:pPr/>
              <a:t>13</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512" y="2575794"/>
            <a:ext cx="1947009" cy="1947009"/>
          </a:xfrm>
          <a:prstGeom prst="rect">
            <a:avLst/>
          </a:prstGeom>
        </p:spPr>
      </p:pic>
    </p:spTree>
    <p:extLst>
      <p:ext uri="{BB962C8B-B14F-4D97-AF65-F5344CB8AC3E}">
        <p14:creationId xmlns:p14="http://schemas.microsoft.com/office/powerpoint/2010/main" val="2092928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1190626" y="2123563"/>
            <a:ext cx="7029450" cy="3917950"/>
          </a:xfrm>
        </p:spPr>
        <p:txBody>
          <a:bodyPr>
            <a:normAutofit/>
          </a:bodyPr>
          <a:lstStyle/>
          <a:p>
            <a:pPr marL="0" indent="0">
              <a:buNone/>
            </a:pPr>
            <a:r>
              <a:rPr lang="en-US" b="1" dirty="0" smtClean="0">
                <a:solidFill>
                  <a:srgbClr val="FFFF00"/>
                </a:solidFill>
                <a:effectLst>
                  <a:outerShdw blurRad="38100" dist="38100" dir="2700000" algn="tl">
                    <a:srgbClr val="000000">
                      <a:alpha val="43137"/>
                    </a:srgbClr>
                  </a:outerShdw>
                </a:effectLst>
              </a:rPr>
              <a:t>The basic plans include:</a:t>
            </a:r>
            <a:endParaRPr lang="en-US" b="1" dirty="0" smtClean="0">
              <a:solidFill>
                <a:srgbClr val="FFFF00"/>
              </a:solidFill>
            </a:endParaRPr>
          </a:p>
          <a:p>
            <a:r>
              <a:rPr lang="en-US" sz="2800" dirty="0" smtClean="0">
                <a:solidFill>
                  <a:schemeClr val="bg1"/>
                </a:solidFill>
              </a:rPr>
              <a:t>Medical</a:t>
            </a:r>
          </a:p>
          <a:p>
            <a:r>
              <a:rPr lang="en-US" sz="2800" dirty="0" smtClean="0">
                <a:solidFill>
                  <a:schemeClr val="bg1"/>
                </a:solidFill>
              </a:rPr>
              <a:t>Behavioral Health</a:t>
            </a:r>
          </a:p>
          <a:p>
            <a:r>
              <a:rPr lang="en-US" sz="2800" dirty="0" smtClean="0">
                <a:solidFill>
                  <a:schemeClr val="bg1"/>
                </a:solidFill>
              </a:rPr>
              <a:t>Employee Assistance Program (EAP)</a:t>
            </a:r>
          </a:p>
          <a:p>
            <a:r>
              <a:rPr lang="en-US" sz="2800" dirty="0" smtClean="0">
                <a:solidFill>
                  <a:schemeClr val="bg1"/>
                </a:solidFill>
              </a:rPr>
              <a:t>Prescription Drug</a:t>
            </a:r>
          </a:p>
          <a:p>
            <a:r>
              <a:rPr lang="en-US" sz="2800" dirty="0" smtClean="0">
                <a:solidFill>
                  <a:schemeClr val="bg1"/>
                </a:solidFill>
              </a:rPr>
              <a:t>Diagnostic and Preventive Dental (administered by Delta Dental of Virginia)</a:t>
            </a:r>
            <a:endParaRPr lang="en-US" sz="2800" dirty="0">
              <a:solidFill>
                <a:schemeClr val="bg1"/>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2763" y="1143336"/>
            <a:ext cx="3410707" cy="690726"/>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5039" y="340847"/>
            <a:ext cx="3418431" cy="711963"/>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765" y="293023"/>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573748" y="1104424"/>
            <a:ext cx="2667000" cy="923330"/>
          </a:xfrm>
          <a:prstGeom prst="rect">
            <a:avLst/>
          </a:prstGeom>
          <a:noFill/>
        </p:spPr>
        <p:txBody>
          <a:bodyPr wrap="square" rtlCol="0">
            <a:spAutoFit/>
          </a:bodyPr>
          <a:lstStyle/>
          <a:p>
            <a:pPr algn="ctr"/>
            <a:r>
              <a:rPr lang="en-US"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Administered </a:t>
            </a:r>
          </a:p>
          <a:p>
            <a:pPr algn="ctr"/>
            <a:r>
              <a:rPr lang="en-US"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by </a:t>
            </a:r>
          </a:p>
          <a:p>
            <a:pPr algn="ctr"/>
            <a:r>
              <a:rPr lang="en-US"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Anthem</a:t>
            </a:r>
            <a:endParaRPr lang="en-US"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DB9271D0-B54E-D54B-9A58-D7309402A69A}" type="slidenum">
              <a:rPr lang="en-US" smtClean="0">
                <a:solidFill>
                  <a:schemeClr val="bg1"/>
                </a:solidFill>
              </a:rPr>
              <a:pPr/>
              <a:t>14</a:t>
            </a:fld>
            <a:endParaRPr lang="en-US" dirty="0">
              <a:solidFill>
                <a:schemeClr val="bg1"/>
              </a:solidFill>
            </a:endParaRPr>
          </a:p>
        </p:txBody>
      </p:sp>
      <p:sp>
        <p:nvSpPr>
          <p:cNvPr id="10" name="TextBox 9"/>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6840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1190626" y="2123563"/>
            <a:ext cx="7029450" cy="3917950"/>
          </a:xfrm>
        </p:spPr>
        <p:txBody>
          <a:bodyPr>
            <a:normAutofit fontScale="92500"/>
          </a:bodyPr>
          <a:lstStyle/>
          <a:p>
            <a:pPr marL="0" indent="0">
              <a:buNone/>
            </a:pPr>
            <a:r>
              <a:rPr lang="en-US" b="1" i="1" dirty="0" smtClean="0">
                <a:solidFill>
                  <a:srgbClr val="FFFF00"/>
                </a:solidFill>
                <a:effectLst>
                  <a:outerShdw blurRad="38100" dist="38100" dir="2700000" algn="tl">
                    <a:srgbClr val="000000">
                      <a:alpha val="43137"/>
                    </a:srgbClr>
                  </a:outerShdw>
                </a:effectLst>
              </a:rPr>
              <a:t>New!</a:t>
            </a:r>
            <a:r>
              <a:rPr lang="en-US" b="1"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rPr>
              <a:t>Annual routine vision exam and services in the basic plans</a:t>
            </a:r>
          </a:p>
          <a:p>
            <a:r>
              <a:rPr lang="en-US" sz="2600" b="1" dirty="0" smtClean="0">
                <a:solidFill>
                  <a:schemeClr val="bg1"/>
                </a:solidFill>
              </a:rPr>
              <a:t>From a participating Blue View provider</a:t>
            </a:r>
          </a:p>
          <a:p>
            <a:pPr lvl="1"/>
            <a:r>
              <a:rPr lang="en-US" sz="2400" dirty="0" smtClean="0">
                <a:solidFill>
                  <a:schemeClr val="bg1"/>
                </a:solidFill>
              </a:rPr>
              <a:t>$15 copayment for your annual routine vision exam</a:t>
            </a:r>
          </a:p>
          <a:p>
            <a:pPr lvl="1"/>
            <a:r>
              <a:rPr lang="en-US" sz="2400" dirty="0" smtClean="0">
                <a:solidFill>
                  <a:schemeClr val="bg1"/>
                </a:solidFill>
              </a:rPr>
              <a:t>$50 - $105 copayment on plastic lenses</a:t>
            </a:r>
          </a:p>
          <a:p>
            <a:pPr lvl="1"/>
            <a:r>
              <a:rPr lang="en-US" sz="2400" dirty="0" smtClean="0">
                <a:solidFill>
                  <a:schemeClr val="bg1"/>
                </a:solidFill>
              </a:rPr>
              <a:t>15% discount on non-disposable contact lenses, and</a:t>
            </a:r>
          </a:p>
          <a:p>
            <a:pPr lvl="1"/>
            <a:r>
              <a:rPr lang="en-US" sz="2400" dirty="0" smtClean="0">
                <a:solidFill>
                  <a:schemeClr val="bg1"/>
                </a:solidFill>
              </a:rPr>
              <a:t>20-35% discount on frames</a:t>
            </a:r>
          </a:p>
          <a:p>
            <a:r>
              <a:rPr lang="en-US" sz="2600" b="1" dirty="0" smtClean="0">
                <a:solidFill>
                  <a:schemeClr val="bg1"/>
                </a:solidFill>
              </a:rPr>
              <a:t>From a non-Blue View provider</a:t>
            </a:r>
          </a:p>
          <a:p>
            <a:pPr lvl="1"/>
            <a:r>
              <a:rPr lang="en-US" sz="2400" dirty="0" smtClean="0">
                <a:solidFill>
                  <a:schemeClr val="bg1"/>
                </a:solidFill>
              </a:rPr>
              <a:t>Plan pays $30 and you pay the balance</a:t>
            </a:r>
          </a:p>
          <a:p>
            <a:endParaRPr lang="en-US" sz="4000" dirty="0">
              <a:solidFill>
                <a:srgbClr val="002060"/>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2763" y="1143336"/>
            <a:ext cx="3410707" cy="690726"/>
          </a:xfrm>
          <a:prstGeom prst="rect">
            <a:avLst/>
          </a:prstGeom>
          <a:noFill/>
          <a:ln w="9525">
            <a:noFill/>
            <a:miter lim="800000"/>
            <a:headEnd/>
            <a:tailEnd/>
          </a:ln>
          <a:effectLst/>
        </p:spPr>
      </p:pic>
      <p:pic>
        <p:nvPicPr>
          <p:cNvPr id="5"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5039" y="340847"/>
            <a:ext cx="3418431" cy="711963"/>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765" y="293023"/>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573748" y="1104424"/>
            <a:ext cx="2667000" cy="923330"/>
          </a:xfrm>
          <a:prstGeom prst="rect">
            <a:avLst/>
          </a:prstGeom>
          <a:noFill/>
        </p:spPr>
        <p:txBody>
          <a:bodyPr wrap="square" rtlCol="0">
            <a:spAutoFit/>
          </a:bodyPr>
          <a:lstStyle/>
          <a:p>
            <a:pPr algn="ctr"/>
            <a:r>
              <a:rPr lang="en-US"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Administered </a:t>
            </a:r>
          </a:p>
          <a:p>
            <a:pPr algn="ctr"/>
            <a:r>
              <a:rPr lang="en-US"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by </a:t>
            </a:r>
          </a:p>
          <a:p>
            <a:pPr algn="ctr"/>
            <a:r>
              <a:rPr lang="en-US"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Anthem</a:t>
            </a:r>
            <a:endParaRPr lang="en-US"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DB9271D0-B54E-D54B-9A58-D7309402A69A}" type="slidenum">
              <a:rPr lang="en-US" smtClean="0">
                <a:solidFill>
                  <a:schemeClr val="bg1"/>
                </a:solidFill>
              </a:rPr>
              <a:pPr/>
              <a:t>15</a:t>
            </a:fld>
            <a:endParaRPr lang="en-US" dirty="0">
              <a:solidFill>
                <a:schemeClr val="bg1"/>
              </a:solidFill>
            </a:endParaRPr>
          </a:p>
        </p:txBody>
      </p:sp>
      <p:sp>
        <p:nvSpPr>
          <p:cNvPr id="10" name="TextBox 9"/>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1420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26" y="2415941"/>
            <a:ext cx="6722562" cy="313783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16"/>
          <p:cNvSpPr txBox="1">
            <a:spLocks/>
          </p:cNvSpPr>
          <p:nvPr/>
        </p:nvSpPr>
        <p:spPr>
          <a:xfrm>
            <a:off x="4061779" y="2797272"/>
            <a:ext cx="4710746" cy="12915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3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1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Expanded Dental </a:t>
            </a:r>
          </a:p>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Routine Vision/Hearing</a:t>
            </a:r>
          </a:p>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Out-of-Network</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000" dirty="0" smtClean="0"/>
          </a:p>
        </p:txBody>
      </p:sp>
      <p:pic>
        <p:nvPicPr>
          <p:cNvPr id="10" name="Picture 6"/>
          <p:cNvPicPr>
            <a:picLocks noChangeAspect="1" noChangeArrowheads="1"/>
          </p:cNvPicPr>
          <p:nvPr/>
        </p:nvPicPr>
        <p:blipFill>
          <a:blip r:embed="rId3" cstate="email">
            <a:clrChange>
              <a:clrFrom>
                <a:srgbClr val="FFFDFC"/>
              </a:clrFrom>
              <a:clrTo>
                <a:srgbClr val="FFFDFC">
                  <a:alpha val="0"/>
                </a:srgbClr>
              </a:clrTo>
            </a:clrChange>
            <a:extLst>
              <a:ext uri="{28A0092B-C50C-407E-A947-70E740481C1C}">
                <a14:useLocalDpi xmlns:a14="http://schemas.microsoft.com/office/drawing/2010/main"/>
              </a:ext>
            </a:extLst>
          </a:blip>
          <a:srcRect/>
          <a:stretch>
            <a:fillRect/>
          </a:stretch>
        </p:blipFill>
        <p:spPr bwMode="auto">
          <a:xfrm>
            <a:off x="1112205" y="3026760"/>
            <a:ext cx="2478918" cy="533400"/>
          </a:xfrm>
          <a:prstGeom prst="rect">
            <a:avLst/>
          </a:prstGeom>
          <a:solidFill>
            <a:schemeClr val="bg1"/>
          </a:solidFill>
          <a:ln w="9525">
            <a:noFill/>
            <a:miter lim="800000"/>
            <a:headEnd/>
            <a:tailEnd/>
          </a:ln>
          <a:effectLst/>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5080" y="4635675"/>
            <a:ext cx="2362200" cy="516176"/>
          </a:xfrm>
          <a:prstGeom prst="rect">
            <a:avLst/>
          </a:prstGeom>
          <a:noFill/>
          <a:ln w="9525">
            <a:noFill/>
            <a:miter lim="800000"/>
            <a:headEnd/>
            <a:tailEnd/>
          </a:ln>
          <a:effectLst/>
        </p:spPr>
      </p:pic>
      <p:sp>
        <p:nvSpPr>
          <p:cNvPr id="13" name="Content Placeholder 16"/>
          <p:cNvSpPr txBox="1">
            <a:spLocks/>
          </p:cNvSpPr>
          <p:nvPr/>
        </p:nvSpPr>
        <p:spPr>
          <a:xfrm>
            <a:off x="4042729" y="4676873"/>
            <a:ext cx="4710746" cy="6457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3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1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Expanded Dental </a:t>
            </a: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6392" y="376950"/>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203870" y="964416"/>
            <a:ext cx="4964745" cy="1143000"/>
          </a:xfrm>
        </p:spPr>
        <p:txBody>
          <a:bodyPr>
            <a:normAutofit/>
          </a:bodyPr>
          <a:lstStyle/>
          <a:p>
            <a:r>
              <a:rPr lang="en-US" sz="3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Optional Benefits</a:t>
            </a:r>
            <a:endParaRPr lang="en-US" sz="36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DB9271D0-B54E-D54B-9A58-D7309402A69A}" type="slidenum">
              <a:rPr lang="en-US" smtClean="0">
                <a:solidFill>
                  <a:schemeClr val="bg1"/>
                </a:solidFill>
              </a:rPr>
              <a:pPr/>
              <a:t>16</a:t>
            </a:fld>
            <a:endParaRPr lang="en-US" dirty="0">
              <a:solidFill>
                <a:schemeClr val="bg1"/>
              </a:solidFill>
            </a:endParaRPr>
          </a:p>
        </p:txBody>
      </p:sp>
      <p:sp>
        <p:nvSpPr>
          <p:cNvPr id="14" name="TextBox 13"/>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899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5032" y="2512194"/>
            <a:ext cx="6530056" cy="30296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70005" y="2587215"/>
            <a:ext cx="6578570" cy="2954655"/>
          </a:xfrm>
          <a:prstGeom prst="rect">
            <a:avLst/>
          </a:prstGeom>
          <a:noFill/>
        </p:spPr>
        <p:txBody>
          <a:bodyPr wrap="square" rtlCol="0">
            <a:spAutoFit/>
          </a:bodyPr>
          <a:lstStyle/>
          <a:p>
            <a:pPr marL="342900" lvl="0" indent="-342900" defTabSz="914400">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ea typeface="Tahoma" pitchFamily="34" charset="0"/>
                <a:cs typeface="Arial" panose="020B0604020202020204" pitchFamily="34" charset="0"/>
              </a:rPr>
              <a:t>Delta Dental of Virginia </a:t>
            </a:r>
            <a:r>
              <a:rPr lang="en-US" sz="2800" dirty="0" smtClean="0">
                <a:solidFill>
                  <a:schemeClr val="bg1"/>
                </a:solidFill>
                <a:ea typeface="Tahoma" pitchFamily="34" charset="0"/>
                <a:cs typeface="Arial" panose="020B0604020202020204" pitchFamily="34" charset="0"/>
              </a:rPr>
              <a:t>administers </a:t>
            </a:r>
            <a:r>
              <a:rPr lang="en-US" sz="2800" dirty="0">
                <a:solidFill>
                  <a:schemeClr val="bg1"/>
                </a:solidFill>
                <a:ea typeface="Tahoma" pitchFamily="34" charset="0"/>
                <a:cs typeface="Arial" panose="020B0604020202020204" pitchFamily="34" charset="0"/>
              </a:rPr>
              <a:t>dental </a:t>
            </a:r>
            <a:r>
              <a:rPr lang="en-US" sz="2800" dirty="0" smtClean="0">
                <a:solidFill>
                  <a:schemeClr val="bg1"/>
                </a:solidFill>
                <a:ea typeface="Tahoma" pitchFamily="34" charset="0"/>
                <a:cs typeface="Arial" panose="020B0604020202020204" pitchFamily="34" charset="0"/>
              </a:rPr>
              <a:t>benefits</a:t>
            </a:r>
          </a:p>
          <a:p>
            <a:pPr marL="342900" lvl="0" indent="-342900" defTabSz="914400">
              <a:buFont typeface="Arial" panose="020B0604020202020204" pitchFamily="34" charset="0"/>
              <a:buChar char="•"/>
            </a:pPr>
            <a:endParaRPr lang="en-US" sz="2800" dirty="0">
              <a:solidFill>
                <a:schemeClr val="bg1"/>
              </a:solidFill>
              <a:ea typeface="Tahoma" pitchFamily="34" charset="0"/>
              <a:cs typeface="Arial" panose="020B0604020202020204" pitchFamily="34" charset="0"/>
            </a:endParaRPr>
          </a:p>
          <a:p>
            <a:pPr marL="342900" lvl="0" indent="-342900" defTabSz="914400">
              <a:buFont typeface="Arial" panose="020B0604020202020204" pitchFamily="34" charset="0"/>
              <a:buChar char="•"/>
            </a:pPr>
            <a:endParaRPr lang="en-US" sz="2800" dirty="0" smtClean="0">
              <a:solidFill>
                <a:schemeClr val="bg1"/>
              </a:solidFill>
              <a:ea typeface="Tahoma" pitchFamily="34" charset="0"/>
              <a:cs typeface="Arial" panose="020B0604020202020204" pitchFamily="34" charset="0"/>
            </a:endParaRPr>
          </a:p>
          <a:p>
            <a:pPr marL="342900" lvl="0" indent="-342900" defTabSz="914400">
              <a:buFont typeface="Arial" panose="020B0604020202020204" pitchFamily="34" charset="0"/>
              <a:buChar char="•"/>
            </a:pPr>
            <a:endParaRPr lang="en-US" sz="2800" dirty="0" smtClean="0">
              <a:solidFill>
                <a:schemeClr val="bg1"/>
              </a:solidFill>
              <a:ea typeface="Tahoma" pitchFamily="34" charset="0"/>
              <a:cs typeface="Arial" panose="020B0604020202020204" pitchFamily="34" charset="0"/>
            </a:endParaRPr>
          </a:p>
          <a:p>
            <a:pPr marL="342900" lvl="0" indent="-342900" defTabSz="914400">
              <a:buFont typeface="Arial" panose="020B0604020202020204" pitchFamily="34" charset="0"/>
              <a:buChar char="•"/>
            </a:pPr>
            <a:endParaRPr lang="en-US" sz="2800" dirty="0">
              <a:solidFill>
                <a:schemeClr val="bg1"/>
              </a:solidFill>
              <a:ea typeface="Tahoma" pitchFamily="34" charset="0"/>
              <a:cs typeface="Arial" panose="020B0604020202020204" pitchFamily="34" charset="0"/>
            </a:endParaRPr>
          </a:p>
          <a:p>
            <a:endParaRPr lang="en-US" dirty="0"/>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5553" y="981076"/>
            <a:ext cx="2478918" cy="516176"/>
          </a:xfrm>
          <a:prstGeom prst="rect">
            <a:avLst/>
          </a:prstGeom>
          <a:noFill/>
          <a:ln w="9525">
            <a:noFill/>
            <a:miter lim="800000"/>
            <a:headEnd/>
            <a:tailEnd/>
          </a:ln>
          <a:effectLst/>
        </p:spPr>
      </p:pic>
      <p:pic>
        <p:nvPicPr>
          <p:cNvPr id="13"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95553" y="419101"/>
            <a:ext cx="2478918" cy="533400"/>
          </a:xfrm>
          <a:prstGeom prst="rect">
            <a:avLst/>
          </a:prstGeom>
          <a:noFill/>
          <a:ln w="9525">
            <a:noFill/>
            <a:miter lim="800000"/>
            <a:headEnd/>
            <a:tailEnd/>
          </a:ln>
          <a:effectLst/>
        </p:spPr>
      </p:pic>
      <p:sp>
        <p:nvSpPr>
          <p:cNvPr id="10" name="Rectangle 9"/>
          <p:cNvSpPr/>
          <p:nvPr/>
        </p:nvSpPr>
        <p:spPr>
          <a:xfrm>
            <a:off x="962025" y="3514724"/>
            <a:ext cx="6667500" cy="2339102"/>
          </a:xfrm>
          <a:prstGeom prst="rect">
            <a:avLst/>
          </a:prstGeom>
        </p:spPr>
        <p:txBody>
          <a:bodyPr wrap="square">
            <a:spAutoFit/>
          </a:bodyPr>
          <a:lstStyle/>
          <a:p>
            <a:pPr marL="800100" lvl="1" indent="-228600" defTabSz="914400">
              <a:buFont typeface="Arial" panose="020B0604020202020204" pitchFamily="34" charset="0"/>
              <a:buChar char="•"/>
            </a:pPr>
            <a:r>
              <a:rPr lang="en-US" sz="2000" b="1" dirty="0" smtClean="0">
                <a:solidFill>
                  <a:srgbClr val="000099"/>
                </a:solidFill>
                <a:latin typeface="Arial" panose="020B0604020202020204" pitchFamily="34" charset="0"/>
                <a:ea typeface="Tahoma" pitchFamily="34" charset="0"/>
                <a:cs typeface="Arial" panose="020B0604020202020204" pitchFamily="34" charset="0"/>
              </a:rPr>
              <a:t> </a:t>
            </a:r>
            <a:r>
              <a:rPr lang="en-US" sz="2800" b="1" dirty="0" smtClean="0">
                <a:solidFill>
                  <a:schemeClr val="bg1"/>
                </a:solidFill>
                <a:ea typeface="Tahoma" pitchFamily="34" charset="0"/>
                <a:cs typeface="Arial" panose="020B0604020202020204" pitchFamily="34" charset="0"/>
              </a:rPr>
              <a:t>Expanded Dental option</a:t>
            </a:r>
            <a:endParaRPr lang="en-US" sz="2800" dirty="0" smtClean="0">
              <a:solidFill>
                <a:schemeClr val="bg1"/>
              </a:solidFill>
              <a:ea typeface="Tahoma" pitchFamily="34" charset="0"/>
              <a:cs typeface="Arial" panose="020B0604020202020204" pitchFamily="34" charset="0"/>
            </a:endParaRPr>
          </a:p>
          <a:p>
            <a:pPr marL="1200150" lvl="2" indent="-285750" defTabSz="914400">
              <a:buFont typeface="Arial" panose="020B0604020202020204" pitchFamily="34" charset="0"/>
              <a:buChar char="•"/>
            </a:pP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Primary Care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such as fillings, extractions, root canals</a:t>
            </a:r>
          </a:p>
          <a:p>
            <a:pPr marL="1200150" lvl="2" indent="-285750" defTabSz="914400">
              <a:buFont typeface="Arial" panose="020B0604020202020204" pitchFamily="34" charset="0"/>
              <a:buChar char="•"/>
            </a:pP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Complex Restorative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crowns, dentures, bridges and implants</a:t>
            </a:r>
          </a:p>
          <a:p>
            <a:pPr marL="1200150" lvl="2" indent="-285750" defTabSz="914400">
              <a:buFont typeface="Arial" panose="020B0604020202020204" pitchFamily="34" charset="0"/>
              <a:buChar char="•"/>
            </a:pP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Orthodontic services</a:t>
            </a:r>
            <a:r>
              <a:rPr lang="en-US"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r>
            <a:br>
              <a:rPr lang="en-US"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br>
            <a:endParaRPr lang="en-US"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267" y="603251"/>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036058" y="1631897"/>
            <a:ext cx="5076825" cy="646331"/>
          </a:xfrm>
          <a:prstGeom prst="rect">
            <a:avLst/>
          </a:prstGeom>
          <a:noFill/>
        </p:spPr>
        <p:txBody>
          <a:bodyPr wrap="square" rtlCol="0">
            <a:spAutoFit/>
          </a:bodyPr>
          <a:lstStyle/>
          <a:p>
            <a:pPr defTabSz="914400"/>
            <a:r>
              <a:rPr lang="en-US" sz="3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Expanded Dental </a:t>
            </a:r>
            <a:endParaRPr lang="en-US" sz="36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30152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9646" y="1966489"/>
            <a:ext cx="8057204" cy="42321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8b.pdf"/>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8509" y="2335044"/>
            <a:ext cx="4343091" cy="2235152"/>
          </a:xfrm>
          <a:prstGeom prst="rect">
            <a:avLst/>
          </a:prstGeom>
        </p:spPr>
      </p:pic>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908997" cy="6196813"/>
            <a:chOff x="304800" y="329183"/>
            <a:chExt cx="8908997"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8" name="object 10"/>
            <p:cNvSpPr txBox="1"/>
            <p:nvPr/>
          </p:nvSpPr>
          <p:spPr>
            <a:xfrm>
              <a:off x="4340041" y="1937163"/>
              <a:ext cx="3982458" cy="380491"/>
            </a:xfrm>
            <a:prstGeom prst="rect">
              <a:avLst/>
            </a:prstGeom>
          </p:spPr>
          <p:txBody>
            <a:bodyPr wrap="square" lIns="0" tIns="0" rIns="0" bIns="0" rtlCol="0">
              <a:noAutofit/>
            </a:bodyPr>
            <a:lstStyle/>
            <a:p>
              <a:pPr marL="355600" indent="-355600" defTabSz="914400">
                <a:lnSpc>
                  <a:spcPts val="2995"/>
                </a:lnSpc>
                <a:spcBef>
                  <a:spcPts val="149"/>
                </a:spcBef>
                <a:buFont typeface="Arial" panose="020B0604020202020204" pitchFamily="34" charset="0"/>
                <a:buChar char="•"/>
              </a:pPr>
              <a:r>
                <a:rPr sz="2400" b="1" spc="4" dirty="0" smtClean="0">
                  <a:solidFill>
                    <a:srgbClr val="FFFF00"/>
                  </a:solidFill>
                  <a:cs typeface="Arial" panose="020B0604020202020204" pitchFamily="34" charset="0"/>
                </a:rPr>
                <a:t>Bl</a:t>
              </a:r>
              <a:r>
                <a:rPr sz="2400" b="1" spc="-4" dirty="0" smtClean="0">
                  <a:solidFill>
                    <a:srgbClr val="FFFF00"/>
                  </a:solidFill>
                  <a:cs typeface="Arial" panose="020B0604020202020204" pitchFamily="34" charset="0"/>
                </a:rPr>
                <a:t>u</a:t>
              </a:r>
              <a:r>
                <a:rPr sz="2400" b="1" dirty="0" smtClean="0">
                  <a:solidFill>
                    <a:srgbClr val="FFFF00"/>
                  </a:solidFill>
                  <a:cs typeface="Arial" panose="020B0604020202020204" pitchFamily="34" charset="0"/>
                </a:rPr>
                <a:t>e</a:t>
              </a:r>
              <a:r>
                <a:rPr sz="2400" b="1" spc="7" dirty="0" smtClean="0">
                  <a:solidFill>
                    <a:srgbClr val="FFFF00"/>
                  </a:solidFill>
                  <a:cs typeface="Arial" panose="020B0604020202020204" pitchFamily="34" charset="0"/>
                </a:rPr>
                <a:t> </a:t>
              </a:r>
              <a:r>
                <a:rPr sz="2400" b="1" spc="-4" dirty="0" smtClean="0">
                  <a:solidFill>
                    <a:srgbClr val="FFFF00"/>
                  </a:solidFill>
                  <a:cs typeface="Arial" panose="020B0604020202020204" pitchFamily="34" charset="0"/>
                </a:rPr>
                <a:t>V</a:t>
              </a:r>
              <a:r>
                <a:rPr sz="2400" b="1" spc="4" dirty="0" smtClean="0">
                  <a:solidFill>
                    <a:srgbClr val="FFFF00"/>
                  </a:solidFill>
                  <a:cs typeface="Arial" panose="020B0604020202020204" pitchFamily="34" charset="0"/>
                </a:rPr>
                <a:t>ie</a:t>
              </a:r>
              <a:r>
                <a:rPr sz="2400" b="1" dirty="0" smtClean="0">
                  <a:solidFill>
                    <a:srgbClr val="FFFF00"/>
                  </a:solidFill>
                  <a:cs typeface="Arial" panose="020B0604020202020204" pitchFamily="34" charset="0"/>
                </a:rPr>
                <a:t>w</a:t>
              </a:r>
              <a:r>
                <a:rPr sz="2400" b="1" spc="-30" dirty="0" smtClean="0">
                  <a:solidFill>
                    <a:srgbClr val="FFFF00"/>
                  </a:solidFill>
                  <a:cs typeface="Arial" panose="020B0604020202020204" pitchFamily="34" charset="0"/>
                </a:rPr>
                <a:t> </a:t>
              </a:r>
              <a:r>
                <a:rPr sz="2400" b="1" spc="-4" dirty="0" smtClean="0">
                  <a:solidFill>
                    <a:srgbClr val="FFFF00"/>
                  </a:solidFill>
                  <a:cs typeface="Arial" panose="020B0604020202020204" pitchFamily="34" charset="0"/>
                </a:rPr>
                <a:t>V</a:t>
              </a:r>
              <a:r>
                <a:rPr sz="2400" b="1" spc="4" dirty="0" smtClean="0">
                  <a:solidFill>
                    <a:srgbClr val="FFFF00"/>
                  </a:solidFill>
                  <a:cs typeface="Arial" panose="020B0604020202020204" pitchFamily="34" charset="0"/>
                </a:rPr>
                <a:t>i</a:t>
              </a:r>
              <a:r>
                <a:rPr sz="2400" b="1" spc="-4" dirty="0" smtClean="0">
                  <a:solidFill>
                    <a:srgbClr val="FFFF00"/>
                  </a:solidFill>
                  <a:cs typeface="Arial" panose="020B0604020202020204" pitchFamily="34" charset="0"/>
                </a:rPr>
                <a:t>s</a:t>
              </a:r>
              <a:r>
                <a:rPr sz="2400" b="1" spc="4" dirty="0" smtClean="0">
                  <a:solidFill>
                    <a:srgbClr val="FFFF00"/>
                  </a:solidFill>
                  <a:cs typeface="Arial" panose="020B0604020202020204" pitchFamily="34" charset="0"/>
                </a:rPr>
                <a:t>i</a:t>
              </a:r>
              <a:r>
                <a:rPr sz="2400" b="1" spc="-4" dirty="0" smtClean="0">
                  <a:solidFill>
                    <a:srgbClr val="FFFF00"/>
                  </a:solidFill>
                  <a:cs typeface="Arial" panose="020B0604020202020204" pitchFamily="34" charset="0"/>
                </a:rPr>
                <a:t>o</a:t>
              </a:r>
              <a:r>
                <a:rPr sz="2400" b="1" dirty="0" smtClean="0">
                  <a:solidFill>
                    <a:srgbClr val="FFFF00"/>
                  </a:solidFill>
                  <a:cs typeface="Arial" panose="020B0604020202020204" pitchFamily="34" charset="0"/>
                </a:rPr>
                <a:t>n</a:t>
              </a:r>
              <a:endParaRPr sz="2400" b="1" dirty="0">
                <a:solidFill>
                  <a:srgbClr val="FFFF00"/>
                </a:solidFill>
                <a:cs typeface="Arial" panose="020B0604020202020204" pitchFamily="34" charset="0"/>
              </a:endParaRPr>
            </a:p>
          </p:txBody>
        </p:sp>
        <p:sp>
          <p:nvSpPr>
            <p:cNvPr id="30" name="object 8"/>
            <p:cNvSpPr txBox="1"/>
            <p:nvPr/>
          </p:nvSpPr>
          <p:spPr>
            <a:xfrm>
              <a:off x="3963087" y="2332116"/>
              <a:ext cx="5250710" cy="1424601"/>
            </a:xfrm>
            <a:prstGeom prst="rect">
              <a:avLst/>
            </a:prstGeom>
          </p:spPr>
          <p:txBody>
            <a:bodyPr wrap="square" lIns="0" tIns="0" rIns="0" bIns="0" rtlCol="0">
              <a:noAutofit/>
            </a:bodyPr>
            <a:lstStyle/>
            <a:p>
              <a:pPr marL="1085850" marR="50934" lvl="2" indent="-158750" defTabSz="914400">
                <a:lnSpc>
                  <a:spcPts val="2380"/>
                </a:lnSpc>
                <a:spcBef>
                  <a:spcPts val="119"/>
                </a:spcBef>
                <a:buFont typeface="Arial" pitchFamily="34" charset="0"/>
                <a:buChar char="•"/>
                <a:tabLst>
                  <a:tab pos="3143250" algn="l"/>
                </a:tabLst>
              </a:pPr>
              <a:r>
                <a:rPr sz="2400" spc="4" dirty="0" smtClean="0">
                  <a:solidFill>
                    <a:schemeClr val="bg1"/>
                  </a:solidFill>
                  <a:cs typeface="Arial" panose="020B0604020202020204" pitchFamily="34" charset="0"/>
                </a:rPr>
                <a:t>E</a:t>
              </a:r>
              <a:r>
                <a:rPr sz="2400" spc="-29" dirty="0" smtClean="0">
                  <a:solidFill>
                    <a:schemeClr val="bg1"/>
                  </a:solidFill>
                  <a:cs typeface="Arial" panose="020B0604020202020204" pitchFamily="34" charset="0"/>
                </a:rPr>
                <a:t>y</a:t>
              </a:r>
              <a:r>
                <a:rPr sz="2400" dirty="0" smtClean="0">
                  <a:solidFill>
                    <a:schemeClr val="bg1"/>
                  </a:solidFill>
                  <a:cs typeface="Arial" panose="020B0604020202020204" pitchFamily="34" charset="0"/>
                </a:rPr>
                <a:t>egla</a:t>
              </a:r>
              <a:r>
                <a:rPr sz="2400" spc="-4" dirty="0" smtClean="0">
                  <a:solidFill>
                    <a:schemeClr val="bg1"/>
                  </a:solidFill>
                  <a:cs typeface="Arial" panose="020B0604020202020204" pitchFamily="34" charset="0"/>
                </a:rPr>
                <a:t>ss</a:t>
              </a:r>
              <a:r>
                <a:rPr sz="2400" dirty="0" smtClean="0">
                  <a:solidFill>
                    <a:schemeClr val="bg1"/>
                  </a:solidFill>
                  <a:cs typeface="Arial" panose="020B0604020202020204" pitchFamily="34" charset="0"/>
                </a:rPr>
                <a:t>es</a:t>
              </a:r>
              <a:r>
                <a:rPr sz="2400" spc="-58" dirty="0" smtClean="0">
                  <a:solidFill>
                    <a:schemeClr val="bg1"/>
                  </a:solidFill>
                  <a:cs typeface="Arial" panose="020B0604020202020204" pitchFamily="34" charset="0"/>
                </a:rPr>
                <a:t> </a:t>
              </a:r>
              <a:endParaRPr lang="en-US" sz="2400" spc="-58" dirty="0" smtClean="0">
                <a:solidFill>
                  <a:schemeClr val="bg1"/>
                </a:solidFill>
                <a:cs typeface="Arial" panose="020B0604020202020204" pitchFamily="34" charset="0"/>
              </a:endParaRPr>
            </a:p>
            <a:p>
              <a:pPr marL="927100" lvl="2" defTabSz="914400">
                <a:lnSpc>
                  <a:spcPct val="101277"/>
                </a:lnSpc>
                <a:spcBef>
                  <a:spcPts val="145"/>
                </a:spcBef>
                <a:buFont typeface="Arial" pitchFamily="34" charset="0"/>
                <a:buChar char="•"/>
                <a:tabLst>
                  <a:tab pos="3143250" algn="l"/>
                </a:tabLst>
              </a:pPr>
              <a:r>
                <a:rPr lang="en-US" sz="2400" spc="-58" dirty="0" smtClean="0">
                  <a:solidFill>
                    <a:schemeClr val="bg1"/>
                  </a:solidFill>
                  <a:cs typeface="Arial" panose="020B0604020202020204" pitchFamily="34" charset="0"/>
                </a:rPr>
                <a:t> C</a:t>
              </a:r>
              <a:r>
                <a:rPr sz="2400" dirty="0" smtClean="0">
                  <a:solidFill>
                    <a:schemeClr val="bg1"/>
                  </a:solidFill>
                  <a:cs typeface="Arial" panose="020B0604020202020204" pitchFamily="34" charset="0"/>
                </a:rPr>
                <a:t>onta</a:t>
              </a:r>
              <a:r>
                <a:rPr sz="2400" spc="-4" dirty="0" smtClean="0">
                  <a:solidFill>
                    <a:schemeClr val="bg1"/>
                  </a:solidFill>
                  <a:cs typeface="Arial" panose="020B0604020202020204" pitchFamily="34" charset="0"/>
                </a:rPr>
                <a:t>c</a:t>
              </a:r>
              <a:r>
                <a:rPr sz="2400" dirty="0" smtClean="0">
                  <a:solidFill>
                    <a:schemeClr val="bg1"/>
                  </a:solidFill>
                  <a:cs typeface="Arial" panose="020B0604020202020204" pitchFamily="34" charset="0"/>
                </a:rPr>
                <a:t>t</a:t>
              </a:r>
              <a:r>
                <a:rPr sz="2400" spc="-39" dirty="0" smtClean="0">
                  <a:solidFill>
                    <a:schemeClr val="bg1"/>
                  </a:solidFill>
                  <a:cs typeface="Arial" panose="020B0604020202020204" pitchFamily="34" charset="0"/>
                </a:rPr>
                <a:t> </a:t>
              </a:r>
              <a:r>
                <a:rPr sz="2400" dirty="0" smtClean="0">
                  <a:solidFill>
                    <a:schemeClr val="bg1"/>
                  </a:solidFill>
                  <a:cs typeface="Arial" panose="020B0604020202020204" pitchFamily="34" charset="0"/>
                </a:rPr>
                <a:t>len</a:t>
              </a:r>
              <a:r>
                <a:rPr sz="2400" spc="-4" dirty="0" smtClean="0">
                  <a:solidFill>
                    <a:schemeClr val="bg1"/>
                  </a:solidFill>
                  <a:cs typeface="Arial" panose="020B0604020202020204" pitchFamily="34" charset="0"/>
                </a:rPr>
                <a:t>s</a:t>
              </a:r>
              <a:r>
                <a:rPr sz="2400" dirty="0" smtClean="0">
                  <a:solidFill>
                    <a:schemeClr val="bg1"/>
                  </a:solidFill>
                  <a:cs typeface="Arial" panose="020B0604020202020204" pitchFamily="34" charset="0"/>
                </a:rPr>
                <a:t>es</a:t>
              </a:r>
              <a:endParaRPr sz="2400" dirty="0">
                <a:solidFill>
                  <a:schemeClr val="bg1"/>
                </a:solidFill>
                <a:cs typeface="Arial" panose="020B0604020202020204" pitchFamily="34" charset="0"/>
              </a:endParaRPr>
            </a:p>
            <a:p>
              <a:pPr marL="1092200" marR="50934" lvl="2" indent="-177800" defTabSz="914400">
                <a:lnSpc>
                  <a:spcPct val="101277"/>
                </a:lnSpc>
                <a:spcBef>
                  <a:spcPts val="265"/>
                </a:spcBef>
                <a:buFont typeface="Arial" pitchFamily="34" charset="0"/>
                <a:buChar char="•"/>
                <a:tabLst>
                  <a:tab pos="3143250" algn="l"/>
                </a:tabLst>
              </a:pPr>
              <a:r>
                <a:rPr lang="en-US" sz="2400" dirty="0" smtClean="0">
                  <a:solidFill>
                    <a:schemeClr val="bg1"/>
                  </a:solidFill>
                  <a:cs typeface="Arial" panose="020B0604020202020204" pitchFamily="34" charset="0"/>
                </a:rPr>
                <a:t>Includes allowances for non-Blue View provider services</a:t>
              </a:r>
              <a:endParaRPr sz="2400" dirty="0">
                <a:solidFill>
                  <a:schemeClr val="bg1"/>
                </a:solidFill>
                <a:cs typeface="Arial" panose="020B0604020202020204" pitchFamily="34" charset="0"/>
              </a:endParaRPr>
            </a:p>
          </p:txBody>
        </p:sp>
        <p:sp>
          <p:nvSpPr>
            <p:cNvPr id="31" name="object 7"/>
            <p:cNvSpPr txBox="1"/>
            <p:nvPr/>
          </p:nvSpPr>
          <p:spPr>
            <a:xfrm>
              <a:off x="1423404" y="4003706"/>
              <a:ext cx="6899095" cy="1129384"/>
            </a:xfrm>
            <a:prstGeom prst="rect">
              <a:avLst/>
            </a:prstGeom>
          </p:spPr>
          <p:txBody>
            <a:bodyPr wrap="square" lIns="0" tIns="0" rIns="0" bIns="0" rtlCol="0">
              <a:noAutofit/>
            </a:bodyPr>
            <a:lstStyle/>
            <a:p>
              <a:pPr marL="355600" marR="41833" indent="-342900" defTabSz="914400">
                <a:lnSpc>
                  <a:spcPts val="3000"/>
                </a:lnSpc>
                <a:spcBef>
                  <a:spcPts val="150"/>
                </a:spcBef>
                <a:buFont typeface="Arial" panose="020B0604020202020204" pitchFamily="34" charset="0"/>
                <a:buChar char="•"/>
              </a:pPr>
              <a:r>
                <a:rPr sz="2400" b="1" dirty="0" smtClean="0">
                  <a:solidFill>
                    <a:schemeClr val="bg1"/>
                  </a:solidFill>
                  <a:cs typeface="Arial" panose="020B0604020202020204" pitchFamily="34" charset="0"/>
                </a:rPr>
                <a:t>Hea</a:t>
              </a:r>
              <a:r>
                <a:rPr sz="2400" b="1" spc="-4" dirty="0" smtClean="0">
                  <a:solidFill>
                    <a:schemeClr val="bg1"/>
                  </a:solidFill>
                  <a:cs typeface="Arial" panose="020B0604020202020204" pitchFamily="34" charset="0"/>
                </a:rPr>
                <a:t>r</a:t>
              </a:r>
              <a:r>
                <a:rPr sz="2400" b="1" spc="4" dirty="0" smtClean="0">
                  <a:solidFill>
                    <a:schemeClr val="bg1"/>
                  </a:solidFill>
                  <a:cs typeface="Arial" panose="020B0604020202020204" pitchFamily="34" charset="0"/>
                </a:rPr>
                <a:t>i</a:t>
              </a:r>
              <a:r>
                <a:rPr sz="2400" b="1" spc="-4" dirty="0" smtClean="0">
                  <a:solidFill>
                    <a:schemeClr val="bg1"/>
                  </a:solidFill>
                  <a:cs typeface="Arial" panose="020B0604020202020204" pitchFamily="34" charset="0"/>
                </a:rPr>
                <a:t>n</a:t>
              </a:r>
              <a:r>
                <a:rPr sz="2400" b="1" dirty="0" smtClean="0">
                  <a:solidFill>
                    <a:schemeClr val="bg1"/>
                  </a:solidFill>
                  <a:cs typeface="Arial" panose="020B0604020202020204" pitchFamily="34" charset="0"/>
                </a:rPr>
                <a:t>g</a:t>
              </a:r>
              <a:endParaRPr sz="2400" b="1" dirty="0">
                <a:solidFill>
                  <a:schemeClr val="bg1"/>
                </a:solidFill>
                <a:cs typeface="Arial" panose="020B0604020202020204" pitchFamily="34" charset="0"/>
              </a:endParaRPr>
            </a:p>
            <a:p>
              <a:pPr marL="971550" lvl="2" indent="-228600" defTabSz="914400">
                <a:lnSpc>
                  <a:spcPct val="101277"/>
                </a:lnSpc>
                <a:spcBef>
                  <a:spcPts val="110"/>
                </a:spcBef>
                <a:buFont typeface="Arial" pitchFamily="34" charset="0"/>
                <a:buChar char="•"/>
              </a:pPr>
              <a:r>
                <a:rPr sz="2400" spc="-50" dirty="0" smtClean="0">
                  <a:solidFill>
                    <a:schemeClr val="bg1"/>
                  </a:solidFill>
                  <a:cs typeface="Arial" panose="020B0604020202020204" pitchFamily="34" charset="0"/>
                </a:rPr>
                <a:t>R</a:t>
              </a:r>
              <a:r>
                <a:rPr sz="2400" dirty="0" smtClean="0">
                  <a:solidFill>
                    <a:schemeClr val="bg1"/>
                  </a:solidFill>
                  <a:cs typeface="Arial" panose="020B0604020202020204" pitchFamily="34" charset="0"/>
                </a:rPr>
                <a:t>outine</a:t>
              </a:r>
              <a:r>
                <a:rPr sz="2400" spc="-84" dirty="0" smtClean="0">
                  <a:solidFill>
                    <a:schemeClr val="bg1"/>
                  </a:solidFill>
                  <a:cs typeface="Arial" panose="020B0604020202020204" pitchFamily="34" charset="0"/>
                </a:rPr>
                <a:t> </a:t>
              </a:r>
              <a:r>
                <a:rPr sz="2400" dirty="0" smtClean="0">
                  <a:solidFill>
                    <a:schemeClr val="bg1"/>
                  </a:solidFill>
                  <a:cs typeface="Arial" panose="020B0604020202020204" pitchFamily="34" charset="0"/>
                </a:rPr>
                <a:t>hearing</a:t>
              </a:r>
              <a:r>
                <a:rPr sz="2400" spc="-27" dirty="0" smtClean="0">
                  <a:solidFill>
                    <a:schemeClr val="bg1"/>
                  </a:solidFill>
                  <a:cs typeface="Arial" panose="020B0604020202020204" pitchFamily="34" charset="0"/>
                </a:rPr>
                <a:t> </a:t>
              </a:r>
              <a:r>
                <a:rPr sz="2400" dirty="0" smtClean="0">
                  <a:solidFill>
                    <a:schemeClr val="bg1"/>
                  </a:solidFill>
                  <a:cs typeface="Arial" panose="020B0604020202020204" pitchFamily="34" charset="0"/>
                </a:rPr>
                <a:t>e</a:t>
              </a:r>
              <a:r>
                <a:rPr sz="2400" spc="-4" dirty="0" smtClean="0">
                  <a:solidFill>
                    <a:schemeClr val="bg1"/>
                  </a:solidFill>
                  <a:cs typeface="Arial" panose="020B0604020202020204" pitchFamily="34" charset="0"/>
                </a:rPr>
                <a:t>x</a:t>
              </a:r>
              <a:r>
                <a:rPr sz="2400" dirty="0" smtClean="0">
                  <a:solidFill>
                    <a:schemeClr val="bg1"/>
                  </a:solidFill>
                  <a:cs typeface="Arial" panose="020B0604020202020204" pitchFamily="34" charset="0"/>
                </a:rPr>
                <a:t>a</a:t>
              </a:r>
              <a:r>
                <a:rPr lang="en-US" sz="2400" dirty="0" smtClean="0">
                  <a:solidFill>
                    <a:schemeClr val="bg1"/>
                  </a:solidFill>
                  <a:cs typeface="Arial" panose="020B0604020202020204" pitchFamily="34" charset="0"/>
                </a:rPr>
                <a:t>m once per plan year </a:t>
              </a:r>
            </a:p>
            <a:p>
              <a:pPr marL="971550" lvl="2" indent="-228600" defTabSz="914400">
                <a:lnSpc>
                  <a:spcPct val="101277"/>
                </a:lnSpc>
                <a:spcBef>
                  <a:spcPts val="110"/>
                </a:spcBef>
                <a:buFont typeface="Arial" pitchFamily="34" charset="0"/>
                <a:buChar char="•"/>
              </a:pPr>
              <a:r>
                <a:rPr sz="2400" spc="4" dirty="0" smtClean="0">
                  <a:solidFill>
                    <a:schemeClr val="bg1"/>
                  </a:solidFill>
                  <a:cs typeface="Arial" panose="020B0604020202020204" pitchFamily="34" charset="0"/>
                </a:rPr>
                <a:t>H</a:t>
              </a:r>
              <a:r>
                <a:rPr sz="2400" dirty="0" smtClean="0">
                  <a:solidFill>
                    <a:schemeClr val="bg1"/>
                  </a:solidFill>
                  <a:cs typeface="Arial" panose="020B0604020202020204" pitchFamily="34" charset="0"/>
                </a:rPr>
                <a:t>earing</a:t>
              </a:r>
              <a:r>
                <a:rPr sz="2400" spc="-50" dirty="0" smtClean="0">
                  <a:solidFill>
                    <a:schemeClr val="bg1"/>
                  </a:solidFill>
                  <a:cs typeface="Arial" panose="020B0604020202020204" pitchFamily="34" charset="0"/>
                </a:rPr>
                <a:t> </a:t>
              </a:r>
              <a:r>
                <a:rPr sz="2400" dirty="0" smtClean="0">
                  <a:solidFill>
                    <a:schemeClr val="bg1"/>
                  </a:solidFill>
                  <a:cs typeface="Arial" panose="020B0604020202020204" pitchFamily="34" charset="0"/>
                </a:rPr>
                <a:t>aids</a:t>
              </a:r>
              <a:r>
                <a:rPr lang="en-US" sz="2400" dirty="0" smtClean="0">
                  <a:solidFill>
                    <a:schemeClr val="bg1"/>
                  </a:solidFill>
                  <a:cs typeface="Arial" panose="020B0604020202020204" pitchFamily="34" charset="0"/>
                </a:rPr>
                <a:t> and related supplies up to $1,200 </a:t>
              </a:r>
              <a:r>
                <a:rPr lang="en-US" sz="2400" dirty="0">
                  <a:solidFill>
                    <a:schemeClr val="bg1"/>
                  </a:solidFill>
                  <a:cs typeface="Arial" panose="020B0604020202020204" pitchFamily="34" charset="0"/>
                </a:rPr>
                <a:t> </a:t>
              </a:r>
              <a:r>
                <a:rPr lang="en-US" sz="2400" dirty="0" smtClean="0">
                  <a:solidFill>
                    <a:schemeClr val="bg1"/>
                  </a:solidFill>
                  <a:cs typeface="Arial" panose="020B0604020202020204" pitchFamily="34" charset="0"/>
                </a:rPr>
                <a:t>every 48 months</a:t>
              </a:r>
              <a:endParaRPr sz="2400" dirty="0">
                <a:solidFill>
                  <a:schemeClr val="bg1"/>
                </a:solidFill>
                <a:cs typeface="Arial" panose="020B0604020202020204" pitchFamily="34" charset="0"/>
              </a:endParaRPr>
            </a:p>
          </p:txBody>
        </p:sp>
      </p:gr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3139" y="472382"/>
            <a:ext cx="24812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557" y="359670"/>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1997075" y="1214162"/>
            <a:ext cx="5627904" cy="1138773"/>
          </a:xfrm>
          <a:prstGeom prst="rect">
            <a:avLst/>
          </a:prstGeom>
          <a:noFill/>
        </p:spPr>
        <p:txBody>
          <a:bodyPr wrap="square" rtlCol="0">
            <a:spAutoFit/>
          </a:bodyPr>
          <a:lstStyle/>
          <a:p>
            <a:pPr defTabSz="914400"/>
            <a:r>
              <a:rPr lang="en-US" sz="3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Vision and Hearing </a:t>
            </a:r>
          </a:p>
          <a:p>
            <a:pPr defTabSz="914400"/>
            <a:endParaRPr lang="en-US" sz="3200" b="1"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1721467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9288" y="419101"/>
            <a:ext cx="2478918" cy="5334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998" y="428019"/>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24050" y="1454376"/>
            <a:ext cx="5076825" cy="707886"/>
          </a:xfrm>
          <a:prstGeom prst="rect">
            <a:avLst/>
          </a:prstGeom>
          <a:noFill/>
        </p:spPr>
        <p:txBody>
          <a:bodyPr wrap="square" rtlCol="0">
            <a:spAutoFit/>
          </a:bodyPr>
          <a:lstStyle/>
          <a:p>
            <a:pPr algn="ctr" defTabSz="914400"/>
            <a:r>
              <a:rPr lang="en-US" sz="4000" b="1" dirty="0" smtClean="0">
                <a:solidFill>
                  <a:srgbClr val="FFFF00"/>
                </a:solidFill>
                <a:cs typeface="Arial" panose="020B0604020202020204" pitchFamily="34" charset="0"/>
              </a:rPr>
              <a:t>Out-of-Network</a:t>
            </a:r>
            <a:endParaRPr lang="en-US" sz="4000" b="1" dirty="0">
              <a:solidFill>
                <a:srgbClr val="FFFF00"/>
              </a:solidFill>
              <a:cs typeface="Arial" panose="020B0604020202020204" pitchFamily="34" charset="0"/>
            </a:endParaRPr>
          </a:p>
        </p:txBody>
      </p:sp>
      <p:sp>
        <p:nvSpPr>
          <p:cNvPr id="15" name="TextBox 14"/>
          <p:cNvSpPr txBox="1"/>
          <p:nvPr/>
        </p:nvSpPr>
        <p:spPr>
          <a:xfrm>
            <a:off x="2064518" y="2513398"/>
            <a:ext cx="5667375" cy="2492990"/>
          </a:xfrm>
          <a:prstGeom prst="rect">
            <a:avLst/>
          </a:prstGeom>
          <a:noFill/>
        </p:spPr>
        <p:txBody>
          <a:bodyPr wrap="square" rtlCol="0">
            <a:spAutoFit/>
          </a:bodyPr>
          <a:lstStyle/>
          <a:p>
            <a:pPr defTabSz="914400"/>
            <a:endParaRPr lang="en-US" sz="2400" b="1" dirty="0" smtClean="0">
              <a:solidFill>
                <a:srgbClr val="CB1279"/>
              </a:solidFill>
              <a:ea typeface="Tahoma" pitchFamily="34" charset="0"/>
              <a:cs typeface="Tahoma" pitchFamily="34" charset="0"/>
            </a:endParaRPr>
          </a:p>
          <a:p>
            <a:pPr marL="285750" indent="-285750" defTabSz="914400">
              <a:buFont typeface="Arial" panose="020B0604020202020204" pitchFamily="34" charset="0"/>
              <a:buChar char="•"/>
            </a:pPr>
            <a:r>
              <a:rPr lang="en-US" sz="2400" dirty="0" smtClean="0">
                <a:solidFill>
                  <a:schemeClr val="bg1"/>
                </a:solidFill>
                <a:latin typeface="Arial" panose="020B0604020202020204" pitchFamily="34" charset="0"/>
                <a:ea typeface="Tahoma" pitchFamily="34" charset="0"/>
                <a:cs typeface="Arial" panose="020B0604020202020204" pitchFamily="34" charset="0"/>
              </a:rPr>
              <a:t>Plan payment reduced by 25%</a:t>
            </a:r>
          </a:p>
          <a:p>
            <a:pPr marL="285750" indent="-285750" defTabSz="914400">
              <a:buFont typeface="Arial" panose="020B0604020202020204" pitchFamily="34" charset="0"/>
              <a:buChar char="•"/>
            </a:pPr>
            <a:endParaRPr lang="en-US" sz="2400" dirty="0" smtClean="0">
              <a:solidFill>
                <a:schemeClr val="bg1"/>
              </a:solidFill>
              <a:latin typeface="Arial" panose="020B0604020202020204" pitchFamily="34" charset="0"/>
              <a:ea typeface="Tahoma" pitchFamily="34" charset="0"/>
              <a:cs typeface="Arial" panose="020B0604020202020204" pitchFamily="34" charset="0"/>
            </a:endParaRPr>
          </a:p>
          <a:p>
            <a:pPr marL="285750" indent="-285750" defTabSz="914400">
              <a:buFont typeface="Arial" panose="020B0604020202020204" pitchFamily="34" charset="0"/>
              <a:buChar char="•"/>
            </a:pPr>
            <a:r>
              <a:rPr lang="en-US" sz="2400" dirty="0" smtClean="0">
                <a:solidFill>
                  <a:schemeClr val="bg1"/>
                </a:solidFill>
                <a:latin typeface="Arial" panose="020B0604020202020204" pitchFamily="34" charset="0"/>
                <a:ea typeface="Tahoma" pitchFamily="34" charset="0"/>
                <a:cs typeface="Arial" panose="020B0604020202020204" pitchFamily="34" charset="0"/>
              </a:rPr>
              <a:t>Provider may balance bill for amounts the plan doesn’t pay</a:t>
            </a:r>
          </a:p>
          <a:p>
            <a:pPr defTabSz="914400"/>
            <a:endParaRPr lang="en-US" dirty="0">
              <a:solidFill>
                <a:prstClr val="black">
                  <a:lumMod val="50000"/>
                  <a:lumOff val="50000"/>
                </a:prstClr>
              </a:solidFill>
              <a:ea typeface="Tahoma" pitchFamily="34" charset="0"/>
              <a:cs typeface="Tahoma" pitchFamily="34" charset="0"/>
            </a:endParaRPr>
          </a:p>
          <a:p>
            <a:endParaRPr lang="en-US" dirty="0">
              <a:solidFill>
                <a:prstClr val="black"/>
              </a:solidFill>
            </a:endParaRPr>
          </a:p>
        </p:txBody>
      </p:sp>
      <p:sp>
        <p:nvSpPr>
          <p:cNvPr id="9" name="TextBox 8"/>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453416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24050" y="853935"/>
            <a:ext cx="5301906" cy="961382"/>
          </a:xfrm>
          <a:prstGeom prst="rect">
            <a:avLst/>
          </a:prstGeom>
        </p:spPr>
        <p:txBody>
          <a:bodyPr anchor="t">
            <a:noAutofit/>
          </a:bodyPr>
          <a:lstStyle/>
          <a:p>
            <a:pPr defTabSz="914400" eaLnBrk="0" hangingPunct="0">
              <a:spcBef>
                <a:spcPct val="0"/>
              </a:spcBef>
              <a:defRPr/>
            </a:pPr>
            <a:endParaRPr lang="en-US" sz="3200" b="1" dirty="0">
              <a:solidFill>
                <a:srgbClr val="FFFFFF"/>
              </a:solidFill>
              <a:latin typeface="Garamond" panose="02020404030301010803" pitchFamily="18" charset="0"/>
              <a:ea typeface="+mj-ea"/>
              <a:cs typeface="Arial"/>
            </a:endParaRPr>
          </a:p>
        </p:txBody>
      </p:sp>
      <p:sp>
        <p:nvSpPr>
          <p:cNvPr id="10" name="Title 1"/>
          <p:cNvSpPr txBox="1">
            <a:spLocks/>
          </p:cNvSpPr>
          <p:nvPr/>
        </p:nvSpPr>
        <p:spPr>
          <a:xfrm>
            <a:off x="1457325" y="2225088"/>
            <a:ext cx="7296854" cy="4018035"/>
          </a:xfrm>
          <a:prstGeom prst="rect">
            <a:avLst/>
          </a:prstGeom>
          <a:noFill/>
        </p:spPr>
        <p:txBody>
          <a:bodyPr anchor="t">
            <a:noAutofit/>
          </a:bodyPr>
          <a:lstStyle/>
          <a:p>
            <a:pPr marL="342900" indent="-342900">
              <a:buFont typeface="Arial" panose="020B0604020202020204" pitchFamily="34" charset="0"/>
              <a:buChar char="•"/>
            </a:pP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It’s the annual window for you to make decisions on health care and flexible spending accounts (FSAs) </a:t>
            </a: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Nothing is required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if you are:</a:t>
            </a:r>
          </a:p>
          <a:p>
            <a:pPr marL="800100" lvl="1" indent="-342900">
              <a:buFont typeface="Arial" panose="020B0604020202020204" pitchFamily="34" charset="0"/>
              <a:buChar char="•"/>
            </a:pP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Not changing your health plan,</a:t>
            </a:r>
          </a:p>
          <a:p>
            <a:pPr marL="800100" lvl="1" indent="-342900">
              <a:buFont typeface="Arial" panose="020B0604020202020204" pitchFamily="34" charset="0"/>
              <a:buChar char="•"/>
            </a:pP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Not enrolling in an FSA, </a:t>
            </a: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and</a:t>
            </a:r>
          </a:p>
          <a:p>
            <a:pPr marL="800100" lvl="1" indent="-342900">
              <a:buFont typeface="Arial" panose="020B0604020202020204" pitchFamily="34" charset="0"/>
              <a:buChar char="•"/>
            </a:pP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Not participating in Premium Rewards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9902" y="310593"/>
            <a:ext cx="1085850" cy="823410"/>
          </a:xfrm>
          <a:prstGeom prst="rect">
            <a:avLst/>
          </a:prstGeom>
          <a:ln>
            <a:solidFill>
              <a:srgbClr val="1F497D">
                <a:alpha val="25000"/>
              </a:srgbClr>
            </a:solidFill>
          </a:ln>
          <a:scene3d>
            <a:camera prst="orthographicFront"/>
            <a:lightRig rig="threePt" dir="t"/>
          </a:scene3d>
          <a:sp3d>
            <a:bevelB/>
          </a:sp3d>
        </p:spPr>
      </p:pic>
      <p:sp>
        <p:nvSpPr>
          <p:cNvPr id="4" name="TextBox 3"/>
          <p:cNvSpPr txBox="1"/>
          <p:nvPr/>
        </p:nvSpPr>
        <p:spPr>
          <a:xfrm>
            <a:off x="1924050" y="1241349"/>
            <a:ext cx="5586413" cy="646331"/>
          </a:xfrm>
          <a:prstGeom prst="rect">
            <a:avLst/>
          </a:prstGeom>
          <a:noFill/>
        </p:spPr>
        <p:txBody>
          <a:bodyPr wrap="square" rtlCol="0">
            <a:spAutoFit/>
          </a:bodyPr>
          <a:lstStyle/>
          <a:p>
            <a:r>
              <a:rPr lang="en-US" sz="3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Your Time to Choose</a:t>
            </a:r>
            <a:endParaRPr lang="en-US" sz="36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486383" y="6243123"/>
            <a:ext cx="1245140"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7379152" y="6356350"/>
            <a:ext cx="1404912" cy="261610"/>
          </a:xfrm>
          <a:prstGeom prst="rect">
            <a:avLst/>
          </a:prstGeom>
          <a:noFill/>
        </p:spPr>
        <p:txBody>
          <a:bodyPr wrap="square" rtlCol="0">
            <a:spAutoFit/>
          </a:bodyPr>
          <a:lstStyle/>
          <a:p>
            <a:pPr algn="r"/>
            <a:r>
              <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Tree>
    <p:extLst>
      <p:ext uri="{BB962C8B-B14F-4D97-AF65-F5344CB8AC3E}">
        <p14:creationId xmlns:p14="http://schemas.microsoft.com/office/powerpoint/2010/main" val="1944756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9054" y="2371179"/>
            <a:ext cx="7176424" cy="384079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9768" y="284875"/>
            <a:ext cx="24812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388" y="284875"/>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1952625" y="1075990"/>
            <a:ext cx="6490919" cy="1446550"/>
          </a:xfrm>
          <a:prstGeom prst="rect">
            <a:avLst/>
          </a:prstGeom>
          <a:noFill/>
        </p:spPr>
        <p:txBody>
          <a:bodyPr wrap="square" rtlCol="0">
            <a:spAutoFit/>
          </a:bodyPr>
          <a:lstStyle/>
          <a:p>
            <a:pPr defTabSz="914400"/>
            <a:endParaRPr lang="en-US" sz="28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defTabSz="914400"/>
            <a:r>
              <a:rPr lang="en-US" sz="28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LiveHealth</a:t>
            </a:r>
            <a:r>
              <a:rPr lang="en-US" sz="2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Online  </a:t>
            </a:r>
          </a:p>
          <a:p>
            <a:pPr defTabSz="914400"/>
            <a:endParaRPr lang="en-US" sz="3200" b="1" dirty="0">
              <a:solidFill>
                <a:srgbClr val="000099"/>
              </a:solidFill>
            </a:endParaRPr>
          </a:p>
        </p:txBody>
      </p:sp>
      <p:sp>
        <p:nvSpPr>
          <p:cNvPr id="35" name="TextBox 34"/>
          <p:cNvSpPr txBox="1"/>
          <p:nvPr/>
        </p:nvSpPr>
        <p:spPr>
          <a:xfrm>
            <a:off x="1276349" y="2099880"/>
            <a:ext cx="6674118" cy="4524315"/>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Make an appointment for a doctor’s visit, or with a licensed therapist or </a:t>
            </a:r>
            <a:r>
              <a:rPr lang="en-US" sz="2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psychiatrist </a:t>
            </a:r>
            <a:r>
              <a:rPr lang="en-US" sz="22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(new!)</a:t>
            </a:r>
          </a:p>
          <a:p>
            <a:pPr marL="742950" lvl="1" indent="-28575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Schedule online or call </a:t>
            </a: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1-844-784-8409</a:t>
            </a: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20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New!</a:t>
            </a:r>
            <a:r>
              <a:rPr lang="en-US"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COVA Care visits are $0</a:t>
            </a:r>
          </a:p>
          <a:p>
            <a:pPr marL="742950" lvl="1" indent="-285750">
              <a:buFont typeface="Arial" panose="020B0604020202020204" pitchFamily="34" charset="0"/>
              <a:buChar char="•"/>
            </a:pPr>
            <a:endParaRPr lang="en-US" sz="2000" dirty="0" smtClean="0">
              <a:solidFill>
                <a:srgbClr val="000099"/>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Use your Employee Assistance Program (EAP) to see a counselor at no cost</a:t>
            </a:r>
          </a:p>
          <a:p>
            <a:pPr marL="742950" lvl="1" indent="-28575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Call </a:t>
            </a: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1-855-223-9277</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 get your coupon code and details on making your first appointment</a:t>
            </a:r>
          </a:p>
          <a:p>
            <a:endParaRPr lang="en-US" sz="2800"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2273573" y="6259810"/>
            <a:ext cx="4947385" cy="461665"/>
          </a:xfrm>
          <a:prstGeom prst="rect">
            <a:avLst/>
          </a:prstGeom>
          <a:noFill/>
        </p:spPr>
        <p:txBody>
          <a:bodyPr wrap="square" rtlCol="0">
            <a:spAutoFit/>
          </a:bodyPr>
          <a:lstStyle/>
          <a:p>
            <a:r>
              <a:rPr lang="en-US" sz="2400" b="1" u="sng" dirty="0" smtClean="0">
                <a:solidFill>
                  <a:srgbClr val="FFFF00"/>
                </a:solidFill>
              </a:rPr>
              <a:t>www.livehealthonline.com </a:t>
            </a:r>
            <a:endParaRPr lang="en-US" sz="2400" b="1" u="sng" dirty="0">
              <a:solidFill>
                <a:srgbClr val="FFFF00"/>
              </a:solidFill>
            </a:endParaRPr>
          </a:p>
        </p:txBody>
      </p:sp>
      <p:pic>
        <p:nvPicPr>
          <p:cNvPr id="2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52625" y="879851"/>
            <a:ext cx="2478918" cy="516176"/>
          </a:xfrm>
          <a:prstGeom prst="rect">
            <a:avLst/>
          </a:prstGeom>
          <a:noFill/>
          <a:ln w="9525">
            <a:noFill/>
            <a:miter lim="800000"/>
            <a:headEnd/>
            <a:tailEnd/>
          </a:ln>
          <a:effectLst/>
        </p:spPr>
      </p:pic>
      <p:sp>
        <p:nvSpPr>
          <p:cNvPr id="29" name="TextBox 28"/>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3752309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0397" y="2097717"/>
            <a:ext cx="7811996" cy="357156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305" y="406014"/>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6000"/>
                    </a14:imgEffect>
                  </a14:imgLayer>
                </a14:imgProps>
              </a:ext>
              <a:ext uri="{28A0092B-C50C-407E-A947-70E740481C1C}">
                <a14:useLocalDpi xmlns:a14="http://schemas.microsoft.com/office/drawing/2010/main" val="0"/>
              </a:ext>
            </a:extLst>
          </a:blip>
          <a:stretch>
            <a:fillRect/>
          </a:stretch>
        </p:blipFill>
        <p:spPr>
          <a:xfrm>
            <a:off x="2079942" y="370600"/>
            <a:ext cx="2758758" cy="848849"/>
          </a:xfrm>
          <a:prstGeom prst="rect">
            <a:avLst/>
          </a:prstGeom>
          <a:solidFill>
            <a:schemeClr val="bg1"/>
          </a:solidFill>
        </p:spPr>
      </p:pic>
      <p:sp>
        <p:nvSpPr>
          <p:cNvPr id="29" name="Rectangle 28"/>
          <p:cNvSpPr/>
          <p:nvPr/>
        </p:nvSpPr>
        <p:spPr>
          <a:xfrm>
            <a:off x="1927542" y="1322366"/>
            <a:ext cx="3472425" cy="400110"/>
          </a:xfrm>
          <a:prstGeom prst="rect">
            <a:avLst/>
          </a:prstGeom>
        </p:spPr>
        <p:txBody>
          <a:bodyPr wrap="none">
            <a:spAutoFit/>
          </a:bodyPr>
          <a:lstStyle/>
          <a:p>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Administered by </a:t>
            </a:r>
            <a:r>
              <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Aetna</a:t>
            </a:r>
            <a:endPar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617044" y="2473693"/>
            <a:ext cx="6468177" cy="34163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basic plan includes:</a:t>
            </a:r>
          </a:p>
          <a:p>
            <a:endParaRPr lang="en-US" sz="24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Medical</a:t>
            </a:r>
          </a:p>
          <a:p>
            <a:pPr marL="342900" indent="-3429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Behavioral Health and EAP</a:t>
            </a:r>
          </a:p>
          <a:p>
            <a:pPr marL="342900" indent="-3429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Prescription Drug</a:t>
            </a:r>
          </a:p>
          <a:p>
            <a:pPr marL="342900" indent="-3429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Routine Vision and Hearing Exams</a:t>
            </a:r>
          </a:p>
          <a:p>
            <a:pPr marL="342900" indent="-3429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Diagnostic and Preventive Dental Services</a:t>
            </a:r>
          </a:p>
          <a:p>
            <a:pPr marL="342900" indent="-3429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Health Reimbursement Arrangement (HRA)</a:t>
            </a:r>
          </a:p>
          <a:p>
            <a:pPr marL="342900" indent="-3429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Out-of-Network Coverage</a:t>
            </a:r>
          </a:p>
          <a:p>
            <a:pPr marL="342900" indent="-342900">
              <a:buFont typeface="Arial" panose="020B0604020202020204" pitchFamily="34" charset="0"/>
              <a:buChar char="•"/>
            </a:pP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1243556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637" y="371044"/>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6000"/>
                    </a14:imgEffect>
                  </a14:imgLayer>
                </a14:imgProps>
              </a:ext>
              <a:ext uri="{28A0092B-C50C-407E-A947-70E740481C1C}">
                <a14:useLocalDpi xmlns:a14="http://schemas.microsoft.com/office/drawing/2010/main" val="0"/>
              </a:ext>
            </a:extLst>
          </a:blip>
          <a:stretch>
            <a:fillRect/>
          </a:stretch>
        </p:blipFill>
        <p:spPr>
          <a:xfrm>
            <a:off x="2079942" y="370600"/>
            <a:ext cx="2758758" cy="848849"/>
          </a:xfrm>
          <a:prstGeom prst="rect">
            <a:avLst/>
          </a:prstGeom>
          <a:solidFill>
            <a:schemeClr val="bg1"/>
          </a:solidFill>
        </p:spPr>
      </p:pic>
      <p:sp>
        <p:nvSpPr>
          <p:cNvPr id="5" name="Rectangle 4"/>
          <p:cNvSpPr/>
          <p:nvPr/>
        </p:nvSpPr>
        <p:spPr>
          <a:xfrm>
            <a:off x="1163224" y="1219449"/>
            <a:ext cx="7350951" cy="954107"/>
          </a:xfrm>
          <a:prstGeom prst="rect">
            <a:avLst/>
          </a:prstGeom>
        </p:spPr>
        <p:txBody>
          <a:bodyPr wrap="square">
            <a:spAutoFit/>
          </a:bodyPr>
          <a:lstStyle/>
          <a:p>
            <a:r>
              <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rPr>
              <a:t>What is a Health Reimbursement Arrangement (HRA)?</a:t>
            </a:r>
            <a:endParaRPr lang="en-US" sz="28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1159054" y="2193291"/>
            <a:ext cx="7013396" cy="369737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defTabSz="914400">
              <a:buFont typeface="Arial" panose="020B0604020202020204" pitchFamily="34" charset="0"/>
              <a:buChar char="•"/>
            </a:pPr>
            <a:endParaRPr lang="en-US" sz="2000" b="1" dirty="0" smtClean="0">
              <a:solidFill>
                <a:srgbClr val="000099"/>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914400">
              <a:buFont typeface="Arial" panose="020B0604020202020204" pitchFamily="34" charset="0"/>
              <a:buChar char="•"/>
            </a:pP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Account </a:t>
            </a: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that automatically pays eligible out-of-pocket expenses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as long as funds are available</a:t>
            </a:r>
          </a:p>
          <a:p>
            <a:pPr marL="800100" lvl="1" indent="-342900" defTabSz="9144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Medical </a:t>
            </a:r>
          </a:p>
          <a:p>
            <a:pPr marL="800100" lvl="1" indent="-342900" defTabSz="9144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Behavioral health</a:t>
            </a:r>
          </a:p>
          <a:p>
            <a:pPr marL="800100" lvl="1" indent="-342900" defTabSz="9144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Pharmacy</a:t>
            </a:r>
            <a:endParaRPr lang="en-US" sz="2000" dirty="0">
              <a:solidFill>
                <a:schemeClr val="bg1"/>
              </a:solidFill>
              <a:latin typeface="Arial" panose="020B0604020202020204" pitchFamily="34" charset="0"/>
              <a:cs typeface="Arial" panose="020B0604020202020204" pitchFamily="34" charset="0"/>
            </a:endParaRPr>
          </a:p>
          <a:p>
            <a:pPr marL="342900" indent="-342900" defTabSz="914400">
              <a:buFont typeface="Arial" panose="020B0604020202020204" pitchFamily="34" charset="0"/>
              <a:buChar cha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Funds paid from HRA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toward eligible expenses for any covered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member</a:t>
            </a:r>
            <a:endParaRPr lang="en-US" sz="2000" dirty="0">
              <a:solidFill>
                <a:schemeClr val="bg1"/>
              </a:solidFill>
              <a:latin typeface="Arial" panose="020B0604020202020204" pitchFamily="34" charset="0"/>
              <a:cs typeface="Arial" panose="020B0604020202020204" pitchFamily="34" charset="0"/>
            </a:endParaRPr>
          </a:p>
          <a:p>
            <a:pPr marL="342900" indent="-342900" defTabSz="914400">
              <a:buFont typeface="Arial" panose="020B0604020202020204" pitchFamily="34" charset="0"/>
              <a:buChar cha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Unused HRA funds roll over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into future plan years with no limit if enrollment in the plan continues</a:t>
            </a:r>
          </a:p>
        </p:txBody>
      </p:sp>
      <p:sp>
        <p:nvSpPr>
          <p:cNvPr id="29" name="TextBox 28"/>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2161875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59055" y="2165684"/>
            <a:ext cx="7554168" cy="37346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178" y="359562"/>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6000"/>
                    </a14:imgEffect>
                  </a14:imgLayer>
                </a14:imgProps>
              </a:ext>
              <a:ext uri="{28A0092B-C50C-407E-A947-70E740481C1C}">
                <a14:useLocalDpi xmlns:a14="http://schemas.microsoft.com/office/drawing/2010/main" val="0"/>
              </a:ext>
            </a:extLst>
          </a:blip>
          <a:stretch>
            <a:fillRect/>
          </a:stretch>
        </p:blipFill>
        <p:spPr>
          <a:xfrm>
            <a:off x="2079942" y="370600"/>
            <a:ext cx="2758758" cy="848849"/>
          </a:xfrm>
          <a:prstGeom prst="rect">
            <a:avLst/>
          </a:prstGeom>
          <a:solidFill>
            <a:schemeClr val="bg1"/>
          </a:solidFill>
        </p:spPr>
      </p:pic>
      <p:sp>
        <p:nvSpPr>
          <p:cNvPr id="6" name="Rectangle 5"/>
          <p:cNvSpPr/>
          <p:nvPr/>
        </p:nvSpPr>
        <p:spPr>
          <a:xfrm>
            <a:off x="1952625" y="1279486"/>
            <a:ext cx="4687502" cy="646331"/>
          </a:xfrm>
          <a:prstGeom prst="rect">
            <a:avLst/>
          </a:prstGeom>
        </p:spPr>
        <p:txBody>
          <a:bodyPr wrap="none">
            <a:spAutoFit/>
          </a:bodyPr>
          <a:lstStyle/>
          <a:p>
            <a:r>
              <a:rPr lang="en-US" sz="3600" b="1" dirty="0">
                <a:solidFill>
                  <a:srgbClr val="FFFF00"/>
                </a:solidFill>
                <a:latin typeface="Verdana" panose="020B0604030504040204" pitchFamily="34" charset="0"/>
                <a:ea typeface="Verdana" panose="020B0604030504040204" pitchFamily="34" charset="0"/>
                <a:cs typeface="Verdana" panose="020B0604030504040204" pitchFamily="34" charset="0"/>
              </a:rPr>
              <a:t>HRA Contribution</a:t>
            </a:r>
            <a:endParaRPr lang="en-US"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1201515" y="2191081"/>
            <a:ext cx="7563992" cy="3693319"/>
          </a:xfrm>
          <a:prstGeom prst="rect">
            <a:avLst/>
          </a:prstGeom>
        </p:spPr>
        <p:txBody>
          <a:bodyPr wrap="square">
            <a:spAutoFit/>
          </a:bodyPr>
          <a:lstStyle/>
          <a:p>
            <a:pPr marL="342900" indent="-342900" defTabSz="914400">
              <a:buFont typeface="Arial" panose="020B0604020202020204" pitchFamily="34" charset="0"/>
              <a:buChar char="•"/>
            </a:pPr>
            <a:r>
              <a:rPr lang="en-US"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Initial </a:t>
            </a:r>
            <a:r>
              <a:rPr lang="en-US" sz="2400" b="1" dirty="0">
                <a:solidFill>
                  <a:srgbClr val="FFFF00"/>
                </a:solidFill>
                <a:latin typeface="Verdana" panose="020B0604030504040204" pitchFamily="34" charset="0"/>
                <a:ea typeface="Verdana" panose="020B0604030504040204" pitchFamily="34" charset="0"/>
                <a:cs typeface="Verdana" panose="020B0604030504040204" pitchFamily="34" charset="0"/>
              </a:rPr>
              <a:t>HRA contribution for </a:t>
            </a:r>
            <a:r>
              <a:rPr lang="en-US" sz="2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7/1/2018:</a:t>
            </a:r>
            <a:endParaRPr lang="en-US" sz="24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690372" lvl="1" indent="-342900" defTabSz="914400">
              <a:buFont typeface="Arial" panose="020B0604020202020204" pitchFamily="34" charset="0"/>
              <a:buChar char="•"/>
            </a:pP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Employee/Retiree  -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600</a:t>
            </a:r>
          </a:p>
          <a:p>
            <a:pPr marL="690372" lvl="1" indent="-342900" defTabSz="91440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Employee/Retiree +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Spouse -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1,200 </a:t>
            </a:r>
          </a:p>
          <a:p>
            <a:pPr marL="690372" lvl="1" indent="-342900" defTabSz="914400">
              <a:buFont typeface="Arial" panose="020B0604020202020204" pitchFamily="34" charset="0"/>
              <a:buChar char="•"/>
            </a:pPr>
            <a:endParaRPr lang="en-US" sz="20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914400">
              <a:buFont typeface="Arial" panose="020B0604020202020204" pitchFamily="34" charset="0"/>
              <a:buChar char="•"/>
            </a:pPr>
            <a:r>
              <a:rPr lang="en-US" sz="2400" b="1" dirty="0">
                <a:solidFill>
                  <a:srgbClr val="FFFF00"/>
                </a:solidFill>
                <a:latin typeface="Verdana" panose="020B0604030504040204" pitchFamily="34" charset="0"/>
                <a:ea typeface="Verdana" panose="020B0604030504040204" pitchFamily="34" charset="0"/>
                <a:cs typeface="Verdana" panose="020B0604030504040204" pitchFamily="34" charset="0"/>
              </a:rPr>
              <a:t>HRA contribution is prorated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for new enrollments or QME changes during the plan year. </a:t>
            </a:r>
          </a:p>
          <a:p>
            <a:pPr marL="342900" indent="-342900" defTabSz="914400">
              <a:buFont typeface="Arial" panose="020B0604020202020204" pitchFamily="34" charset="0"/>
              <a:buChar char="•"/>
            </a:pPr>
            <a:endPar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defTabSz="91440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The HRA proration chart may be found at </a:t>
            </a:r>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www.COVAHealthAware.com</a:t>
            </a:r>
            <a:r>
              <a:rPr lang="en-US" sz="2400"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p>
        </p:txBody>
      </p:sp>
      <p:sp>
        <p:nvSpPr>
          <p:cNvPr id="29" name="TextBox 28"/>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1158715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726" y="417199"/>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6000"/>
                    </a14:imgEffect>
                  </a14:imgLayer>
                </a14:imgProps>
              </a:ext>
              <a:ext uri="{28A0092B-C50C-407E-A947-70E740481C1C}">
                <a14:useLocalDpi xmlns:a14="http://schemas.microsoft.com/office/drawing/2010/main" val="0"/>
              </a:ext>
            </a:extLst>
          </a:blip>
          <a:stretch>
            <a:fillRect/>
          </a:stretch>
        </p:blipFill>
        <p:spPr>
          <a:xfrm>
            <a:off x="2079942" y="370600"/>
            <a:ext cx="2758758" cy="848849"/>
          </a:xfrm>
          <a:prstGeom prst="rect">
            <a:avLst/>
          </a:prstGeom>
          <a:solidFill>
            <a:schemeClr val="bg1"/>
          </a:solidFill>
        </p:spPr>
      </p:pic>
      <p:sp>
        <p:nvSpPr>
          <p:cNvPr id="6" name="Rectangle 5"/>
          <p:cNvSpPr/>
          <p:nvPr/>
        </p:nvSpPr>
        <p:spPr>
          <a:xfrm>
            <a:off x="1960748" y="1431506"/>
            <a:ext cx="5439310" cy="1200329"/>
          </a:xfrm>
          <a:prstGeom prst="rect">
            <a:avLst/>
          </a:prstGeom>
        </p:spPr>
        <p:txBody>
          <a:bodyPr wrap="none">
            <a:spAutoFit/>
          </a:bodyPr>
          <a:lstStyle/>
          <a:p>
            <a:r>
              <a:rPr lang="en-US" sz="3600" b="1" dirty="0">
                <a:solidFill>
                  <a:srgbClr val="FFFF00"/>
                </a:solidFill>
                <a:latin typeface="Verdana" panose="020B0604030504040204" pitchFamily="34" charset="0"/>
                <a:ea typeface="Verdana" panose="020B0604030504040204" pitchFamily="34" charset="0"/>
                <a:cs typeface="Verdana" panose="020B0604030504040204" pitchFamily="34" charset="0"/>
              </a:rPr>
              <a:t>How the Plan Works</a:t>
            </a:r>
            <a:r>
              <a:rPr lang="en-US" sz="3600" b="1" dirty="0">
                <a:solidFill>
                  <a:srgbClr val="000099"/>
                </a:solidFill>
                <a:cs typeface="Arial" panose="020B0604020202020204" pitchFamily="34" charset="0"/>
              </a:rPr>
              <a:t/>
            </a:r>
            <a:br>
              <a:rPr lang="en-US" sz="3600" b="1" dirty="0">
                <a:solidFill>
                  <a:srgbClr val="000099"/>
                </a:solidFill>
                <a:cs typeface="Arial" panose="020B0604020202020204" pitchFamily="34" charset="0"/>
              </a:rPr>
            </a:br>
            <a:endParaRPr lang="en-US" sz="3600" dirty="0">
              <a:solidFill>
                <a:srgbClr val="000099"/>
              </a:solidFill>
            </a:endParaRPr>
          </a:p>
        </p:txBody>
      </p:sp>
      <p:pic>
        <p:nvPicPr>
          <p:cNvPr id="29" name="Picture 28" descr="Frame12.png"/>
          <p:cNvPicPr>
            <a:picLocks noChangeAspect="1"/>
          </p:cNvPicPr>
          <p:nvPr/>
        </p:nvPicPr>
        <p:blipFill rotWithShape="1">
          <a:blip r:embed="rId6" cstate="email">
            <a:alphaModFix amt="82000"/>
            <a:lum bright="70000" contrast="-70000"/>
            <a:extLst>
              <a:ext uri="{BEBA8EAE-BF5A-486C-A8C5-ECC9F3942E4B}">
                <a14:imgProps xmlns:a14="http://schemas.microsoft.com/office/drawing/2010/main">
                  <a14:imgLayer r:embed="rId7">
                    <a14:imgEffect>
                      <a14:colorTemperature colorTemp="3600"/>
                    </a14:imgEffect>
                    <a14:imgEffect>
                      <a14:brightnessContrast contrast="80000"/>
                    </a14:imgEffect>
                  </a14:imgLayer>
                </a14:imgProps>
              </a:ext>
              <a:ext uri="{28A0092B-C50C-407E-A947-70E740481C1C}">
                <a14:useLocalDpi xmlns:a14="http://schemas.microsoft.com/office/drawing/2010/main"/>
              </a:ext>
            </a:extLst>
          </a:blip>
          <a:srcRect/>
          <a:stretch/>
        </p:blipFill>
        <p:spPr>
          <a:xfrm>
            <a:off x="-3968" y="2270972"/>
            <a:ext cx="4327910" cy="3417464"/>
          </a:xfrm>
          <a:prstGeom prst="rect">
            <a:avLst/>
          </a:prstGeom>
          <a:scene3d>
            <a:camera prst="orthographicFront"/>
            <a:lightRig rig="threePt" dir="t"/>
          </a:scene3d>
          <a:sp3d>
            <a:bevelT/>
            <a:bevelB/>
          </a:sp3d>
        </p:spPr>
      </p:pic>
      <p:graphicFrame>
        <p:nvGraphicFramePr>
          <p:cNvPr id="30" name="Content Placeholder 6"/>
          <p:cNvGraphicFramePr>
            <a:graphicFrameLocks/>
          </p:cNvGraphicFramePr>
          <p:nvPr>
            <p:extLst>
              <p:ext uri="{D42A27DB-BD31-4B8C-83A1-F6EECF244321}">
                <p14:modId xmlns:p14="http://schemas.microsoft.com/office/powerpoint/2010/main" val="3268268224"/>
              </p:ext>
            </p:extLst>
          </p:nvPr>
        </p:nvGraphicFramePr>
        <p:xfrm>
          <a:off x="77378" y="2840461"/>
          <a:ext cx="3770722" cy="1950615"/>
        </p:xfrm>
        <a:graphic>
          <a:graphicData uri="http://schemas.openxmlformats.org/drawingml/2006/table">
            <a:tbl>
              <a:tblPr/>
              <a:tblGrid>
                <a:gridCol w="2570572"/>
                <a:gridCol w="1200150"/>
              </a:tblGrid>
              <a:tr h="65020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baseline="0" dirty="0" smtClean="0">
                          <a:solidFill>
                            <a:srgbClr val="000099"/>
                          </a:solidFill>
                          <a:latin typeface="Arial" panose="020B0604020202020204" pitchFamily="34" charset="0"/>
                          <a:cs typeface="Arial" panose="020B0604020202020204" pitchFamily="34" charset="0"/>
                        </a:rPr>
                        <a:t>HRA Contribution</a:t>
                      </a:r>
                    </a:p>
                  </a:txBody>
                  <a:tcPr anchor="ctr" horzOverflow="overflow">
                    <a:lnL>
                      <a:noFill/>
                    </a:lnL>
                    <a:lnR w="12700" cap="flat" cmpd="sng" algn="ctr">
                      <a:noFill/>
                      <a:prstDash val="solid"/>
                      <a:round/>
                      <a:headEnd type="none" w="med" len="med"/>
                      <a:tailEnd type="none" w="med" len="med"/>
                    </a:lnR>
                    <a:lnT>
                      <a:noFill/>
                    </a:lnT>
                    <a:lnB w="6350" cap="flat" cmpd="sng" algn="ctr">
                      <a:solidFill>
                        <a:srgbClr val="0079C1"/>
                      </a:solidFill>
                      <a:prstDash val="solid"/>
                      <a:round/>
                      <a:headEnd type="none" w="med" len="med"/>
                      <a:tailEnd type="none" w="med" len="med"/>
                    </a:lnB>
                    <a:lnTlToBr>
                      <a:noFill/>
                    </a:lnTlToBr>
                    <a:lnBlToTr>
                      <a:noFill/>
                    </a:lnBlToTr>
                    <a:solidFill>
                      <a:srgbClr val="FFFF00">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30000" dirty="0" smtClean="0">
                        <a:ln>
                          <a:noFill/>
                        </a:ln>
                        <a:solidFill>
                          <a:srgbClr val="000099"/>
                        </a:solidFill>
                        <a:effectLst/>
                        <a:latin typeface="Arial" charset="0"/>
                        <a:ea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FFFF00">
                        <a:alpha val="0"/>
                      </a:srgbClr>
                    </a:solidFill>
                  </a:tcPr>
                </a:tc>
              </a:tr>
              <a:tr h="65020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latin typeface="Arial" charset="0"/>
                          <a:ea typeface="Cambria" charset="0"/>
                          <a:cs typeface="Cambria" charset="0"/>
                        </a:rPr>
                        <a:t>Employee/Retiree Only</a:t>
                      </a:r>
                      <a:endParaRPr kumimoji="0" lang="en-US" sz="1800" b="0" i="0" u="none" strike="noStrike" cap="none" normalizeH="0" baseline="30000" dirty="0" smtClean="0">
                        <a:ln>
                          <a:noFill/>
                        </a:ln>
                        <a:solidFill>
                          <a:srgbClr val="000099"/>
                        </a:solidFill>
                        <a:effectLst/>
                        <a:latin typeface="Arial" charset="0"/>
                        <a:ea typeface="Cambria" charset="0"/>
                        <a:cs typeface="Cambria" charset="0"/>
                      </a:endParaRPr>
                    </a:p>
                  </a:txBody>
                  <a:tcPr marL="68580" marR="68580" marT="0" marB="0" anchor="ctr" horzOverflow="overflow">
                    <a:lnL>
                      <a:noFill/>
                    </a:lnL>
                    <a:lnR w="12700" cap="flat" cmpd="sng" algn="ctr">
                      <a:noFill/>
                      <a:prstDash val="solid"/>
                      <a:round/>
                      <a:headEnd type="none" w="med" len="med"/>
                      <a:tailEnd type="none" w="med" len="med"/>
                    </a:lnR>
                    <a:lnT w="6350" cap="flat" cmpd="sng" algn="ctr">
                      <a:solidFill>
                        <a:srgbClr val="0079C1"/>
                      </a:solid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B0BA1D">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latin typeface="Arial" charset="0"/>
                          <a:ea typeface="Cambria" charset="0"/>
                          <a:cs typeface="Cambria" charset="0"/>
                        </a:rPr>
                        <a:t>   $600</a:t>
                      </a:r>
                      <a:endParaRPr kumimoji="0" lang="en-US" sz="1800" b="0" i="0" u="none" strike="noStrike" cap="none" normalizeH="0" baseline="0" dirty="0">
                        <a:ln>
                          <a:noFill/>
                        </a:ln>
                        <a:solidFill>
                          <a:srgbClr val="000099"/>
                        </a:solidFill>
                        <a:effectLst/>
                        <a:latin typeface="Arial" charset="0"/>
                        <a:ea typeface="Cambria" charset="0"/>
                        <a:cs typeface="Cambria"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9C1"/>
                      </a:solid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B0BA1D">
                        <a:alpha val="0"/>
                      </a:srgbClr>
                    </a:solidFill>
                  </a:tcPr>
                </a:tc>
              </a:tr>
              <a:tr h="650205">
                <a:tc>
                  <a:txBody>
                    <a:bodyPr/>
                    <a:lstStyle/>
                    <a:p>
                      <a:pPr marL="0" marR="0" lvl="0" indent="0" algn="r"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000099"/>
                          </a:solidFill>
                          <a:effectLst/>
                          <a:latin typeface="Arial" charset="0"/>
                          <a:ea typeface="Cambria" charset="0"/>
                          <a:cs typeface="Cambria" charset="0"/>
                        </a:rPr>
                        <a:t>Employee/Retiree + Spouse</a:t>
                      </a:r>
                      <a:endParaRPr kumimoji="0" lang="en-US" sz="1800" b="0" i="0" u="none" strike="noStrike" cap="none" normalizeH="0" baseline="30000" dirty="0" smtClean="0">
                        <a:ln>
                          <a:noFill/>
                        </a:ln>
                        <a:solidFill>
                          <a:srgbClr val="000099"/>
                        </a:solidFill>
                        <a:effectLst/>
                        <a:latin typeface="Arial" charset="0"/>
                        <a:ea typeface="Cambria" charset="0"/>
                        <a:cs typeface="Cambria" charset="0"/>
                      </a:endParaRPr>
                    </a:p>
                  </a:txBody>
                  <a:tcPr marL="68580" marR="68580" marT="0" marB="0" anchor="ctr" horzOverflow="overflow">
                    <a:lnL>
                      <a:noFill/>
                    </a:lnL>
                    <a:lnR w="12700" cap="flat" cmpd="sng" algn="ctr">
                      <a:noFill/>
                      <a:prstDash val="solid"/>
                      <a:round/>
                      <a:headEnd type="none" w="med" len="med"/>
                      <a:tailEnd type="none" w="med" len="med"/>
                    </a:lnR>
                    <a:lnT w="6350" cap="flat" cmpd="sng" algn="ctr">
                      <a:solidFill>
                        <a:srgbClr val="0079C1"/>
                      </a:solid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B0BA1D">
                        <a:alpha val="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99"/>
                          </a:solidFill>
                          <a:effectLst/>
                          <a:latin typeface="Arial" charset="0"/>
                          <a:ea typeface="Cambria" charset="0"/>
                          <a:cs typeface="Cambria" charset="0"/>
                        </a:rPr>
                        <a:t>$1,200</a:t>
                      </a:r>
                      <a:endParaRPr kumimoji="0" lang="en-US" sz="1800" b="0" i="0" u="none" strike="noStrike" cap="none" normalizeH="0" baseline="0" dirty="0">
                        <a:ln>
                          <a:noFill/>
                        </a:ln>
                        <a:solidFill>
                          <a:srgbClr val="000099"/>
                        </a:solidFill>
                        <a:effectLst/>
                        <a:latin typeface="Arial" charset="0"/>
                        <a:ea typeface="Cambria" charset="0"/>
                        <a:cs typeface="Cambria"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79C1"/>
                      </a:solid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B0BA1D">
                        <a:alpha val="0"/>
                      </a:srgbClr>
                    </a:solidFill>
                  </a:tcPr>
                </a:tc>
              </a:tr>
            </a:tbl>
          </a:graphicData>
        </a:graphic>
      </p:graphicFrame>
      <p:graphicFrame>
        <p:nvGraphicFramePr>
          <p:cNvPr id="31" name="Content Placeholder 6"/>
          <p:cNvGraphicFramePr>
            <a:graphicFrameLocks/>
          </p:cNvGraphicFramePr>
          <p:nvPr>
            <p:extLst>
              <p:ext uri="{D42A27DB-BD31-4B8C-83A1-F6EECF244321}">
                <p14:modId xmlns:p14="http://schemas.microsoft.com/office/powerpoint/2010/main" val="637587773"/>
              </p:ext>
            </p:extLst>
          </p:nvPr>
        </p:nvGraphicFramePr>
        <p:xfrm>
          <a:off x="4211685" y="2631835"/>
          <a:ext cx="4572409" cy="2761580"/>
        </p:xfrm>
        <a:graphic>
          <a:graphicData uri="http://schemas.openxmlformats.org/drawingml/2006/table">
            <a:tbl>
              <a:tblPr/>
              <a:tblGrid>
                <a:gridCol w="1953034"/>
                <a:gridCol w="1257300"/>
                <a:gridCol w="1362075"/>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50" baseline="0" dirty="0" smtClean="0">
                        <a:solidFill>
                          <a:schemeClr val="tx1">
                            <a:lumMod val="50000"/>
                            <a:lumOff val="50000"/>
                          </a:schemeClr>
                        </a:solidFill>
                      </a:endParaRPr>
                    </a:p>
                  </a:txBody>
                  <a:tcPr anchor="ctr" horzOverflow="overflow">
                    <a:lnL>
                      <a:noFill/>
                    </a:lnL>
                    <a:lnR w="6350" cap="flat" cmpd="sng" algn="ctr">
                      <a:solidFill>
                        <a:srgbClr val="0079C1"/>
                      </a:solidFill>
                      <a:prstDash val="solid"/>
                      <a:round/>
                      <a:headEnd type="none" w="med" len="med"/>
                      <a:tailEnd type="none" w="med" len="med"/>
                    </a:lnR>
                    <a:lnT>
                      <a:noFill/>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Arial" charset="0"/>
                          <a:ea typeface="Arial" charset="0"/>
                          <a:cs typeface="Arial" charset="0"/>
                        </a:rPr>
                        <a:t>In-Network</a:t>
                      </a:r>
                      <a:endParaRPr kumimoji="0" lang="en-US" sz="1400" b="1" i="0" u="none" strike="noStrike" cap="none" normalizeH="0" baseline="30000" dirty="0" smtClean="0">
                        <a:ln>
                          <a:noFill/>
                        </a:ln>
                        <a:solidFill>
                          <a:srgbClr val="FFFF00"/>
                        </a:solidFill>
                        <a:effectLst/>
                        <a:latin typeface="Arial" charset="0"/>
                        <a:ea typeface="Arial" charset="0"/>
                        <a:cs typeface="Arial" charset="0"/>
                      </a:endParaRPr>
                    </a:p>
                  </a:txBody>
                  <a:tcPr anchor="ctr" horzOverflow="overflow">
                    <a:lnL w="6350" cap="flat" cmpd="sng" algn="ctr">
                      <a:solidFill>
                        <a:srgbClr val="0079C1"/>
                      </a:solidFill>
                      <a:prstDash val="solid"/>
                      <a:round/>
                      <a:headEnd type="none" w="med" len="med"/>
                      <a:tailEnd type="none" w="med" len="med"/>
                    </a:lnL>
                    <a:lnR w="6350" cap="flat" cmpd="sng" algn="ctr">
                      <a:solidFill>
                        <a:srgbClr val="0079C1"/>
                      </a:solid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00"/>
                          </a:solidFill>
                          <a:effectLst/>
                          <a:latin typeface="Arial" charset="0"/>
                          <a:ea typeface="Arial" charset="0"/>
                          <a:cs typeface="Arial" charset="0"/>
                        </a:rPr>
                        <a:t>Out-of-Network</a:t>
                      </a:r>
                    </a:p>
                  </a:txBody>
                  <a:tcPr anchor="ctr" horzOverflow="overflow">
                    <a:lnL w="6350" cap="flat" cmpd="sng" algn="ctr">
                      <a:solidFill>
                        <a:srgbClr val="0079C1"/>
                      </a:solid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r>
              <a:tr h="347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a typeface="Cambria" charset="0"/>
                        <a:cs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Cambria" charset="0"/>
                          <a:cs typeface="Cambria" charset="0"/>
                        </a:rPr>
                        <a:t>Deductible</a:t>
                      </a:r>
                      <a:endParaRPr kumimoji="0" lang="en-US" sz="1400" b="1" i="0" u="none" strike="noStrike" cap="none" normalizeH="0" baseline="30000" dirty="0" smtClean="0">
                        <a:ln>
                          <a:noFill/>
                        </a:ln>
                        <a:solidFill>
                          <a:schemeClr val="bg1"/>
                        </a:solidFill>
                        <a:effectLst/>
                        <a:latin typeface="Arial" charset="0"/>
                        <a:ea typeface="Cambria" charset="0"/>
                        <a:cs typeface="Cambria" charset="0"/>
                      </a:endParaRPr>
                    </a:p>
                  </a:txBody>
                  <a:tcPr marL="68580" marR="68580" marT="0" marB="0" anchor="ctr" horzOverflow="overflow">
                    <a:lnL>
                      <a:noFill/>
                    </a:lnL>
                    <a:lnR w="6350" cap="flat" cmpd="sng" algn="ctr">
                      <a:solidFill>
                        <a:srgbClr val="0079C1"/>
                      </a:solidFill>
                      <a:prstDash val="solid"/>
                      <a:round/>
                      <a:headEnd type="none" w="med" len="med"/>
                      <a:tailEnd type="none" w="med" len="med"/>
                    </a:lnR>
                    <a:lnT w="6350" cap="flat" cmpd="sng" algn="ctr">
                      <a:solidFill>
                        <a:srgbClr val="0079C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solidFill>
                        <a:srgbClr val="0079C1"/>
                      </a:solidFill>
                      <a:prstDash val="solid"/>
                      <a:round/>
                      <a:headEnd type="none" w="med" len="med"/>
                      <a:tailEnd type="none" w="med" len="med"/>
                    </a:lnR>
                    <a:lnT w="6350" cap="flat" cmpd="sng" algn="ctr">
                      <a:solidFill>
                        <a:srgbClr val="0079C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79C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r>
              <a:tr h="347495">
                <a:tc>
                  <a:txBody>
                    <a:bodyPr/>
                    <a:lstStyle/>
                    <a:p>
                      <a:pPr marL="0" marR="0" lvl="0" indent="0" algn="r"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bg1"/>
                          </a:solidFill>
                          <a:effectLst/>
                          <a:latin typeface="Arial" charset="0"/>
                          <a:ea typeface="Cambria" charset="0"/>
                          <a:cs typeface="Cambria" charset="0"/>
                        </a:rPr>
                        <a:t>One person </a:t>
                      </a:r>
                      <a:endParaRPr kumimoji="0" lang="en-US" sz="1200" b="1" i="0" u="none" strike="noStrike" cap="none" normalizeH="0" baseline="30000" dirty="0" smtClean="0">
                        <a:ln>
                          <a:noFill/>
                        </a:ln>
                        <a:solidFill>
                          <a:schemeClr val="bg1"/>
                        </a:solidFill>
                        <a:effectLst/>
                        <a:latin typeface="Arial" charset="0"/>
                        <a:ea typeface="Cambria" charset="0"/>
                        <a:cs typeface="Cambria" charset="0"/>
                      </a:endParaRPr>
                    </a:p>
                  </a:txBody>
                  <a:tcPr marL="68580" marR="68580" marT="0" marB="0" anchor="ctr" horzOverflow="overflow">
                    <a:lnL>
                      <a:noFill/>
                    </a:lnL>
                    <a:lnR w="6350" cap="flat" cmpd="sng" algn="ctr">
                      <a:solidFill>
                        <a:srgbClr val="0079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Cambria" charset="0"/>
                          <a:cs typeface="Cambria" charset="0"/>
                        </a:rPr>
                        <a:t>$1,500</a:t>
                      </a: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solidFill>
                        <a:srgbClr val="0079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Cambria" charset="0"/>
                          <a:cs typeface="Cambria" charset="0"/>
                        </a:rPr>
                        <a:t>$3,000</a:t>
                      </a: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r>
              <a:tr h="34749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Cambria" charset="0"/>
                          <a:cs typeface="Cambria" charset="0"/>
                        </a:rPr>
                        <a:t>Two or more persons</a:t>
                      </a:r>
                      <a:endParaRPr kumimoji="0" lang="en-US" sz="12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a:noFill/>
                    </a:lnL>
                    <a:lnR w="6350" cap="flat" cmpd="sng" algn="ctr">
                      <a:solidFill>
                        <a:srgbClr val="0079C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Cambria" charset="0"/>
                          <a:cs typeface="Cambria" charset="0"/>
                        </a:rPr>
                        <a:t>$3,000</a:t>
                      </a: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solidFill>
                        <a:srgbClr val="0079C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Cambria" charset="0"/>
                          <a:cs typeface="Cambria" charset="0"/>
                        </a:rPr>
                        <a:t>$6,000</a:t>
                      </a: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r>
              <a:tr h="347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Arial" charset="0"/>
                        <a:ea typeface="Cambria" charset="0"/>
                        <a:cs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Cambria" charset="0"/>
                          <a:cs typeface="Cambria" charset="0"/>
                        </a:rPr>
                        <a:t>Out-of-Pocket Max</a:t>
                      </a:r>
                      <a:endParaRPr kumimoji="0" lang="en-US" sz="14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a:noFill/>
                    </a:lnL>
                    <a:lnR w="6350" cap="flat" cmpd="sng" algn="ctr">
                      <a:solidFill>
                        <a:srgbClr val="0079C1"/>
                      </a:solidFill>
                      <a:prstDash val="solid"/>
                      <a:round/>
                      <a:headEnd type="none" w="med" len="med"/>
                      <a:tailEnd type="none" w="med" len="med"/>
                    </a:lnR>
                    <a:lnT w="6350" cap="flat" cmpd="sng" algn="ctr">
                      <a:solidFill>
                        <a:srgbClr val="0079C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solidFill>
                        <a:srgbClr val="0079C1"/>
                      </a:solidFill>
                      <a:prstDash val="solid"/>
                      <a:round/>
                      <a:headEnd type="none" w="med" len="med"/>
                      <a:tailEnd type="none" w="med" len="med"/>
                    </a:lnR>
                    <a:lnT w="6350" cap="flat" cmpd="sng" algn="ctr">
                      <a:solidFill>
                        <a:srgbClr val="0079C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79C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r>
              <a:tr h="34749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Cambria" charset="0"/>
                          <a:cs typeface="Cambria" charset="0"/>
                        </a:rPr>
                        <a:t>One person</a:t>
                      </a:r>
                      <a:endParaRPr kumimoji="0" lang="en-US" sz="12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a:noFill/>
                    </a:lnL>
                    <a:lnR w="6350" cap="flat" cmpd="sng" algn="ctr">
                      <a:solidFill>
                        <a:srgbClr val="0079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Cambria" charset="0"/>
                          <a:cs typeface="Cambria" charset="0"/>
                        </a:rPr>
                        <a:t>$3,000</a:t>
                      </a: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solidFill>
                        <a:srgbClr val="0079C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Cambria" charset="0"/>
                          <a:cs typeface="Cambria" charset="0"/>
                        </a:rPr>
                        <a:t>$6,000</a:t>
                      </a: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0099"/>
                    </a:solidFill>
                  </a:tcPr>
                </a:tc>
              </a:tr>
              <a:tr h="34749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Cambria" charset="0"/>
                          <a:cs typeface="Cambria" charset="0"/>
                        </a:rPr>
                        <a:t>Two or more persons</a:t>
                      </a:r>
                      <a:endParaRPr kumimoji="0" lang="en-US" sz="12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a:noFill/>
                    </a:lnL>
                    <a:lnR w="6350" cap="flat" cmpd="sng" algn="ctr">
                      <a:solidFill>
                        <a:srgbClr val="0079C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Cambria" charset="0"/>
                          <a:cs typeface="Cambria" charset="0"/>
                        </a:rPr>
                        <a:t>$6,000</a:t>
                      </a: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solidFill>
                        <a:srgbClr val="0079C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Arial" charset="0"/>
                          <a:ea typeface="Cambria" charset="0"/>
                          <a:cs typeface="Cambria" charset="0"/>
                        </a:rPr>
                        <a:t>$12,000</a:t>
                      </a:r>
                      <a:endParaRPr kumimoji="0" lang="en-US" sz="1100" b="1" i="0" u="none" strike="noStrike" cap="none" normalizeH="0" baseline="0" dirty="0">
                        <a:ln>
                          <a:noFill/>
                        </a:ln>
                        <a:solidFill>
                          <a:schemeClr val="bg1"/>
                        </a:solidFill>
                        <a:effectLst/>
                        <a:latin typeface="Arial" charset="0"/>
                        <a:ea typeface="Cambria" charset="0"/>
                        <a:cs typeface="Cambria" charset="0"/>
                      </a:endParaRPr>
                    </a:p>
                  </a:txBody>
                  <a:tcPr marL="68580" marR="68580" marT="0" marB="0" anchor="ctr" horzOverflow="overflow">
                    <a:lnL w="6350" cap="flat" cmpd="sng" algn="ctr">
                      <a:solidFill>
                        <a:srgbClr val="0079C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79C1"/>
                      </a:solidFill>
                      <a:prstDash val="solid"/>
                      <a:round/>
                      <a:headEnd type="none" w="med" len="med"/>
                      <a:tailEnd type="none" w="med" len="med"/>
                    </a:lnB>
                    <a:lnTlToBr>
                      <a:noFill/>
                    </a:lnTlToBr>
                    <a:lnBlToTr>
                      <a:noFill/>
                    </a:lnBlToTr>
                    <a:solidFill>
                      <a:srgbClr val="000099"/>
                    </a:solidFill>
                  </a:tcPr>
                </a:tc>
              </a:tr>
            </a:tbl>
          </a:graphicData>
        </a:graphic>
      </p:graphicFrame>
      <p:sp>
        <p:nvSpPr>
          <p:cNvPr id="34" name="TextBox 33"/>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4175348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440" y="433874"/>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7000"/>
                    </a14:imgEffect>
                  </a14:imgLayer>
                </a14:imgProps>
              </a:ext>
              <a:ext uri="{28A0092B-C50C-407E-A947-70E740481C1C}">
                <a14:useLocalDpi xmlns:a14="http://schemas.microsoft.com/office/drawing/2010/main" val="0"/>
              </a:ext>
            </a:extLst>
          </a:blip>
          <a:stretch>
            <a:fillRect/>
          </a:stretch>
        </p:blipFill>
        <p:spPr>
          <a:xfrm>
            <a:off x="2323142" y="370600"/>
            <a:ext cx="2758758" cy="848849"/>
          </a:xfrm>
          <a:prstGeom prst="rect">
            <a:avLst/>
          </a:prstGeom>
          <a:solidFill>
            <a:schemeClr val="bg1"/>
          </a:solidFill>
        </p:spPr>
      </p:pic>
      <p:sp>
        <p:nvSpPr>
          <p:cNvPr id="6" name="Rectangle 5"/>
          <p:cNvSpPr/>
          <p:nvPr/>
        </p:nvSpPr>
        <p:spPr>
          <a:xfrm>
            <a:off x="2272325" y="1275928"/>
            <a:ext cx="3812326" cy="707886"/>
          </a:xfrm>
          <a:prstGeom prst="rect">
            <a:avLst/>
          </a:prstGeom>
        </p:spPr>
        <p:txBody>
          <a:bodyPr wrap="none">
            <a:spAutoFit/>
          </a:bodyPr>
          <a:lstStyle/>
          <a:p>
            <a:r>
              <a:rPr lang="en-US" sz="4000" b="1" dirty="0">
                <a:solidFill>
                  <a:srgbClr val="FFFF00"/>
                </a:solidFill>
                <a:cs typeface="Arial" panose="020B0604020202020204" pitchFamily="34" charset="0"/>
              </a:rPr>
              <a:t>HRA “Do Rights” </a:t>
            </a:r>
            <a:endParaRPr lang="en-US" sz="4000" b="1" dirty="0">
              <a:solidFill>
                <a:srgbClr val="FFFF00"/>
              </a:solidFill>
            </a:endParaRPr>
          </a:p>
        </p:txBody>
      </p:sp>
      <p:sp>
        <p:nvSpPr>
          <p:cNvPr id="29" name="Snip Diagonal Corner Rectangle 28"/>
          <p:cNvSpPr/>
          <p:nvPr/>
        </p:nvSpPr>
        <p:spPr>
          <a:xfrm>
            <a:off x="980294" y="4028077"/>
            <a:ext cx="7656729" cy="2333625"/>
          </a:xfrm>
          <a:prstGeom prst="snip2DiagRect">
            <a:avLst/>
          </a:prstGeom>
          <a:solidFill>
            <a:srgbClr val="000099"/>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defTabSz="914400">
              <a:buClr>
                <a:schemeClr val="tx1">
                  <a:lumMod val="50000"/>
                  <a:lumOff val="50000"/>
                </a:schemeClr>
              </a:buClr>
              <a:buSzPct val="150000"/>
            </a:pPr>
            <a:r>
              <a:rPr lang="en-US" sz="2400" dirty="0" smtClean="0">
                <a:solidFill>
                  <a:schemeClr val="bg1"/>
                </a:solidFill>
                <a:latin typeface="Arial" panose="020B0604020202020204" pitchFamily="34" charset="0"/>
                <a:cs typeface="Arial" panose="020B0604020202020204" pitchFamily="34" charset="0"/>
              </a:rPr>
              <a:t>“</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 Rights” </a:t>
            </a:r>
          </a:p>
          <a:p>
            <a:pPr marL="742950" lvl="1" indent="-285750" defTabSz="914400">
              <a:buFont typeface="Arial" panose="020B0604020202020204" pitchFamily="34" charset="0"/>
              <a:buChar char="•"/>
            </a:pP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Annual routine physical exam</a:t>
            </a:r>
          </a:p>
          <a:p>
            <a:pPr marL="742950" lvl="1" indent="-285750" defTabSz="9144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Routine dental exam</a:t>
            </a:r>
          </a:p>
          <a:p>
            <a:pPr marL="742950" lvl="1" indent="-285750" defTabSz="914400">
              <a:buFont typeface="Arial" panose="020B0604020202020204" pitchFamily="34" charset="0"/>
              <a:buChar char="•"/>
            </a:pP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Annual routine vision exam </a:t>
            </a:r>
          </a:p>
          <a:p>
            <a:pPr marL="742950" lvl="1" indent="-285750" defTabSz="914400">
              <a:buFont typeface="Arial" panose="020B0604020202020204" pitchFamily="34" charset="0"/>
              <a:buChar char="•"/>
            </a:pP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Annual flu shot</a:t>
            </a:r>
          </a:p>
          <a:p>
            <a:pPr marL="742950" lvl="1" indent="-285750" defTabSz="914400">
              <a:buFont typeface="Arial" panose="020B0604020202020204" pitchFamily="34" charset="0"/>
              <a:buChar char="•"/>
            </a:pP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MyActiveHealth</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Health Tracker</a:t>
            </a:r>
          </a:p>
          <a:p>
            <a:pPr marL="742950" lvl="1" indent="-285750" defTabSz="914400">
              <a:buFont typeface="Arial" panose="020B0604020202020204" pitchFamily="34" charset="0"/>
              <a:buChar char="•"/>
            </a:pP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MyActiveHealth</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Coaching Module</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1530418" y="1966489"/>
            <a:ext cx="6497052" cy="1938992"/>
          </a:xfrm>
          <a:prstGeom prst="rect">
            <a:avLst/>
          </a:prstGeom>
          <a:noFill/>
        </p:spPr>
        <p:txBody>
          <a:bodyPr wrap="square" rtlCol="0">
            <a:spAutoFit/>
          </a:bodyPr>
          <a:lstStyle/>
          <a:p>
            <a:pPr defTabSz="914400"/>
            <a:r>
              <a:rPr lang="en-US" sz="2400" b="1" dirty="0">
                <a:solidFill>
                  <a:srgbClr val="FFFF00"/>
                </a:solidFill>
                <a:latin typeface="Verdana" panose="020B0604030504040204" pitchFamily="34" charset="0"/>
                <a:ea typeface="Verdana" panose="020B0604030504040204" pitchFamily="34" charset="0"/>
                <a:cs typeface="Verdana" panose="020B0604030504040204" pitchFamily="34" charset="0"/>
              </a:rPr>
              <a:t>Employees/Early Retirees and enrolled spouses </a:t>
            </a:r>
          </a:p>
          <a:p>
            <a:pPr marL="800100" lvl="1" indent="-342900" defTabSz="914400">
              <a:buFont typeface="Arial" panose="020B0604020202020204" pitchFamily="34" charset="0"/>
              <a:buChar char="•"/>
            </a:pP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$50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HRA contribution for up to three “Do Rights” </a:t>
            </a:r>
          </a:p>
          <a:p>
            <a:pPr marL="1200150" lvl="2" indent="-285750" defTabSz="9144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Up to $150 per employee/early retiree  </a:t>
            </a:r>
          </a:p>
          <a:p>
            <a:pPr marL="1200150" lvl="2" indent="-285750" defTabSz="914400">
              <a:buFont typeface="Arial" panose="020B0604020202020204" pitchFamily="34" charset="0"/>
              <a:buChar char="•"/>
            </a:pP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Up to $150 per enrolled spouse</a:t>
            </a:r>
          </a:p>
        </p:txBody>
      </p:sp>
      <p:sp>
        <p:nvSpPr>
          <p:cNvPr id="30" name="TextBox 29"/>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848896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2431" y="2319687"/>
            <a:ext cx="7381113" cy="3243714"/>
          </a:xfrm>
          <a:prstGeom prst="rect">
            <a:avLst/>
          </a:prstGeom>
          <a:solidFill>
            <a:srgbClr val="F5E1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177" y="359670"/>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6000"/>
                    </a14:imgEffect>
                  </a14:imgLayer>
                </a14:imgProps>
              </a:ext>
              <a:ext uri="{28A0092B-C50C-407E-A947-70E740481C1C}">
                <a14:useLocalDpi xmlns:a14="http://schemas.microsoft.com/office/drawing/2010/main" val="0"/>
              </a:ext>
            </a:extLst>
          </a:blip>
          <a:stretch>
            <a:fillRect/>
          </a:stretch>
        </p:blipFill>
        <p:spPr>
          <a:xfrm>
            <a:off x="2079942" y="370600"/>
            <a:ext cx="2758758" cy="848849"/>
          </a:xfrm>
          <a:prstGeom prst="rect">
            <a:avLst/>
          </a:prstGeom>
          <a:solidFill>
            <a:schemeClr val="bg1"/>
          </a:solidFill>
        </p:spPr>
      </p:pic>
      <p:sp>
        <p:nvSpPr>
          <p:cNvPr id="6" name="Rectangle 5"/>
          <p:cNvSpPr/>
          <p:nvPr/>
        </p:nvSpPr>
        <p:spPr>
          <a:xfrm>
            <a:off x="1952625" y="1279486"/>
            <a:ext cx="5168403" cy="707886"/>
          </a:xfrm>
          <a:prstGeom prst="rect">
            <a:avLst/>
          </a:prstGeom>
        </p:spPr>
        <p:txBody>
          <a:bodyPr wrap="none">
            <a:spAutoFit/>
          </a:bodyPr>
          <a:lstStyle/>
          <a:p>
            <a:r>
              <a:rPr 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Optional Benefits</a:t>
            </a:r>
            <a:endParaRPr lang="en-US" sz="40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a:xfrm>
            <a:off x="1355563" y="2502718"/>
            <a:ext cx="3449966" cy="2954655"/>
          </a:xfrm>
          <a:prstGeom prst="rect">
            <a:avLst/>
          </a:prstGeom>
          <a:noFill/>
        </p:spPr>
        <p:txBody>
          <a:bodyPr wrap="square">
            <a:spAutoFit/>
          </a:bodyPr>
          <a:lstStyle/>
          <a:p>
            <a:pPr defTabSz="914400"/>
            <a:r>
              <a:rPr lang="en-US" sz="2800" b="1" dirty="0" smtClean="0">
                <a:solidFill>
                  <a:srgbClr val="000099"/>
                </a:solidFill>
                <a:ea typeface="Tahoma" pitchFamily="34" charset="0"/>
                <a:cs typeface="Arial" panose="020B0604020202020204" pitchFamily="34" charset="0"/>
              </a:rPr>
              <a:t>Expanded Dental </a:t>
            </a:r>
          </a:p>
          <a:p>
            <a:pPr marL="285750" indent="-285750" defTabSz="914400">
              <a:buFont typeface="Arial" panose="020B0604020202020204" pitchFamily="34" charset="0"/>
              <a:buChar char="•"/>
            </a:pPr>
            <a:r>
              <a:rPr lang="en-US" sz="2000" b="1" dirty="0" smtClean="0">
                <a:solidFill>
                  <a:srgbClr val="000099"/>
                </a:solidFill>
                <a:ea typeface="Tahoma" pitchFamily="34" charset="0"/>
                <a:cs typeface="Arial" panose="020B0604020202020204" pitchFamily="34" charset="0"/>
              </a:rPr>
              <a:t>Primary Care </a:t>
            </a:r>
            <a:r>
              <a:rPr lang="en-US" sz="2000" dirty="0" smtClean="0">
                <a:solidFill>
                  <a:srgbClr val="000099"/>
                </a:solidFill>
                <a:ea typeface="Tahoma" pitchFamily="34" charset="0"/>
                <a:cs typeface="Arial" panose="020B0604020202020204" pitchFamily="34" charset="0"/>
              </a:rPr>
              <a:t>– such as fillings, extractions, root canals</a:t>
            </a:r>
          </a:p>
          <a:p>
            <a:pPr marL="285750" indent="-285750" defTabSz="914400">
              <a:buFont typeface="Arial" panose="020B0604020202020204" pitchFamily="34" charset="0"/>
              <a:buChar char="•"/>
            </a:pPr>
            <a:r>
              <a:rPr lang="en-US" sz="2000" b="1" dirty="0" smtClean="0">
                <a:solidFill>
                  <a:srgbClr val="000099"/>
                </a:solidFill>
                <a:ea typeface="Tahoma" pitchFamily="34" charset="0"/>
                <a:cs typeface="Arial" panose="020B0604020202020204" pitchFamily="34" charset="0"/>
              </a:rPr>
              <a:t>Complex Restorative  -</a:t>
            </a:r>
            <a:r>
              <a:rPr lang="en-US" sz="2000" dirty="0" smtClean="0">
                <a:solidFill>
                  <a:srgbClr val="000099"/>
                </a:solidFill>
                <a:ea typeface="Tahoma" pitchFamily="34" charset="0"/>
                <a:cs typeface="Arial" panose="020B0604020202020204" pitchFamily="34" charset="0"/>
              </a:rPr>
              <a:t> crowns, dentures, bridges and implants</a:t>
            </a:r>
          </a:p>
          <a:p>
            <a:pPr marL="285750" indent="-285750" defTabSz="914400">
              <a:buFont typeface="Arial" panose="020B0604020202020204" pitchFamily="34" charset="0"/>
              <a:buChar char="•"/>
            </a:pPr>
            <a:r>
              <a:rPr lang="en-US" sz="2000" b="1" dirty="0" smtClean="0">
                <a:solidFill>
                  <a:srgbClr val="000099"/>
                </a:solidFill>
                <a:ea typeface="Tahoma" pitchFamily="34" charset="0"/>
                <a:cs typeface="Arial" panose="020B0604020202020204" pitchFamily="34" charset="0"/>
              </a:rPr>
              <a:t>Orthodontic services</a:t>
            </a:r>
          </a:p>
          <a:p>
            <a:pPr marL="742950" lvl="1" indent="-285750" defTabSz="914400">
              <a:buFont typeface="Arial" panose="020B0604020202020204" pitchFamily="34" charset="0"/>
              <a:buChar char="•"/>
            </a:pPr>
            <a:endParaRPr lang="en-US" b="1" dirty="0">
              <a:solidFill>
                <a:srgbClr val="000099"/>
              </a:solidFill>
              <a:latin typeface="Arial" panose="020B0604020202020204" pitchFamily="34" charset="0"/>
              <a:ea typeface="Tahoma" pitchFamily="34" charset="0"/>
              <a:cs typeface="Arial" panose="020B0604020202020204" pitchFamily="34" charset="0"/>
            </a:endParaRPr>
          </a:p>
        </p:txBody>
      </p:sp>
      <p:sp>
        <p:nvSpPr>
          <p:cNvPr id="35" name="Content Placeholder 2"/>
          <p:cNvSpPr txBox="1">
            <a:spLocks/>
          </p:cNvSpPr>
          <p:nvPr/>
        </p:nvSpPr>
        <p:spPr>
          <a:xfrm>
            <a:off x="4814518" y="2319687"/>
            <a:ext cx="3629026" cy="3350346"/>
          </a:xfrm>
          <a:prstGeom prst="rect">
            <a:avLst/>
          </a:prstGeom>
          <a:solidFill>
            <a:srgbClr val="000099"/>
          </a:solidFill>
        </p:spPr>
        <p:txBody>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346075" lvl="1" indent="0" defTabSz="914400">
              <a:buClr>
                <a:schemeClr val="tx1">
                  <a:lumMod val="50000"/>
                  <a:lumOff val="50000"/>
                </a:schemeClr>
              </a:buClr>
              <a:buNone/>
            </a:pPr>
            <a:r>
              <a:rPr lang="en-US" sz="2800" b="1" dirty="0">
                <a:solidFill>
                  <a:schemeClr val="bg1"/>
                </a:solidFill>
                <a:ea typeface="Tahoma" pitchFamily="34" charset="0"/>
                <a:cs typeface="Arial" panose="020B0604020202020204" pitchFamily="34" charset="0"/>
              </a:rPr>
              <a:t>Expanded </a:t>
            </a:r>
            <a:r>
              <a:rPr lang="en-US" sz="2800" b="1" dirty="0" smtClean="0">
                <a:solidFill>
                  <a:schemeClr val="bg1"/>
                </a:solidFill>
                <a:ea typeface="Tahoma" pitchFamily="34" charset="0"/>
                <a:cs typeface="Arial" panose="020B0604020202020204" pitchFamily="34" charset="0"/>
              </a:rPr>
              <a:t>Vision </a:t>
            </a:r>
            <a:endParaRPr lang="en-US" dirty="0" smtClean="0">
              <a:solidFill>
                <a:schemeClr val="bg1"/>
              </a:solidFill>
              <a:cs typeface="Arial" panose="020B0604020202020204" pitchFamily="34" charset="0"/>
            </a:endParaRPr>
          </a:p>
          <a:p>
            <a:pPr lvl="1" defTabSz="914400">
              <a:buClrTx/>
              <a:buFont typeface="Arial" panose="020B0604020202020204" pitchFamily="34" charset="0"/>
              <a:buChar char="•"/>
            </a:pPr>
            <a:r>
              <a:rPr lang="en-US" sz="2000" dirty="0" smtClean="0">
                <a:solidFill>
                  <a:schemeClr val="bg1"/>
                </a:solidFill>
                <a:cs typeface="Arial" panose="020B0604020202020204" pitchFamily="34" charset="0"/>
              </a:rPr>
              <a:t>Eyeglasses </a:t>
            </a:r>
          </a:p>
          <a:p>
            <a:pPr lvl="1" defTabSz="914400">
              <a:buClrTx/>
              <a:buFont typeface="Arial" panose="020B0604020202020204" pitchFamily="34" charset="0"/>
              <a:buChar char="•"/>
            </a:pPr>
            <a:r>
              <a:rPr lang="en-US" sz="2000" dirty="0" smtClean="0">
                <a:solidFill>
                  <a:schemeClr val="bg1"/>
                </a:solidFill>
                <a:cs typeface="Arial" panose="020B0604020202020204" pitchFamily="34" charset="0"/>
              </a:rPr>
              <a:t>Contact lenses</a:t>
            </a:r>
            <a:endParaRPr lang="en-US" sz="1200" dirty="0" smtClean="0">
              <a:solidFill>
                <a:schemeClr val="bg1"/>
              </a:solidFill>
              <a:cs typeface="Arial" panose="020B0604020202020204" pitchFamily="34" charset="0"/>
            </a:endParaRPr>
          </a:p>
          <a:p>
            <a:pPr lvl="1" defTabSz="914400">
              <a:buClrTx/>
              <a:buFont typeface="Arial" panose="020B0604020202020204" pitchFamily="34" charset="0"/>
              <a:buChar char="•"/>
            </a:pPr>
            <a:r>
              <a:rPr lang="en-US" sz="2000" dirty="0" smtClean="0">
                <a:solidFill>
                  <a:schemeClr val="bg1"/>
                </a:solidFill>
                <a:cs typeface="Arial" panose="020B0604020202020204" pitchFamily="34" charset="0"/>
              </a:rPr>
              <a:t>Discounts for eyewear and accessories</a:t>
            </a:r>
            <a:endParaRPr lang="en-US" sz="1200" dirty="0" smtClean="0">
              <a:solidFill>
                <a:schemeClr val="bg1"/>
              </a:solidFill>
              <a:cs typeface="Arial" panose="020B0604020202020204" pitchFamily="34" charset="0"/>
            </a:endParaRPr>
          </a:p>
          <a:p>
            <a:pPr lvl="1" defTabSz="914400">
              <a:buClrTx/>
              <a:buFont typeface="Arial" panose="020B0604020202020204" pitchFamily="34" charset="0"/>
              <a:buChar char="•"/>
            </a:pPr>
            <a:r>
              <a:rPr lang="en-US" sz="2000" dirty="0" smtClean="0">
                <a:solidFill>
                  <a:schemeClr val="bg1"/>
                </a:solidFill>
                <a:cs typeface="Arial" panose="020B0604020202020204" pitchFamily="34" charset="0"/>
              </a:rPr>
              <a:t>Network includes private practice providers plus participating national chains</a:t>
            </a:r>
          </a:p>
          <a:p>
            <a:pPr lvl="2" defTabSz="914400">
              <a:buClr>
                <a:srgbClr val="C0504D">
                  <a:tint val="85000"/>
                  <a:satMod val="285000"/>
                </a:srgbClr>
              </a:buClr>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defTabSz="914400">
              <a:buClr>
                <a:srgbClr val="4F81BD"/>
              </a:buClr>
            </a:pPr>
            <a:endParaRPr lang="en-US" b="1" dirty="0">
              <a:solidFill>
                <a:schemeClr val="tx1">
                  <a:lumMod val="50000"/>
                  <a:lumOff val="50000"/>
                </a:schemeClr>
              </a:solidFill>
            </a:endParaRPr>
          </a:p>
        </p:txBody>
      </p:sp>
      <p:sp>
        <p:nvSpPr>
          <p:cNvPr id="29" name="TextBox 28"/>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502454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0" y="1935792"/>
            <a:ext cx="6600218" cy="43482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420" y="314974"/>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88460" y="1191204"/>
            <a:ext cx="7936788" cy="646331"/>
          </a:xfrm>
          <a:prstGeom prst="rect">
            <a:avLst/>
          </a:prstGeom>
        </p:spPr>
        <p:txBody>
          <a:bodyPr wrap="none">
            <a:spAutoFit/>
          </a:bodyPr>
          <a:lstStyle/>
          <a:p>
            <a:r>
              <a:rPr lang="en-US" sz="36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Teladoc</a:t>
            </a:r>
            <a:r>
              <a:rPr lang="en-US" sz="3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 Your Online Doctor</a:t>
            </a:r>
            <a:endParaRPr lang="en-US"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Content Placeholder 2"/>
          <p:cNvSpPr txBox="1">
            <a:spLocks/>
          </p:cNvSpPr>
          <p:nvPr/>
        </p:nvSpPr>
        <p:spPr>
          <a:xfrm>
            <a:off x="1280487" y="1935792"/>
            <a:ext cx="6615738" cy="978858"/>
          </a:xfrm>
          <a:prstGeom prst="rect">
            <a:avLst/>
          </a:prstGeom>
          <a:noFill/>
        </p:spPr>
        <p:txBody>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71450" lvl="2" indent="0" defTabSz="914400">
              <a:buClr>
                <a:srgbClr val="C0504D">
                  <a:tint val="85000"/>
                  <a:satMod val="285000"/>
                </a:srgbClr>
              </a:buClr>
              <a:buNone/>
            </a:pPr>
            <a:r>
              <a:rPr lang="en-US" sz="2000" b="1" dirty="0">
                <a:solidFill>
                  <a:srgbClr val="000099"/>
                </a:solidFill>
                <a:latin typeface="Arial"/>
              </a:rPr>
              <a:t>24/7 access to a doctor from smartphone, </a:t>
            </a:r>
            <a:endParaRPr lang="en-US" sz="2000" b="1" dirty="0" smtClean="0">
              <a:solidFill>
                <a:srgbClr val="000099"/>
              </a:solidFill>
              <a:latin typeface="Arial"/>
            </a:endParaRPr>
          </a:p>
          <a:p>
            <a:pPr marL="171450" lvl="2" indent="0" algn="ctr" defTabSz="914400">
              <a:buClr>
                <a:srgbClr val="C0504D">
                  <a:tint val="85000"/>
                  <a:satMod val="285000"/>
                </a:srgbClr>
              </a:buClr>
              <a:buNone/>
            </a:pPr>
            <a:r>
              <a:rPr lang="en-US" sz="2000" b="1" dirty="0" smtClean="0">
                <a:solidFill>
                  <a:srgbClr val="000099"/>
                </a:solidFill>
                <a:latin typeface="Arial"/>
              </a:rPr>
              <a:t>tablet or computer</a:t>
            </a:r>
            <a:endParaRPr lang="en-US" sz="2000" b="1" dirty="0">
              <a:solidFill>
                <a:srgbClr val="000099"/>
              </a:solidFill>
              <a:latin typeface="Arial"/>
            </a:endParaRPr>
          </a:p>
          <a:p>
            <a:pPr lvl="2" defTabSz="914400">
              <a:buClr>
                <a:srgbClr val="C0504D">
                  <a:tint val="85000"/>
                  <a:satMod val="285000"/>
                </a:srgbClr>
              </a:buClr>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defTabSz="914400">
              <a:buClr>
                <a:srgbClr val="4F81BD"/>
              </a:buClr>
              <a:buNone/>
            </a:pPr>
            <a:endParaRPr lang="en-US" b="1" dirty="0">
              <a:solidFill>
                <a:schemeClr val="tx1">
                  <a:lumMod val="50000"/>
                  <a:lumOff val="50000"/>
                </a:schemeClr>
              </a:solidFill>
            </a:endParaRPr>
          </a:p>
        </p:txBody>
      </p:sp>
      <p:pic>
        <p:nvPicPr>
          <p:cNvPr id="40" name="Picture 39"/>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6000"/>
                    </a14:imgEffect>
                  </a14:imgLayer>
                </a14:imgProps>
              </a:ext>
              <a:ext uri="{28A0092B-C50C-407E-A947-70E740481C1C}">
                <a14:useLocalDpi xmlns:a14="http://schemas.microsoft.com/office/drawing/2010/main" val="0"/>
              </a:ext>
            </a:extLst>
          </a:blip>
          <a:stretch>
            <a:fillRect/>
          </a:stretch>
        </p:blipFill>
        <p:spPr>
          <a:xfrm>
            <a:off x="1517189" y="299832"/>
            <a:ext cx="2505075" cy="770792"/>
          </a:xfrm>
          <a:prstGeom prst="rect">
            <a:avLst/>
          </a:prstGeom>
          <a:solidFill>
            <a:schemeClr val="bg1"/>
          </a:solidFill>
        </p:spPr>
      </p:pic>
      <p:sp>
        <p:nvSpPr>
          <p:cNvPr id="41" name="Rectangle 40"/>
          <p:cNvSpPr/>
          <p:nvPr/>
        </p:nvSpPr>
        <p:spPr>
          <a:xfrm>
            <a:off x="1824543" y="3148583"/>
            <a:ext cx="5527626" cy="461665"/>
          </a:xfrm>
          <a:prstGeom prst="rect">
            <a:avLst/>
          </a:prstGeom>
        </p:spPr>
        <p:txBody>
          <a:bodyPr wrap="square">
            <a:spAutoFit/>
          </a:bodyPr>
          <a:lstStyle/>
          <a:p>
            <a:r>
              <a:rPr lang="en-US" sz="2400" u="sng" dirty="0">
                <a:solidFill>
                  <a:srgbClr val="0000FF"/>
                </a:solidFill>
                <a:latin typeface="Arial" panose="020B0604020202020204" pitchFamily="34" charset="0"/>
                <a:cs typeface="Arial" panose="020B0604020202020204" pitchFamily="34" charset="0"/>
              </a:rPr>
              <a:t>www.Teladoc.com</a:t>
            </a:r>
            <a:r>
              <a:rPr lang="en-US" sz="2400" dirty="0">
                <a:solidFill>
                  <a:srgbClr val="0000FF"/>
                </a:solidFill>
                <a:latin typeface="Arial" panose="020B0604020202020204" pitchFamily="34" charset="0"/>
                <a:cs typeface="Arial" panose="020B0604020202020204" pitchFamily="34" charset="0"/>
              </a:rPr>
              <a:t> or </a:t>
            </a:r>
            <a:r>
              <a:rPr lang="en-US" sz="2400" dirty="0" smtClean="0">
                <a:solidFill>
                  <a:srgbClr val="0000FF"/>
                </a:solidFill>
                <a:latin typeface="Arial" panose="020B0604020202020204" pitchFamily="34" charset="0"/>
                <a:cs typeface="Arial" panose="020B0604020202020204" pitchFamily="34" charset="0"/>
              </a:rPr>
              <a:t>call </a:t>
            </a:r>
            <a:r>
              <a:rPr lang="en-US" sz="2400" dirty="0">
                <a:solidFill>
                  <a:srgbClr val="0000FF"/>
                </a:solidFill>
                <a:latin typeface="Arial" panose="020B0604020202020204" pitchFamily="34" charset="0"/>
                <a:cs typeface="Arial" panose="020B0604020202020204" pitchFamily="34" charset="0"/>
              </a:rPr>
              <a:t>855-Teladoc</a:t>
            </a:r>
            <a:endParaRPr lang="en-US" sz="2800" b="1" dirty="0">
              <a:solidFill>
                <a:srgbClr val="0000FF"/>
              </a:solidFill>
            </a:endParaRPr>
          </a:p>
        </p:txBody>
      </p:sp>
      <p:sp>
        <p:nvSpPr>
          <p:cNvPr id="42" name="Content Placeholder 2"/>
          <p:cNvSpPr txBox="1">
            <a:spLocks/>
          </p:cNvSpPr>
          <p:nvPr/>
        </p:nvSpPr>
        <p:spPr>
          <a:xfrm>
            <a:off x="1264412" y="2795290"/>
            <a:ext cx="7801236" cy="32264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chemeClr val="tx1">
                  <a:lumMod val="50000"/>
                  <a:lumOff val="50000"/>
                </a:schemeClr>
              </a:buClr>
            </a:pPr>
            <a:endParaRPr lang="en-US" sz="2400" dirty="0"/>
          </a:p>
        </p:txBody>
      </p:sp>
      <p:pic>
        <p:nvPicPr>
          <p:cNvPr id="28" name="Picture 2" descr="C:\Users\AB17243\AppData\Local\Microsoft\Windows\Temporary Internet Files\Content.Outlook\OLMISY33\IMG_Welcome@2x~ipad.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95782" y="4089630"/>
            <a:ext cx="2626482" cy="231275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0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8652" y="4158173"/>
            <a:ext cx="1673024" cy="203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4272873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814089"/>
            <a:ext cx="7305874" cy="402158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2" name="Rectangle 11"/>
          <p:cNvSpPr/>
          <p:nvPr/>
        </p:nvSpPr>
        <p:spPr>
          <a:xfrm>
            <a:off x="685800" y="3733800"/>
            <a:ext cx="50292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chemeClr val="tx1">
                  <a:lumMod val="50000"/>
                  <a:lumOff val="50000"/>
                </a:schemeClr>
              </a:solidFill>
            </a:endParaRPr>
          </a:p>
        </p:txBody>
      </p:sp>
      <p:grpSp>
        <p:nvGrpSpPr>
          <p:cNvPr id="2" name="Group 18"/>
          <p:cNvGrpSpPr/>
          <p:nvPr/>
        </p:nvGrpSpPr>
        <p:grpSpPr>
          <a:xfrm>
            <a:off x="304800" y="3148583"/>
            <a:ext cx="8532050" cy="6196813"/>
            <a:chOff x="304800" y="329183"/>
            <a:chExt cx="8532050" cy="6196813"/>
          </a:xfrm>
        </p:grpSpPr>
        <p:sp>
          <p:nvSpPr>
            <p:cNvPr id="21" name="object 13"/>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2" name="object 15"/>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3" name="object 17"/>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24" name="object 19"/>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prstClr val="black"/>
                </a:solidFill>
              </a:endParaRPr>
            </a:p>
          </p:txBody>
        </p:sp>
        <p:sp>
          <p:nvSpPr>
            <p:cNvPr id="39" name="object 4"/>
            <p:cNvSpPr txBox="1"/>
            <p:nvPr/>
          </p:nvSpPr>
          <p:spPr>
            <a:xfrm>
              <a:off x="883412" y="3680793"/>
              <a:ext cx="179019" cy="1137920"/>
            </a:xfrm>
            <a:prstGeom prst="rect">
              <a:avLst/>
            </a:prstGeom>
          </p:spPr>
          <p:txBody>
            <a:bodyPr wrap="square" lIns="0" tIns="0" rIns="0" bIns="0" rtlCol="0">
              <a:noAutofit/>
            </a:bodyPr>
            <a:lstStyle/>
            <a:p>
              <a:pPr marL="12700" defTabSz="914400">
                <a:lnSpc>
                  <a:spcPts val="2590"/>
                </a:lnSpc>
                <a:spcBef>
                  <a:spcPts val="129"/>
                </a:spcBef>
              </a:pPr>
              <a:endParaRPr sz="2400" dirty="0">
                <a:solidFill>
                  <a:prstClr val="black"/>
                </a:solidFill>
                <a:cs typeface="Verdana"/>
              </a:endParaRPr>
            </a:p>
            <a:p>
              <a:pPr marL="12700" defTabSz="914400">
                <a:lnSpc>
                  <a:spcPct val="101277"/>
                </a:lnSpc>
                <a:spcBef>
                  <a:spcPts val="130"/>
                </a:spcBef>
              </a:pPr>
              <a:r>
                <a:rPr sz="2400" dirty="0" smtClean="0">
                  <a:solidFill>
                    <a:srgbClr val="4F81BC"/>
                  </a:solidFill>
                  <a:cs typeface="Verdana"/>
                </a:rPr>
                <a:t>◦</a:t>
              </a:r>
              <a:endParaRPr sz="2400" dirty="0">
                <a:solidFill>
                  <a:prstClr val="black"/>
                </a:solidFill>
                <a:cs typeface="Verdana"/>
              </a:endParaRPr>
            </a:p>
            <a:p>
              <a:pPr marL="12700" defTabSz="914400">
                <a:lnSpc>
                  <a:spcPct val="101277"/>
                </a:lnSpc>
                <a:spcBef>
                  <a:spcPts val="260"/>
                </a:spcBef>
              </a:pPr>
              <a:r>
                <a:rPr sz="2400" dirty="0" smtClean="0">
                  <a:solidFill>
                    <a:srgbClr val="4F81BC"/>
                  </a:solidFill>
                  <a:cs typeface="Verdana"/>
                </a:rPr>
                <a:t>◦</a:t>
              </a:r>
              <a:endParaRPr sz="2400" dirty="0">
                <a:solidFill>
                  <a:prstClr val="black"/>
                </a:solidFill>
                <a:cs typeface="Verdana"/>
              </a:endParaRPr>
            </a:p>
          </p:txBody>
        </p:sp>
      </p:grpSp>
      <p:grpSp>
        <p:nvGrpSpPr>
          <p:cNvPr id="3" name="Group 18"/>
          <p:cNvGrpSpPr/>
          <p:nvPr/>
        </p:nvGrpSpPr>
        <p:grpSpPr>
          <a:xfrm>
            <a:off x="40450" y="737387"/>
            <a:ext cx="8532050" cy="6196813"/>
            <a:chOff x="304800" y="329183"/>
            <a:chExt cx="8532050" cy="6196813"/>
          </a:xfrm>
        </p:grpSpPr>
        <p:sp>
          <p:nvSpPr>
            <p:cNvPr id="20" name="object 16"/>
            <p:cNvSpPr/>
            <p:nvPr/>
          </p:nvSpPr>
          <p:spPr>
            <a:xfrm>
              <a:off x="428426" y="329183"/>
              <a:ext cx="5329" cy="108"/>
            </a:xfrm>
            <a:custGeom>
              <a:avLst/>
              <a:gdLst/>
              <a:ahLst/>
              <a:cxnLst/>
              <a:rect l="l" t="t" r="r" b="b"/>
              <a:pathLst>
                <a:path w="5329" h="108">
                  <a:moveTo>
                    <a:pt x="0" y="108"/>
                  </a:moveTo>
                  <a:lnTo>
                    <a:pt x="5329"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5" name="object 18"/>
            <p:cNvSpPr/>
            <p:nvPr/>
          </p:nvSpPr>
          <p:spPr>
            <a:xfrm>
              <a:off x="8836742" y="452810"/>
              <a:ext cx="108" cy="5329"/>
            </a:xfrm>
            <a:custGeom>
              <a:avLst/>
              <a:gdLst/>
              <a:ahLst/>
              <a:cxnLst/>
              <a:rect l="l" t="t" r="r" b="b"/>
              <a:pathLst>
                <a:path w="108" h="5329">
                  <a:moveTo>
                    <a:pt x="0" y="0"/>
                  </a:moveTo>
                  <a:lnTo>
                    <a:pt x="108" y="5329"/>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6" name="object 20"/>
            <p:cNvSpPr/>
            <p:nvPr/>
          </p:nvSpPr>
          <p:spPr>
            <a:xfrm>
              <a:off x="8707894" y="6525888"/>
              <a:ext cx="5329" cy="108"/>
            </a:xfrm>
            <a:custGeom>
              <a:avLst/>
              <a:gdLst/>
              <a:ahLst/>
              <a:cxnLst/>
              <a:rect l="l" t="t" r="r" b="b"/>
              <a:pathLst>
                <a:path w="5329" h="108">
                  <a:moveTo>
                    <a:pt x="5329" y="0"/>
                  </a:moveTo>
                  <a:lnTo>
                    <a:pt x="0" y="108"/>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sp>
          <p:nvSpPr>
            <p:cNvPr id="27" name="object 22"/>
            <p:cNvSpPr/>
            <p:nvPr/>
          </p:nvSpPr>
          <p:spPr>
            <a:xfrm>
              <a:off x="304800" y="6397040"/>
              <a:ext cx="108" cy="5329"/>
            </a:xfrm>
            <a:custGeom>
              <a:avLst/>
              <a:gdLst/>
              <a:ahLst/>
              <a:cxnLst/>
              <a:rect l="l" t="t" r="r" b="b"/>
              <a:pathLst>
                <a:path w="108" h="5329">
                  <a:moveTo>
                    <a:pt x="108" y="5329"/>
                  </a:moveTo>
                  <a:lnTo>
                    <a:pt x="0" y="0"/>
                  </a:lnTo>
                </a:path>
              </a:pathLst>
            </a:custGeom>
            <a:ln w="1993">
              <a:solidFill>
                <a:srgbClr val="A3A2A2"/>
              </a:solidFill>
            </a:ln>
          </p:spPr>
          <p:txBody>
            <a:bodyPr wrap="square" lIns="0" tIns="0" rIns="0" bIns="0" rtlCol="0">
              <a:noAutofit/>
            </a:bodyPr>
            <a:lstStyle/>
            <a:p>
              <a:pPr defTabSz="914400"/>
              <a:endParaRPr>
                <a:solidFill>
                  <a:schemeClr val="tx1">
                    <a:lumMod val="50000"/>
                    <a:lumOff val="50000"/>
                  </a:schemeClr>
                </a:solidFill>
              </a:endParaRPr>
            </a:p>
          </p:txBody>
        </p:sp>
      </p:grpSp>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964" y="378774"/>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21594" y="1277429"/>
            <a:ext cx="7582525" cy="523220"/>
          </a:xfrm>
          <a:prstGeom prst="rect">
            <a:avLst/>
          </a:prstGeom>
        </p:spPr>
        <p:txBody>
          <a:bodyPr wrap="none">
            <a:spAutoFit/>
          </a:bodyPr>
          <a:lstStyle/>
          <a:p>
            <a:r>
              <a:rPr lang="en-US" sz="2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Employee Assistance Program (EAP)</a:t>
            </a:r>
            <a:endParaRPr lang="en-US" sz="28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Content Placeholder 2"/>
          <p:cNvSpPr txBox="1">
            <a:spLocks/>
          </p:cNvSpPr>
          <p:nvPr/>
        </p:nvSpPr>
        <p:spPr>
          <a:xfrm>
            <a:off x="1463367" y="1816432"/>
            <a:ext cx="6615738" cy="978858"/>
          </a:xfrm>
          <a:prstGeom prst="rect">
            <a:avLst/>
          </a:prstGeom>
          <a:noFill/>
        </p:spPr>
        <p:txBody>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57150" lvl="2" indent="0" defTabSz="914400">
              <a:buClr>
                <a:srgbClr val="C0504D">
                  <a:tint val="85000"/>
                  <a:satMod val="285000"/>
                </a:srgbClr>
              </a:buClr>
              <a:buNone/>
            </a:pPr>
            <a:r>
              <a:rPr lang="en-US" sz="2400" b="1" dirty="0">
                <a:solidFill>
                  <a:srgbClr val="FFFF00"/>
                </a:solidFill>
              </a:rPr>
              <a:t>Up to 4 visits per issue each plan year </a:t>
            </a:r>
            <a:r>
              <a:rPr lang="en-US" sz="2400" b="1" dirty="0" smtClean="0">
                <a:solidFill>
                  <a:srgbClr val="FFFF00"/>
                </a:solidFill>
              </a:rPr>
              <a:t>at </a:t>
            </a:r>
            <a:r>
              <a:rPr lang="en-US" sz="2400" b="1" dirty="0">
                <a:solidFill>
                  <a:srgbClr val="FFFF00"/>
                </a:solidFill>
              </a:rPr>
              <a:t>no cost </a:t>
            </a:r>
            <a:r>
              <a:rPr lang="en-US" sz="2400" b="1" dirty="0" smtClean="0">
                <a:solidFill>
                  <a:srgbClr val="FFFF00"/>
                </a:solidFill>
              </a:rPr>
              <a:t>to </a:t>
            </a:r>
            <a:r>
              <a:rPr lang="en-US" sz="2400" b="1" dirty="0">
                <a:solidFill>
                  <a:srgbClr val="FFFF00"/>
                </a:solidFill>
              </a:rPr>
              <a:t>member</a:t>
            </a:r>
          </a:p>
          <a:p>
            <a:pPr lvl="2" defTabSz="914400">
              <a:buClr>
                <a:srgbClr val="C0504D">
                  <a:tint val="85000"/>
                  <a:satMod val="285000"/>
                </a:srgbClr>
              </a:buClr>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defTabSz="914400">
              <a:buClr>
                <a:srgbClr val="4F81BD"/>
              </a:buClr>
              <a:buNone/>
            </a:pPr>
            <a:endParaRPr lang="en-US" b="1" dirty="0">
              <a:solidFill>
                <a:schemeClr val="tx1">
                  <a:lumMod val="50000"/>
                  <a:lumOff val="50000"/>
                </a:schemeClr>
              </a:solidFill>
            </a:endParaRPr>
          </a:p>
        </p:txBody>
      </p:sp>
      <p:pic>
        <p:nvPicPr>
          <p:cNvPr id="3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8556" y="4257675"/>
            <a:ext cx="2119019" cy="455959"/>
          </a:xfrm>
          <a:prstGeom prst="rect">
            <a:avLst/>
          </a:prstGeom>
          <a:noFill/>
          <a:ln w="9525">
            <a:noFill/>
            <a:miter lim="800000"/>
            <a:headEnd/>
            <a:tailEnd/>
          </a:ln>
          <a:effectLst/>
        </p:spPr>
      </p:pic>
      <p:pic>
        <p:nvPicPr>
          <p:cNvPr id="3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3314" y="4769719"/>
            <a:ext cx="2114261" cy="437412"/>
          </a:xfrm>
          <a:prstGeom prst="rect">
            <a:avLst/>
          </a:prstGeom>
          <a:noFill/>
          <a:ln w="9525">
            <a:noFill/>
            <a:miter lim="800000"/>
            <a:headEnd/>
            <a:tailEnd/>
          </a:ln>
          <a:effectLst/>
        </p:spPr>
      </p:pic>
      <p:pic>
        <p:nvPicPr>
          <p:cNvPr id="40" name="Picture 39"/>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6000"/>
                    </a14:imgEffect>
                  </a14:imgLayer>
                </a14:imgProps>
              </a:ext>
              <a:ext uri="{28A0092B-C50C-407E-A947-70E740481C1C}">
                <a14:useLocalDpi xmlns:a14="http://schemas.microsoft.com/office/drawing/2010/main" val="0"/>
              </a:ext>
            </a:extLst>
          </a:blip>
          <a:stretch>
            <a:fillRect/>
          </a:stretch>
        </p:blipFill>
        <p:spPr>
          <a:xfrm>
            <a:off x="5769800" y="4247397"/>
            <a:ext cx="2505075" cy="770792"/>
          </a:xfrm>
          <a:prstGeom prst="rect">
            <a:avLst/>
          </a:prstGeom>
          <a:solidFill>
            <a:schemeClr val="bg1"/>
          </a:solidFill>
        </p:spPr>
      </p:pic>
      <p:sp>
        <p:nvSpPr>
          <p:cNvPr id="7" name="TextBox 6"/>
          <p:cNvSpPr txBox="1"/>
          <p:nvPr/>
        </p:nvSpPr>
        <p:spPr>
          <a:xfrm>
            <a:off x="1232560" y="5397500"/>
            <a:ext cx="3079571" cy="461665"/>
          </a:xfrm>
          <a:prstGeom prst="rect">
            <a:avLst/>
          </a:prstGeom>
          <a:noFill/>
        </p:spPr>
        <p:txBody>
          <a:bodyPr wrap="square" rtlCol="0">
            <a:spAutoFit/>
          </a:bodyPr>
          <a:lstStyle/>
          <a:p>
            <a:pPr defTabSz="914400"/>
            <a:r>
              <a:rPr lang="en-US" sz="2400" b="1" u="sng" dirty="0">
                <a:solidFill>
                  <a:srgbClr val="FFFF00"/>
                </a:solidFill>
                <a:cs typeface="Arial" panose="020B0604020202020204" pitchFamily="34" charset="0"/>
              </a:rPr>
              <a:t>www.AnthemEAP.com</a:t>
            </a:r>
          </a:p>
        </p:txBody>
      </p:sp>
      <p:sp>
        <p:nvSpPr>
          <p:cNvPr id="41" name="Rectangle 40"/>
          <p:cNvSpPr/>
          <p:nvPr/>
        </p:nvSpPr>
        <p:spPr>
          <a:xfrm>
            <a:off x="5244217" y="5374006"/>
            <a:ext cx="3164008" cy="461665"/>
          </a:xfrm>
          <a:prstGeom prst="rect">
            <a:avLst/>
          </a:prstGeom>
        </p:spPr>
        <p:txBody>
          <a:bodyPr wrap="none">
            <a:spAutoFit/>
          </a:bodyPr>
          <a:lstStyle/>
          <a:p>
            <a:r>
              <a:rPr lang="en-US" sz="2400" b="1" u="sng" dirty="0" smtClean="0">
                <a:solidFill>
                  <a:srgbClr val="FFFF00"/>
                </a:solidFill>
              </a:rPr>
              <a:t>www.mylifevalues.com</a:t>
            </a:r>
            <a:endParaRPr lang="en-US" sz="2400" b="1" u="sng" dirty="0">
              <a:solidFill>
                <a:srgbClr val="FFFF00"/>
              </a:solidFill>
            </a:endParaRPr>
          </a:p>
        </p:txBody>
      </p:sp>
      <p:sp>
        <p:nvSpPr>
          <p:cNvPr id="42" name="Content Placeholder 2"/>
          <p:cNvSpPr txBox="1">
            <a:spLocks/>
          </p:cNvSpPr>
          <p:nvPr/>
        </p:nvSpPr>
        <p:spPr>
          <a:xfrm>
            <a:off x="1463367" y="2778051"/>
            <a:ext cx="7801236" cy="322646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defTabSz="914400">
              <a:buFont typeface="Arial" panose="020B0604020202020204" pitchFamily="34" charset="0"/>
              <a:buChar char="•"/>
            </a:pPr>
            <a:r>
              <a:rPr lang="en-US" sz="2200" dirty="0" smtClean="0">
                <a:solidFill>
                  <a:schemeClr val="bg1"/>
                </a:solidFill>
              </a:rPr>
              <a:t>For participants and members of their household</a:t>
            </a:r>
          </a:p>
          <a:p>
            <a:pPr marL="342900" indent="-342900" algn="l" defTabSz="914400">
              <a:buFont typeface="Arial" panose="020B0604020202020204" pitchFamily="34" charset="0"/>
              <a:buChar char="•"/>
            </a:pPr>
            <a:r>
              <a:rPr lang="en-US" sz="2200" dirty="0" smtClean="0">
                <a:solidFill>
                  <a:schemeClr val="bg1"/>
                </a:solidFill>
              </a:rPr>
              <a:t>Confidential resource for personal and workplace challenges</a:t>
            </a:r>
          </a:p>
          <a:p>
            <a:pPr marL="342900" indent="-342900" algn="l" defTabSz="914400">
              <a:buFont typeface="Arial" panose="020B0604020202020204" pitchFamily="34" charset="0"/>
              <a:buChar char="•"/>
            </a:pPr>
            <a:r>
              <a:rPr lang="en-US" sz="2200" dirty="0" smtClean="0">
                <a:solidFill>
                  <a:schemeClr val="bg1"/>
                </a:solidFill>
              </a:rPr>
              <a:t>Legal and financial guidance</a:t>
            </a:r>
          </a:p>
          <a:p>
            <a:pPr>
              <a:buClr>
                <a:schemeClr val="tx1">
                  <a:lumMod val="50000"/>
                  <a:lumOff val="50000"/>
                </a:schemeClr>
              </a:buClr>
            </a:pPr>
            <a:endParaRPr lang="en-US" sz="2400" dirty="0"/>
          </a:p>
        </p:txBody>
      </p:sp>
      <p:sp>
        <p:nvSpPr>
          <p:cNvPr id="28" name="TextBox 27"/>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Slide Number Placeholder 4"/>
          <p:cNvSpPr>
            <a:spLocks noGrp="1"/>
          </p:cNvSpPr>
          <p:nvPr>
            <p:ph type="sldNum" sz="quarter" idx="12"/>
          </p:nvPr>
        </p:nvSpPr>
        <p:spPr>
          <a:xfrm>
            <a:off x="6553200" y="6356350"/>
            <a:ext cx="2133600" cy="365125"/>
          </a:xfrm>
        </p:spPr>
        <p:txBody>
          <a:bodyPr/>
          <a:lstStyle/>
          <a:p>
            <a:fld id="{DB9271D0-B54E-D54B-9A58-D7309402A69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95268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9254" y="2106751"/>
            <a:ext cx="4572000" cy="3477875"/>
          </a:xfrm>
          <a:prstGeom prst="rect">
            <a:avLst/>
          </a:prstGeom>
          <a:noFill/>
        </p:spPr>
        <p:txBody>
          <a:bodyPr wrap="square" rtlCol="0">
            <a:spAutoFit/>
          </a:bodyPr>
          <a:lstStyle/>
          <a:p>
            <a:pPr marL="285750" indent="-285750" defTabSz="9144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Offers coaching services as part                      of the COVA health and wellness program</a:t>
            </a:r>
          </a:p>
          <a:p>
            <a:pPr marL="285750" indent="-285750" defTabSz="9144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Available for COVA Care, COVA </a:t>
            </a:r>
            <a:r>
              <a:rPr lang="en-US"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HealthAware</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and COVA HDHP members</a:t>
            </a:r>
          </a:p>
          <a:p>
            <a:pPr marL="285750" indent="-285750" defTabSz="9144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Partners with Anthem and Aetna to deliver services promoting healthy lifestyles and chronic condition management</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949" y="179612"/>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36836" y="935262"/>
            <a:ext cx="3943350" cy="584775"/>
          </a:xfrm>
          <a:prstGeom prst="rect">
            <a:avLst/>
          </a:prstGeom>
          <a:noFill/>
        </p:spPr>
        <p:txBody>
          <a:bodyPr wrap="square" rtlCol="0">
            <a:spAutoFit/>
          </a:bodyPr>
          <a:lstStyle/>
          <a:p>
            <a:r>
              <a:rPr lang="en-US" sz="32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MyActiveHealth</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5716103" y="1992429"/>
            <a:ext cx="2533651" cy="3817752"/>
          </a:xfrm>
          <a:prstGeom prst="rect">
            <a:avLst/>
          </a:prstGeom>
          <a:solidFill>
            <a:srgbClr val="00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85550">
            <a:off x="5948219" y="2095465"/>
            <a:ext cx="1866236" cy="2408816"/>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61260" y="4607762"/>
            <a:ext cx="2359741" cy="106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9271D0-B54E-D54B-9A58-D7309402A69A}" type="slidenum">
              <a:rPr lang="en-US" smtClean="0">
                <a:solidFill>
                  <a:schemeClr val="bg1"/>
                </a:solidFill>
              </a:rPr>
              <a:pPr/>
              <a:t>29</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047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24050" y="853935"/>
            <a:ext cx="5301906" cy="961382"/>
          </a:xfrm>
          <a:prstGeom prst="rect">
            <a:avLst/>
          </a:prstGeom>
        </p:spPr>
        <p:txBody>
          <a:bodyPr anchor="t">
            <a:noAutofit/>
          </a:bodyPr>
          <a:lstStyle/>
          <a:p>
            <a:pPr defTabSz="914400" eaLnBrk="0" hangingPunct="0">
              <a:spcBef>
                <a:spcPct val="0"/>
              </a:spcBef>
              <a:defRPr/>
            </a:pPr>
            <a:endParaRPr lang="en-US" sz="3200" b="1" dirty="0">
              <a:solidFill>
                <a:srgbClr val="FFFFFF"/>
              </a:solidFill>
              <a:latin typeface="Garamond" panose="02020404030301010803" pitchFamily="18" charset="0"/>
              <a:ea typeface="+mj-ea"/>
              <a:cs typeface="Arial"/>
            </a:endParaRPr>
          </a:p>
        </p:txBody>
      </p:sp>
      <p:sp>
        <p:nvSpPr>
          <p:cNvPr id="10" name="Title 1"/>
          <p:cNvSpPr txBox="1">
            <a:spLocks/>
          </p:cNvSpPr>
          <p:nvPr/>
        </p:nvSpPr>
        <p:spPr>
          <a:xfrm>
            <a:off x="1457325" y="2225088"/>
            <a:ext cx="7296854" cy="3424941"/>
          </a:xfrm>
          <a:prstGeom prst="rect">
            <a:avLst/>
          </a:prstGeom>
          <a:noFill/>
        </p:spPr>
        <p:txBody>
          <a:bodyPr anchor="t">
            <a:noAutofit/>
          </a:bodyPr>
          <a:lstStyle/>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Enroll in or change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your health plan</a:t>
            </a:r>
          </a:p>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Elect or remove optional buy-ups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for COVA Care, COVA HDHP and COVA </a:t>
            </a:r>
            <a:r>
              <a:rPr lang="en-US" sz="2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HealthAware</a:t>
            </a:r>
            <a:endPar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Waive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coverage</a:t>
            </a:r>
          </a:p>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Add or remove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family members </a:t>
            </a:r>
          </a:p>
          <a:p>
            <a:endParaRPr lang="en-US" sz="2000"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9902" y="442230"/>
            <a:ext cx="1085850" cy="823410"/>
          </a:xfrm>
          <a:prstGeom prst="rect">
            <a:avLst/>
          </a:prstGeom>
          <a:ln>
            <a:solidFill>
              <a:srgbClr val="1F497D">
                <a:alpha val="25000"/>
              </a:srgbClr>
            </a:solidFill>
          </a:ln>
          <a:scene3d>
            <a:camera prst="orthographicFront"/>
            <a:lightRig rig="threePt" dir="t"/>
          </a:scene3d>
          <a:sp3d>
            <a:bevelB/>
          </a:sp3d>
        </p:spPr>
      </p:pic>
      <p:sp>
        <p:nvSpPr>
          <p:cNvPr id="4" name="TextBox 3"/>
          <p:cNvSpPr txBox="1"/>
          <p:nvPr/>
        </p:nvSpPr>
        <p:spPr>
          <a:xfrm>
            <a:off x="2205037" y="1241349"/>
            <a:ext cx="6129338" cy="646331"/>
          </a:xfrm>
          <a:prstGeom prst="rect">
            <a:avLst/>
          </a:prstGeom>
          <a:noFill/>
        </p:spPr>
        <p:txBody>
          <a:bodyPr wrap="square" rtlCol="0">
            <a:spAutoFit/>
          </a:bodyPr>
          <a:lstStyle/>
          <a:p>
            <a:r>
              <a:rPr lang="en-US" sz="3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Health Care Coverage</a:t>
            </a:r>
            <a:endParaRPr lang="en-US" sz="36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7379152" y="6356350"/>
            <a:ext cx="1404912" cy="261610"/>
          </a:xfrm>
          <a:prstGeom prst="rect">
            <a:avLst/>
          </a:prstGeom>
          <a:noFill/>
        </p:spPr>
        <p:txBody>
          <a:bodyPr wrap="square" rtlCol="0">
            <a:spAutoFit/>
          </a:bodyPr>
          <a:lstStyle/>
          <a:p>
            <a:pPr algn="r"/>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0604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053" y="286845"/>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63034" y="1042495"/>
            <a:ext cx="5552077" cy="584775"/>
          </a:xfrm>
          <a:prstGeom prst="rect">
            <a:avLst/>
          </a:prstGeom>
          <a:noFill/>
        </p:spPr>
        <p:txBody>
          <a:bodyPr wrap="square" rtlCol="0">
            <a:spAutoFit/>
          </a:bodyPr>
          <a:lstStyle/>
          <a:p>
            <a:r>
              <a:rPr lang="en-US" sz="32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MyActiveHealth</a:t>
            </a:r>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Portal</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Subtitle 2"/>
          <p:cNvSpPr txBox="1">
            <a:spLocks/>
          </p:cNvSpPr>
          <p:nvPr/>
        </p:nvSpPr>
        <p:spPr>
          <a:xfrm>
            <a:off x="4223084" y="2034808"/>
            <a:ext cx="4267200" cy="3935722"/>
          </a:xfrm>
          <a:prstGeom prst="rect">
            <a:avLst/>
          </a:prstGeom>
          <a:noFill/>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600"/>
              </a:spcBef>
              <a:buClr>
                <a:srgbClr val="000099"/>
              </a:buClr>
              <a:buSzPct val="100000"/>
            </a:pPr>
            <a:r>
              <a:rPr lang="en-US" sz="4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eligible adult members may access their own customized portal </a:t>
            </a:r>
          </a:p>
          <a:p>
            <a:pPr marL="800037" lvl="1" indent="-342900">
              <a:lnSpc>
                <a:spcPct val="120000"/>
              </a:lnSpc>
              <a:spcBef>
                <a:spcPts val="600"/>
              </a:spcBef>
              <a:buClr>
                <a:srgbClr val="000099"/>
              </a:buClr>
              <a:buFont typeface="Arial" panose="020B0604020202020204" pitchFamily="34" charset="0"/>
              <a:buChar char="•"/>
            </a:pPr>
            <a:r>
              <a:rPr lang="en-US" sz="4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Complete health assessment</a:t>
            </a:r>
          </a:p>
          <a:p>
            <a:pPr>
              <a:lnSpc>
                <a:spcPct val="120000"/>
              </a:lnSpc>
              <a:spcBef>
                <a:spcPts val="600"/>
              </a:spcBef>
              <a:buClr>
                <a:srgbClr val="000099"/>
              </a:buClr>
              <a:buSzPct val="100000"/>
            </a:pPr>
            <a:r>
              <a:rPr lang="en-US" sz="4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Portal is enhanced with online coaching and web tools</a:t>
            </a:r>
          </a:p>
          <a:p>
            <a:pPr marL="800100" lvl="1" indent="-342900">
              <a:lnSpc>
                <a:spcPct val="120000"/>
              </a:lnSpc>
              <a:spcBef>
                <a:spcPts val="600"/>
              </a:spcBef>
              <a:buClr>
                <a:srgbClr val="000099"/>
              </a:buClr>
              <a:buFont typeface="Arial" panose="020B0604020202020204" pitchFamily="34" charset="0"/>
              <a:buChar char="•"/>
            </a:pPr>
            <a:r>
              <a:rPr lang="en-US" sz="4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Digital coaching</a:t>
            </a:r>
          </a:p>
          <a:p>
            <a:pPr marL="800100" lvl="1" indent="-342900">
              <a:lnSpc>
                <a:spcPct val="120000"/>
              </a:lnSpc>
              <a:spcBef>
                <a:spcPts val="600"/>
              </a:spcBef>
              <a:buClr>
                <a:srgbClr val="000099"/>
              </a:buClr>
              <a:buFont typeface="Arial" panose="020B0604020202020204" pitchFamily="34" charset="0"/>
              <a:buChar char="•"/>
            </a:pPr>
            <a:r>
              <a:rPr lang="en-US" sz="4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Interactive trackers, games and more</a:t>
            </a:r>
          </a:p>
          <a:p>
            <a:pPr>
              <a:lnSpc>
                <a:spcPct val="120000"/>
              </a:lnSpc>
              <a:spcBef>
                <a:spcPts val="600"/>
              </a:spcBef>
            </a:pPr>
            <a:endParaRPr lang="en-US" b="1" dirty="0">
              <a:solidFill>
                <a:schemeClr val="tx1">
                  <a:lumMod val="50000"/>
                  <a:lumOff val="50000"/>
                </a:schemeClr>
              </a:solidFill>
            </a:endParaRPr>
          </a:p>
        </p:txBody>
      </p:sp>
      <p:sp>
        <p:nvSpPr>
          <p:cNvPr id="3" name="Rectangle 2"/>
          <p:cNvSpPr/>
          <p:nvPr/>
        </p:nvSpPr>
        <p:spPr>
          <a:xfrm>
            <a:off x="1121210" y="2186898"/>
            <a:ext cx="2939179" cy="3631543"/>
          </a:xfrm>
          <a:prstGeom prst="rect">
            <a:avLst/>
          </a:prstGeom>
          <a:solidFill>
            <a:srgbClr val="0000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675822" y="6040930"/>
            <a:ext cx="5695790" cy="461665"/>
          </a:xfrm>
          <a:prstGeom prst="rect">
            <a:avLst/>
          </a:prstGeom>
        </p:spPr>
        <p:txBody>
          <a:bodyPr wrap="none">
            <a:spAutoFit/>
          </a:bodyPr>
          <a:lstStyle/>
          <a:p>
            <a:r>
              <a:rPr lang="en-US" sz="2400" b="1" u="sng" dirty="0">
                <a:solidFill>
                  <a:srgbClr val="FFFF00"/>
                </a:solidFill>
                <a:latin typeface="Verdana" panose="020B0604030504040204" pitchFamily="34" charset="0"/>
                <a:ea typeface="Verdana" panose="020B0604030504040204" pitchFamily="34" charset="0"/>
                <a:cs typeface="Verdana" panose="020B0604030504040204" pitchFamily="34" charset="0"/>
              </a:rPr>
              <a:t>www.myactivehealth.com/cova</a:t>
            </a:r>
            <a:endParaRPr lang="en-US" sz="24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72212">
            <a:off x="1392604" y="2310874"/>
            <a:ext cx="2396391" cy="18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38085" y="4621281"/>
            <a:ext cx="2445465" cy="106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B9271D0-B54E-D54B-9A58-D7309402A69A}" type="slidenum">
              <a:rPr lang="en-US" smtClean="0">
                <a:solidFill>
                  <a:schemeClr val="bg1"/>
                </a:solidFill>
              </a:rPr>
              <a:pPr/>
              <a:t>30</a:t>
            </a:fld>
            <a:endParaRPr lang="en-US" dirty="0">
              <a:solidFill>
                <a:schemeClr val="bg1"/>
              </a:solidFill>
            </a:endParaRPr>
          </a:p>
        </p:txBody>
      </p:sp>
      <p:sp>
        <p:nvSpPr>
          <p:cNvPr id="13" name="TextBox 12"/>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67528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706" y="238380"/>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7494" y="1050636"/>
            <a:ext cx="6496051" cy="584775"/>
          </a:xfrm>
          <a:prstGeom prst="rect">
            <a:avLst/>
          </a:prstGeom>
          <a:noFill/>
        </p:spPr>
        <p:txBody>
          <a:bodyPr wrap="square" rtlCol="0">
            <a:spAutoFit/>
          </a:bodyPr>
          <a:lstStyle/>
          <a:p>
            <a:r>
              <a:rPr lang="en-US" sz="32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MyActiveHealth</a:t>
            </a:r>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Programs</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4057870" y="6003042"/>
            <a:ext cx="4778872" cy="400110"/>
          </a:xfrm>
          <a:prstGeom prst="rect">
            <a:avLst/>
          </a:prstGeom>
        </p:spPr>
        <p:txBody>
          <a:bodyPr wrap="none">
            <a:spAutoFit/>
          </a:bodyPr>
          <a:lstStyle/>
          <a:p>
            <a:r>
              <a:rPr lang="en-US" sz="2000" b="1" u="sng" dirty="0">
                <a:solidFill>
                  <a:srgbClr val="FFFF00"/>
                </a:solidFill>
                <a:latin typeface="Verdana" panose="020B0604030504040204" pitchFamily="34" charset="0"/>
                <a:ea typeface="Verdana" panose="020B0604030504040204" pitchFamily="34" charset="0"/>
                <a:cs typeface="Verdana" panose="020B0604030504040204" pitchFamily="34" charset="0"/>
              </a:rPr>
              <a:t>www.myactivehealth.com/cova</a:t>
            </a:r>
            <a:endPar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84779" y="4769123"/>
            <a:ext cx="2624482" cy="114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354714" y="1788346"/>
            <a:ext cx="4718106" cy="4339650"/>
          </a:xfrm>
          <a:prstGeom prst="rect">
            <a:avLst/>
          </a:prstGeom>
        </p:spPr>
        <p:txBody>
          <a:bodyPr wrap="square">
            <a:spAutoFit/>
          </a:bodyPr>
          <a:lstStyle/>
          <a:p>
            <a:pPr defTabSz="914400"/>
            <a:r>
              <a:rPr lang="en-US" sz="16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Healthy Lifestyles </a:t>
            </a:r>
            <a:r>
              <a:rPr lang="en-US" sz="1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sz="1600" b="1"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Lifestyle </a:t>
            </a: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Coaching with </a:t>
            </a:r>
            <a:r>
              <a:rPr lang="en-US"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Five Tracks</a:t>
            </a:r>
            <a:endPar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800100" lvl="1" indent="-342900" defTabSz="914400">
              <a:buFont typeface="Arial" pitchFamily="34" charset="0"/>
              <a:buChar char="•"/>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Smoking </a:t>
            </a: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Cessation </a:t>
            </a:r>
          </a:p>
          <a:p>
            <a:pPr marL="800100" lvl="1" indent="-342900" defTabSz="914400">
              <a:buFont typeface="Arial" pitchFamily="34" charset="0"/>
              <a:buChar char="•"/>
            </a:pP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Weight Management </a:t>
            </a:r>
          </a:p>
          <a:p>
            <a:pPr marL="800100" lvl="1" indent="-342900" defTabSz="914400">
              <a:buFont typeface="Arial" pitchFamily="34" charset="0"/>
              <a:buChar char="•"/>
            </a:pP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Stress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Management </a:t>
            </a:r>
            <a:endPar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800100" lvl="1" indent="-342900" defTabSz="914400">
              <a:buFont typeface="Arial" pitchFamily="34" charset="0"/>
              <a:buChar char="•"/>
            </a:pP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Nutrition</a:t>
            </a:r>
          </a:p>
          <a:p>
            <a:pPr marL="800100" lvl="1" indent="-342900" defTabSz="914400">
              <a:buFont typeface="Arial" pitchFamily="34" charset="0"/>
              <a:buChar char="•"/>
            </a:pP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Exercise</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914400"/>
            <a:endParaRPr lang="en-US" sz="16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defTabSz="914400"/>
            <a:r>
              <a:rPr lang="en-US" sz="16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Healthy Beginnings </a:t>
            </a:r>
            <a:r>
              <a:rPr lang="en-US" sz="1600" b="1" dirty="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 Maternity Care</a:t>
            </a:r>
          </a:p>
          <a:p>
            <a:pPr defTabSz="914400"/>
            <a:endPar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914400"/>
            <a:r>
              <a:rPr lang="en-US" sz="16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Healthy Insights </a:t>
            </a:r>
            <a:r>
              <a:rPr lang="en-US" sz="1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Disease </a:t>
            </a: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and Chronic Condition </a:t>
            </a:r>
            <a:r>
              <a:rPr lang="en-US"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Management for Conditions Such As:</a:t>
            </a:r>
            <a:endPar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742950" lvl="1" indent="-285750" defTabSz="914400">
              <a:buFont typeface="Arial" pitchFamily="34" charset="0"/>
              <a:buChar char="•"/>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Heart </a:t>
            </a: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Disease</a:t>
            </a:r>
          </a:p>
          <a:p>
            <a:pPr marL="742950" lvl="1" indent="-285750" defTabSz="914400">
              <a:buFont typeface="Arial" pitchFamily="34" charset="0"/>
              <a:buChar char="•"/>
            </a:pP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Diabetes</a:t>
            </a:r>
          </a:p>
          <a:p>
            <a:pPr marL="742950" lvl="1" indent="-285750" defTabSz="914400">
              <a:buFont typeface="Arial" pitchFamily="34" charset="0"/>
              <a:buChar char="•"/>
            </a:pPr>
            <a:r>
              <a:rPr lang="en-US"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Asthma/COPD</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914400"/>
            <a:endParaRPr lang="en-US" dirty="0" smtClean="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B9271D0-B54E-D54B-9A58-D7309402A69A}" type="slidenum">
              <a:rPr lang="en-US" smtClean="0">
                <a:solidFill>
                  <a:schemeClr val="bg1"/>
                </a:solidFill>
              </a:rPr>
              <a:pPr/>
              <a:t>31</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2431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756" y="246575"/>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65206" y="1002225"/>
            <a:ext cx="7924802" cy="1077218"/>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Incentives for COVA Care                 and COVA </a:t>
            </a:r>
            <a:r>
              <a:rPr lang="en-US" sz="32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HealthAware</a:t>
            </a:r>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3228975" y="5802987"/>
            <a:ext cx="4778872" cy="400110"/>
          </a:xfrm>
          <a:prstGeom prst="rect">
            <a:avLst/>
          </a:prstGeom>
        </p:spPr>
        <p:txBody>
          <a:bodyPr wrap="none">
            <a:spAutoFit/>
          </a:bodyPr>
          <a:lstStyle/>
          <a:p>
            <a:r>
              <a:rPr lang="en-US" sz="2000" b="1" u="sng" dirty="0">
                <a:solidFill>
                  <a:srgbClr val="FFFF00"/>
                </a:solidFill>
                <a:latin typeface="Verdana" panose="020B0604030504040204" pitchFamily="34" charset="0"/>
                <a:ea typeface="Verdana" panose="020B0604030504040204" pitchFamily="34" charset="0"/>
                <a:cs typeface="Verdana" panose="020B0604030504040204" pitchFamily="34" charset="0"/>
              </a:rPr>
              <a:t>www.myactivehealth.com/cova</a:t>
            </a:r>
            <a:endPar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1610" y="5441291"/>
            <a:ext cx="1752600" cy="76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65821" y="2295524"/>
            <a:ext cx="5095876" cy="2954655"/>
          </a:xfrm>
          <a:prstGeom prst="rect">
            <a:avLst/>
          </a:prstGeom>
          <a:solidFill>
            <a:srgbClr val="000099"/>
          </a:solidFill>
        </p:spPr>
        <p:txBody>
          <a:bodyPr wrap="square" rtlCol="0">
            <a:spAutoFit/>
          </a:bodyPr>
          <a:lstStyle/>
          <a:p>
            <a:pPr defTabSz="914400"/>
            <a:endParaRPr lang="en-US" sz="2400" b="1" dirty="0" smtClean="0">
              <a:solidFill>
                <a:schemeClr val="tx1">
                  <a:lumMod val="50000"/>
                  <a:lumOff val="50000"/>
                </a:schemeClr>
              </a:solidFill>
              <a:latin typeface="Arial" panose="020B0604020202020204" pitchFamily="34" charset="0"/>
              <a:cs typeface="Arial" panose="020B0604020202020204" pitchFamily="34" charset="0"/>
            </a:endParaRPr>
          </a:p>
          <a:p>
            <a:pPr lvl="1" defTabSz="914400"/>
            <a:r>
              <a:rPr lang="en-US" sz="22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Healthy Insights </a:t>
            </a:r>
          </a:p>
          <a:p>
            <a:pPr marL="1200150" lvl="2" indent="-285750" defTabSz="914400">
              <a:buFont typeface="Arial"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Diabetes management </a:t>
            </a:r>
          </a:p>
          <a:p>
            <a:pPr marL="1200150" lvl="2" indent="-285750" defTabSz="914400">
              <a:buFont typeface="Arial"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Hypertension </a:t>
            </a:r>
          </a:p>
          <a:p>
            <a:pPr marL="1200150" lvl="2" indent="-285750" defTabSz="914400">
              <a:buFont typeface="Arial"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COPD &amp; Asthma </a:t>
            </a:r>
          </a:p>
          <a:p>
            <a:pPr marL="1200150" lvl="2" indent="-285750" defTabSz="914400">
              <a:buFont typeface="Arial" pitchFamily="34" charset="0"/>
              <a:buChar char="•"/>
            </a:pPr>
            <a:endParaRPr lang="en-US"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lvl="1" defTabSz="914400"/>
            <a:r>
              <a:rPr lang="en-US" sz="22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Healthy Beginnings </a:t>
            </a: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for expectant moms</a:t>
            </a:r>
          </a:p>
          <a:p>
            <a:pPr marL="742950" lvl="1" indent="-285750" defTabSz="914400"/>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B9271D0-B54E-D54B-9A58-D7309402A69A}" type="slidenum">
              <a:rPr lang="en-US" smtClean="0">
                <a:solidFill>
                  <a:schemeClr val="bg1"/>
                </a:solidFill>
              </a:rPr>
              <a:pPr/>
              <a:t>32</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1998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2290" y="2088682"/>
            <a:ext cx="6517288" cy="29934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469" y="483357"/>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55581" y="1239007"/>
            <a:ext cx="7924802" cy="584775"/>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Kaiser Permanente HMO </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Picture 58" descr="thrive_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62270" y="5213350"/>
            <a:ext cx="2971804"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24050" y="2049052"/>
            <a:ext cx="5867400" cy="323165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cs typeface="Arial" panose="020B0604020202020204" pitchFamily="34" charset="0"/>
              </a:rPr>
              <a:t>Available in Northern Virginia, Fredericksburg and </a:t>
            </a:r>
          </a:p>
          <a:p>
            <a:r>
              <a:rPr lang="en-US" sz="2400" dirty="0">
                <a:solidFill>
                  <a:schemeClr val="bg1"/>
                </a:solidFill>
                <a:cs typeface="Arial" panose="020B0604020202020204" pitchFamily="34" charset="0"/>
              </a:rPr>
              <a:t>   </a:t>
            </a:r>
            <a:r>
              <a:rPr lang="en-US" sz="2400" dirty="0" smtClean="0">
                <a:solidFill>
                  <a:schemeClr val="bg1"/>
                </a:solidFill>
                <a:cs typeface="Arial" panose="020B0604020202020204" pitchFamily="34" charset="0"/>
              </a:rPr>
              <a:t>  other </a:t>
            </a:r>
            <a:r>
              <a:rPr lang="en-US" sz="2400" dirty="0">
                <a:solidFill>
                  <a:schemeClr val="bg1"/>
                </a:solidFill>
                <a:cs typeface="Arial" panose="020B0604020202020204" pitchFamily="34" charset="0"/>
              </a:rPr>
              <a:t>cities and </a:t>
            </a:r>
            <a:r>
              <a:rPr lang="en-US" sz="2400" dirty="0" smtClean="0">
                <a:solidFill>
                  <a:schemeClr val="bg1"/>
                </a:solidFill>
                <a:cs typeface="Arial" panose="020B0604020202020204" pitchFamily="34" charset="0"/>
              </a:rPr>
              <a:t>counties</a:t>
            </a:r>
          </a:p>
          <a:p>
            <a:pPr marL="285750" indent="-285750">
              <a:buFont typeface="Arial" panose="020B0604020202020204" pitchFamily="34" charset="0"/>
              <a:buChar char="•"/>
            </a:pPr>
            <a:r>
              <a:rPr lang="en-US" sz="2400" dirty="0" smtClean="0">
                <a:solidFill>
                  <a:schemeClr val="bg1"/>
                </a:solidFill>
                <a:cs typeface="Arial" panose="020B0604020202020204" pitchFamily="34" charset="0"/>
              </a:rPr>
              <a:t>All </a:t>
            </a:r>
            <a:r>
              <a:rPr lang="en-US" sz="2400" dirty="0">
                <a:solidFill>
                  <a:schemeClr val="bg1"/>
                </a:solidFill>
                <a:cs typeface="Arial" panose="020B0604020202020204" pitchFamily="34" charset="0"/>
              </a:rPr>
              <a:t>care coordinated by your primary care </a:t>
            </a:r>
            <a:r>
              <a:rPr lang="en-US" sz="2400" dirty="0" smtClean="0">
                <a:solidFill>
                  <a:schemeClr val="bg1"/>
                </a:solidFill>
                <a:cs typeface="Arial" panose="020B0604020202020204" pitchFamily="34" charset="0"/>
              </a:rPr>
              <a:t>physician</a:t>
            </a:r>
          </a:p>
          <a:p>
            <a:pPr marL="285750" indent="-285750">
              <a:buFont typeface="Arial" panose="020B0604020202020204" pitchFamily="34" charset="0"/>
              <a:buChar char="•"/>
            </a:pPr>
            <a:r>
              <a:rPr lang="en-US" sz="2400" dirty="0" smtClean="0">
                <a:solidFill>
                  <a:schemeClr val="bg1"/>
                </a:solidFill>
                <a:cs typeface="Arial" panose="020B0604020202020204" pitchFamily="34" charset="0"/>
              </a:rPr>
              <a:t>Employee Assistance Program (EAP)</a:t>
            </a:r>
          </a:p>
          <a:p>
            <a:pPr marL="285750" indent="-285750">
              <a:buFont typeface="Arial" panose="020B0604020202020204" pitchFamily="34" charset="0"/>
              <a:buChar char="•"/>
            </a:pPr>
            <a:r>
              <a:rPr lang="en-US" sz="2400" dirty="0" smtClean="0">
                <a:solidFill>
                  <a:schemeClr val="bg1"/>
                </a:solidFill>
                <a:cs typeface="Arial" panose="020B0604020202020204" pitchFamily="34" charset="0"/>
              </a:rPr>
              <a:t>Online Doctor:  Video Chat</a:t>
            </a:r>
            <a:endParaRPr lang="en-US" sz="2400" dirty="0">
              <a:solidFill>
                <a:schemeClr val="bg1"/>
              </a:solidFill>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p>
        </p:txBody>
      </p:sp>
      <p:sp>
        <p:nvSpPr>
          <p:cNvPr id="5" name="TextBox 4"/>
          <p:cNvSpPr txBox="1"/>
          <p:nvPr/>
        </p:nvSpPr>
        <p:spPr>
          <a:xfrm>
            <a:off x="1683451" y="5819775"/>
            <a:ext cx="5911866" cy="461665"/>
          </a:xfrm>
          <a:prstGeom prst="rect">
            <a:avLst/>
          </a:prstGeom>
          <a:noFill/>
        </p:spPr>
        <p:txBody>
          <a:bodyPr wrap="square" rtlCol="0">
            <a:spAutoFit/>
          </a:bodyPr>
          <a:lstStyle/>
          <a:p>
            <a:r>
              <a:rPr lang="en-US" sz="2400" b="1" dirty="0">
                <a:solidFill>
                  <a:srgbClr val="FFFF00"/>
                </a:solidFill>
              </a:rPr>
              <a:t>http://my.kp.org/commonwealthofvirginia/</a:t>
            </a:r>
          </a:p>
        </p:txBody>
      </p:sp>
      <p:sp>
        <p:nvSpPr>
          <p:cNvPr id="6" name="Slide Number Placeholder 5"/>
          <p:cNvSpPr>
            <a:spLocks noGrp="1"/>
          </p:cNvSpPr>
          <p:nvPr>
            <p:ph type="sldNum" sz="quarter" idx="12"/>
          </p:nvPr>
        </p:nvSpPr>
        <p:spPr/>
        <p:txBody>
          <a:bodyPr/>
          <a:lstStyle/>
          <a:p>
            <a:fld id="{DB9271D0-B54E-D54B-9A58-D7309402A69A}" type="slidenum">
              <a:rPr lang="en-US" smtClean="0">
                <a:solidFill>
                  <a:schemeClr val="bg1"/>
                </a:solidFill>
              </a:rPr>
              <a:pPr/>
              <a:t>33</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8900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235" y="171162"/>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2125" y="1043544"/>
            <a:ext cx="7753350" cy="584775"/>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TRICARE Supplement</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Subtitle 2"/>
          <p:cNvSpPr txBox="1">
            <a:spLocks/>
          </p:cNvSpPr>
          <p:nvPr/>
        </p:nvSpPr>
        <p:spPr>
          <a:xfrm>
            <a:off x="957979" y="1783131"/>
            <a:ext cx="7176371" cy="3953526"/>
          </a:xfrm>
          <a:prstGeom prst="rect">
            <a:avLst/>
          </a:prstGeom>
          <a:noFill/>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solidFill>
                <a:schemeClr val="tx1">
                  <a:lumMod val="50000"/>
                  <a:lumOff val="50000"/>
                </a:schemeClr>
              </a:solidFill>
            </a:endParaRPr>
          </a:p>
          <a:p>
            <a:pPr marL="228600" indent="-228600">
              <a:buClr>
                <a:schemeClr val="bg1"/>
              </a:buClr>
              <a:buSzPct val="100000"/>
            </a:pPr>
            <a:r>
              <a:rPr lang="en-US" sz="7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Voluntary supplemental health benefit option </a:t>
            </a:r>
          </a:p>
          <a:p>
            <a:pPr marL="457200" indent="-457200">
              <a:buClr>
                <a:schemeClr val="bg1"/>
              </a:buClr>
              <a:buSzPct val="100000"/>
              <a:buFont typeface="Arial" panose="020B0604020202020204" pitchFamily="34" charset="0"/>
              <a:buChar char="•"/>
            </a:pPr>
            <a:endParaRPr lang="en-US" sz="7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Clr>
                <a:schemeClr val="bg1"/>
              </a:buClr>
              <a:buSzPct val="100000"/>
            </a:pPr>
            <a:r>
              <a:rPr lang="en-US" sz="7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Available  to state employees  and  non-Medicare eligible retirees  who are  military retirees, or the spouse of a military retiree.  They must be eligible for: </a:t>
            </a:r>
          </a:p>
          <a:p>
            <a:pPr marL="0" indent="0">
              <a:buClr>
                <a:schemeClr val="bg1"/>
              </a:buClr>
              <a:buSzPct val="100000"/>
              <a:buNone/>
            </a:pPr>
            <a:r>
              <a:rPr lang="en-US" sz="6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914400" lvl="1" indent="-228600">
              <a:spcBef>
                <a:spcPts val="0"/>
              </a:spcBef>
              <a:buClr>
                <a:schemeClr val="bg1"/>
              </a:buClr>
              <a:buSzPct val="100000"/>
              <a:buFont typeface="Arial" panose="020B0604020202020204" pitchFamily="34" charset="0"/>
              <a:buChar char="•"/>
            </a:pPr>
            <a:r>
              <a:rPr lang="en-US" sz="72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TRICARE, the military health benefits program, and   </a:t>
            </a:r>
          </a:p>
          <a:p>
            <a:pPr marL="914400" lvl="1" indent="-228600">
              <a:spcBef>
                <a:spcPts val="0"/>
              </a:spcBef>
              <a:buClr>
                <a:schemeClr val="bg1"/>
              </a:buClr>
              <a:buSzPct val="100000"/>
              <a:buFont typeface="Arial" panose="020B0604020202020204" pitchFamily="34" charset="0"/>
              <a:buChar char="•"/>
            </a:pPr>
            <a:r>
              <a:rPr lang="en-US" sz="7200"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state health benefits program</a:t>
            </a:r>
          </a:p>
          <a:p>
            <a:pPr marL="457200" indent="-457200">
              <a:buClr>
                <a:schemeClr val="bg1"/>
              </a:buClr>
              <a:buSzPct val="100000"/>
              <a:buFont typeface="Arial" panose="020B0604020202020204" pitchFamily="34" charset="0"/>
              <a:buChar char="•"/>
            </a:pPr>
            <a:endParaRPr lang="en-US" sz="6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Clr>
                <a:schemeClr val="bg1"/>
              </a:buClr>
              <a:buSzPct val="100000"/>
              <a:buFont typeface="Arial" panose="020B0604020202020204" pitchFamily="34" charset="0"/>
              <a:buChar char="•"/>
            </a:pPr>
            <a:r>
              <a:rPr lang="en-US" sz="7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Eligible employees who enroll in the plan are responsible for 100% of the monthly premium amounts </a:t>
            </a:r>
          </a:p>
          <a:p>
            <a:pPr marL="457200" indent="-457200">
              <a:buClr>
                <a:schemeClr val="bg1"/>
              </a:buClr>
              <a:buSzPct val="100000"/>
              <a:buFont typeface="Arial" panose="020B0604020202020204" pitchFamily="34" charset="0"/>
              <a:buChar char="•"/>
            </a:pPr>
            <a:endParaRPr lang="en-US" sz="7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Clr>
                <a:schemeClr val="bg1"/>
              </a:buClr>
              <a:buSzPct val="100000"/>
              <a:buFont typeface="Arial" panose="020B0604020202020204" pitchFamily="34" charset="0"/>
              <a:buChar char="•"/>
            </a:pPr>
            <a:r>
              <a:rPr lang="en-US" sz="7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Monthly premium payments are made with pre-tax dollars through payroll deduction </a:t>
            </a:r>
          </a:p>
        </p:txBody>
      </p:sp>
      <p:sp>
        <p:nvSpPr>
          <p:cNvPr id="3" name="TextBox 2"/>
          <p:cNvSpPr txBox="1"/>
          <p:nvPr/>
        </p:nvSpPr>
        <p:spPr>
          <a:xfrm>
            <a:off x="5799119" y="5826340"/>
            <a:ext cx="2781301" cy="646331"/>
          </a:xfrm>
          <a:prstGeom prst="rect">
            <a:avLst/>
          </a:prstGeom>
          <a:noFill/>
        </p:spPr>
        <p:txBody>
          <a:bodyPr wrap="square" rtlCol="0">
            <a:spAutoFit/>
          </a:bodyPr>
          <a:lstStyle/>
          <a:p>
            <a:pPr algn="ctr"/>
            <a:r>
              <a:rPr lang="en-US" sz="1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1-800-638-2610</a:t>
            </a:r>
            <a:r>
              <a:rPr lang="en-US" sz="2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US"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press Option 1</a:t>
            </a:r>
            <a:endParaRPr lang="en-US" sz="16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457200" y="5941506"/>
            <a:ext cx="5524269" cy="338554"/>
          </a:xfrm>
          <a:prstGeom prst="rect">
            <a:avLst/>
          </a:prstGeom>
        </p:spPr>
        <p:txBody>
          <a:bodyPr wrap="none">
            <a:spAutoFit/>
          </a:bodyPr>
          <a:lstStyle/>
          <a:p>
            <a:r>
              <a:rPr lang="en-US" sz="1600" b="1" dirty="0">
                <a:solidFill>
                  <a:srgbClr val="FFFF00"/>
                </a:solidFill>
                <a:latin typeface="Verdana" panose="020B0604030504040204" pitchFamily="34" charset="0"/>
                <a:ea typeface="Verdana" panose="020B0604030504040204" pitchFamily="34" charset="0"/>
                <a:cs typeface="Verdana" panose="020B0604030504040204" pitchFamily="34" charset="0"/>
              </a:rPr>
              <a:t>http://www.selmantricareresource.com/cova</a:t>
            </a:r>
          </a:p>
        </p:txBody>
      </p:sp>
      <p:sp>
        <p:nvSpPr>
          <p:cNvPr id="5" name="Slide Number Placeholder 4"/>
          <p:cNvSpPr>
            <a:spLocks noGrp="1"/>
          </p:cNvSpPr>
          <p:nvPr>
            <p:ph type="sldNum" sz="quarter" idx="12"/>
          </p:nvPr>
        </p:nvSpPr>
        <p:spPr/>
        <p:txBody>
          <a:bodyPr/>
          <a:lstStyle/>
          <a:p>
            <a:fld id="{DB9271D0-B54E-D54B-9A58-D7309402A69A}" type="slidenum">
              <a:rPr lang="en-US" smtClean="0">
                <a:solidFill>
                  <a:schemeClr val="bg1"/>
                </a:solidFill>
              </a:rPr>
              <a:pPr/>
              <a:t>34</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April 2018</a:t>
            </a:r>
            <a:endParaRPr lang="en-US" dirty="0">
              <a:solidFill>
                <a:prstClr val="black">
                  <a:tint val="75000"/>
                </a:prstClr>
              </a:solidFill>
            </a:endParaRPr>
          </a:p>
        </p:txBody>
      </p:sp>
    </p:spTree>
    <p:extLst>
      <p:ext uri="{BB962C8B-B14F-4D97-AF65-F5344CB8AC3E}">
        <p14:creationId xmlns:p14="http://schemas.microsoft.com/office/powerpoint/2010/main" val="373511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20" y="180014"/>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44834" y="995792"/>
            <a:ext cx="7753350" cy="523220"/>
          </a:xfrm>
          <a:prstGeom prst="rect">
            <a:avLst/>
          </a:prstGeom>
          <a:noFill/>
        </p:spPr>
        <p:txBody>
          <a:bodyPr wrap="square" rtlCol="0">
            <a:spAutoFit/>
          </a:bodyPr>
          <a:lstStyle/>
          <a:p>
            <a:r>
              <a:rPr lang="en-US" sz="2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Flexible Spending Accounts (FSAs)</a:t>
            </a:r>
            <a:endParaRPr lang="en-US" sz="28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Subtitle 2"/>
          <p:cNvSpPr txBox="1">
            <a:spLocks/>
          </p:cNvSpPr>
          <p:nvPr/>
        </p:nvSpPr>
        <p:spPr>
          <a:xfrm>
            <a:off x="895744" y="1721796"/>
            <a:ext cx="4736571" cy="3781913"/>
          </a:xfrm>
          <a:prstGeom prst="rect">
            <a:avLst/>
          </a:prstGeom>
          <a:noFill/>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28973" indent="0" defTabSz="914400">
              <a:lnSpc>
                <a:spcPts val="2180"/>
              </a:lnSpc>
              <a:spcBef>
                <a:spcPts val="109"/>
              </a:spcBef>
              <a:buNone/>
            </a:pPr>
            <a:r>
              <a:rPr lang="en-US" sz="31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a:t>
            </a:r>
            <a:r>
              <a:rPr lang="en-US" sz="3100" b="1" spc="4"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a:t>
            </a:r>
            <a:r>
              <a:rPr lang="en-US" sz="31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lth</a:t>
            </a:r>
            <a:r>
              <a:rPr lang="en-US" sz="3100" b="1" spc="-9"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sz="3100" b="1" spc="-9" dirty="0">
                <a:solidFill>
                  <a:srgbClr val="FFFF00"/>
                </a:solidFill>
                <a:latin typeface="Verdana" panose="020B0604030504040204" pitchFamily="34" charset="0"/>
                <a:ea typeface="Verdana" panose="020B0604030504040204" pitchFamily="34" charset="0"/>
                <a:cs typeface="Verdana" panose="020B0604030504040204" pitchFamily="34" charset="0"/>
              </a:rPr>
              <a:t>C</a:t>
            </a:r>
            <a:r>
              <a:rPr lang="en-US" sz="3100" b="1" spc="4" dirty="0">
                <a:solidFill>
                  <a:srgbClr val="FFFF00"/>
                </a:solidFill>
                <a:latin typeface="Verdana" panose="020B0604030504040204" pitchFamily="34" charset="0"/>
                <a:ea typeface="Verdana" panose="020B0604030504040204" pitchFamily="34" charset="0"/>
                <a:cs typeface="Verdana" panose="020B0604030504040204" pitchFamily="34" charset="0"/>
              </a:rPr>
              <a:t>a</a:t>
            </a:r>
            <a:r>
              <a:rPr lang="en-US" sz="3100" b="1" dirty="0">
                <a:solidFill>
                  <a:srgbClr val="FFFF00"/>
                </a:solidFill>
                <a:latin typeface="Verdana" panose="020B0604030504040204" pitchFamily="34" charset="0"/>
                <a:ea typeface="Verdana" panose="020B0604030504040204" pitchFamily="34" charset="0"/>
                <a:cs typeface="Verdana" panose="020B0604030504040204" pitchFamily="34" charset="0"/>
              </a:rPr>
              <a:t>re</a:t>
            </a:r>
            <a:r>
              <a:rPr lang="en-US" sz="3100" b="1" spc="-9"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sz="3100" b="1" spc="4" dirty="0" smtClean="0">
                <a:solidFill>
                  <a:srgbClr val="FFFF00"/>
                </a:solidFill>
                <a:latin typeface="Verdana" panose="020B0604030504040204" pitchFamily="34" charset="0"/>
                <a:ea typeface="Verdana" panose="020B0604030504040204" pitchFamily="34" charset="0"/>
                <a:cs typeface="Verdana" panose="020B0604030504040204" pitchFamily="34" charset="0"/>
              </a:rPr>
              <a:t>FS</a:t>
            </a:r>
            <a:r>
              <a:rPr lang="en-US" sz="31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a:t>
            </a:r>
          </a:p>
          <a:p>
            <a:pPr marL="0" marR="28973" indent="0" defTabSz="914400">
              <a:lnSpc>
                <a:spcPts val="2180"/>
              </a:lnSpc>
              <a:spcBef>
                <a:spcPts val="109"/>
              </a:spcBef>
              <a:buNone/>
            </a:pPr>
            <a:endParaRPr lang="en-US" sz="3600" dirty="0" smtClean="0">
              <a:solidFill>
                <a:srgbClr val="CB1279"/>
              </a:solidFill>
              <a:latin typeface="Verdana" panose="020B0604030504040204" pitchFamily="34" charset="0"/>
              <a:ea typeface="Verdana" panose="020B0604030504040204" pitchFamily="34" charset="0"/>
              <a:cs typeface="Verdana" panose="020B0604030504040204" pitchFamily="34" charset="0"/>
            </a:endParaRPr>
          </a:p>
          <a:p>
            <a:pPr marR="28973" lvl="1" defTabSz="914400">
              <a:lnSpc>
                <a:spcPts val="2180"/>
              </a:lnSpc>
              <a:spcBef>
                <a:spcPts val="109"/>
              </a:spcBef>
              <a:buFont typeface="Arial" panose="020B0604020202020204" pitchFamily="34" charset="0"/>
              <a:buChar char="•"/>
            </a:pPr>
            <a:r>
              <a:rPr 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Set </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aside </a:t>
            </a:r>
            <a:r>
              <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rPr>
              <a:t>up to $2,600 </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per year, pre-tax, for eligible </a:t>
            </a:r>
            <a:r>
              <a:rPr 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health care expenses</a:t>
            </a:r>
            <a:endPar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28973" indent="0" defTabSz="914400">
              <a:lnSpc>
                <a:spcPts val="2180"/>
              </a:lnSpc>
              <a:spcBef>
                <a:spcPts val="109"/>
              </a:spcBef>
              <a:buNone/>
            </a:pPr>
            <a:endParaRPr lang="en-US" sz="2000" b="1" spc="4" dirty="0" smtClean="0">
              <a:solidFill>
                <a:srgbClr val="CB1279"/>
              </a:solidFill>
              <a:latin typeface="Verdana" panose="020B0604030504040204" pitchFamily="34" charset="0"/>
              <a:ea typeface="Verdana" panose="020B0604030504040204" pitchFamily="34" charset="0"/>
              <a:cs typeface="Verdana" panose="020B0604030504040204" pitchFamily="34" charset="0"/>
            </a:endParaRPr>
          </a:p>
          <a:p>
            <a:pPr marL="0" marR="28973" indent="0" defTabSz="914400">
              <a:lnSpc>
                <a:spcPts val="2180"/>
              </a:lnSpc>
              <a:spcBef>
                <a:spcPts val="109"/>
              </a:spcBef>
              <a:buNone/>
            </a:pPr>
            <a:r>
              <a:rPr lang="en-US" sz="3100" b="1" spc="4"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a:t>
            </a:r>
            <a:r>
              <a:rPr lang="en-US" sz="31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en-US" sz="3100" b="1" spc="4" dirty="0" smtClean="0">
                <a:solidFill>
                  <a:srgbClr val="FFFF00"/>
                </a:solidFill>
                <a:latin typeface="Verdana" panose="020B0604030504040204" pitchFamily="34" charset="0"/>
                <a:ea typeface="Verdana" panose="020B0604030504040204" pitchFamily="34" charset="0"/>
                <a:cs typeface="Verdana" panose="020B0604030504040204" pitchFamily="34" charset="0"/>
              </a:rPr>
              <a:t>p</a:t>
            </a:r>
            <a:r>
              <a:rPr lang="en-US" sz="31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en</a:t>
            </a:r>
            <a:r>
              <a:rPr lang="en-US" sz="3100" b="1" spc="4"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a:t>
            </a:r>
            <a:r>
              <a:rPr lang="en-US" sz="31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ent</a:t>
            </a:r>
            <a:r>
              <a:rPr lang="en-US" sz="3100" b="1" spc="-34"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sz="3100" b="1" spc="-34" dirty="0">
                <a:solidFill>
                  <a:srgbClr val="FFFF00"/>
                </a:solidFill>
                <a:latin typeface="Verdana" panose="020B0604030504040204" pitchFamily="34" charset="0"/>
                <a:ea typeface="Verdana" panose="020B0604030504040204" pitchFamily="34" charset="0"/>
                <a:cs typeface="Verdana" panose="020B0604030504040204" pitchFamily="34" charset="0"/>
              </a:rPr>
              <a:t>C</a:t>
            </a:r>
            <a:r>
              <a:rPr lang="en-US" sz="3100" b="1" spc="4" dirty="0">
                <a:solidFill>
                  <a:srgbClr val="FFFF00"/>
                </a:solidFill>
                <a:latin typeface="Verdana" panose="020B0604030504040204" pitchFamily="34" charset="0"/>
                <a:ea typeface="Verdana" panose="020B0604030504040204" pitchFamily="34" charset="0"/>
                <a:cs typeface="Verdana" panose="020B0604030504040204" pitchFamily="34" charset="0"/>
              </a:rPr>
              <a:t>a</a:t>
            </a:r>
            <a:r>
              <a:rPr lang="en-US" sz="3100" b="1" dirty="0">
                <a:solidFill>
                  <a:srgbClr val="FFFF00"/>
                </a:solidFill>
                <a:latin typeface="Verdana" panose="020B0604030504040204" pitchFamily="34" charset="0"/>
                <a:ea typeface="Verdana" panose="020B0604030504040204" pitchFamily="34" charset="0"/>
                <a:cs typeface="Verdana" panose="020B0604030504040204" pitchFamily="34" charset="0"/>
              </a:rPr>
              <a:t>re</a:t>
            </a:r>
            <a:r>
              <a:rPr lang="en-US" sz="3100" b="1" spc="-9"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sz="3100" b="1" spc="4" dirty="0" smtClean="0">
                <a:solidFill>
                  <a:srgbClr val="FFFF00"/>
                </a:solidFill>
                <a:latin typeface="Verdana" panose="020B0604030504040204" pitchFamily="34" charset="0"/>
                <a:ea typeface="Verdana" panose="020B0604030504040204" pitchFamily="34" charset="0"/>
                <a:cs typeface="Verdana" panose="020B0604030504040204" pitchFamily="34" charset="0"/>
              </a:rPr>
              <a:t>FS</a:t>
            </a:r>
            <a:r>
              <a:rPr lang="en-US" sz="31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a:t>
            </a:r>
          </a:p>
          <a:p>
            <a:pPr marL="0" marR="28973" indent="0" defTabSz="914400">
              <a:lnSpc>
                <a:spcPts val="2180"/>
              </a:lnSpc>
              <a:spcBef>
                <a:spcPts val="109"/>
              </a:spcBef>
              <a:buNone/>
            </a:pPr>
            <a:endParaRPr lang="en-US" sz="31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defTabSz="914400">
              <a:lnSpc>
                <a:spcPts val="2160"/>
              </a:lnSpc>
              <a:spcBef>
                <a:spcPts val="359"/>
              </a:spcBef>
              <a:buFont typeface="Arial" panose="020B0604020202020204" pitchFamily="34" charset="0"/>
              <a:buChar char="•"/>
            </a:pPr>
            <a:r>
              <a:rPr lang="en-US" sz="2600" spc="4" dirty="0">
                <a:solidFill>
                  <a:schemeClr val="bg1"/>
                </a:solidFill>
                <a:latin typeface="Verdana" panose="020B0604030504040204" pitchFamily="34" charset="0"/>
                <a:ea typeface="Verdana" panose="020B0604030504040204" pitchFamily="34" charset="0"/>
                <a:cs typeface="Verdana" panose="020B0604030504040204" pitchFamily="34" charset="0"/>
              </a:rPr>
              <a:t>S</a:t>
            </a:r>
            <a:r>
              <a:rPr lang="en-US" sz="2600" spc="-4"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t as</a:t>
            </a:r>
            <a:r>
              <a:rPr lang="en-US" sz="2600" spc="9" dirty="0">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en-US" sz="2600" spc="-4"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US" sz="2600" spc="9"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rPr>
              <a:t>up</a:t>
            </a:r>
            <a:r>
              <a:rPr lang="en-US" sz="2600" b="1" spc="9"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rPr>
              <a:t>to </a:t>
            </a:r>
            <a:r>
              <a:rPr lang="en-US" sz="2600" b="1" spc="-4"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en-US" sz="2600" b="1" spc="4"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600" b="1" spc="-4" dirty="0">
                <a:solidFill>
                  <a:schemeClr val="bg1"/>
                </a:solidFill>
                <a:latin typeface="Verdana" panose="020B0604030504040204" pitchFamily="34" charset="0"/>
                <a:ea typeface="Verdana" panose="020B0604030504040204" pitchFamily="34" charset="0"/>
                <a:cs typeface="Verdana" panose="020B0604030504040204" pitchFamily="34" charset="0"/>
              </a:rPr>
              <a:t>00</a:t>
            </a:r>
            <a:r>
              <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rPr>
              <a:t>0</a:t>
            </a:r>
            <a:r>
              <a:rPr lang="en-US" sz="2600" b="1" spc="34"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600" spc="-4" dirty="0">
                <a:solidFill>
                  <a:schemeClr val="bg1"/>
                </a:solidFill>
                <a:latin typeface="Verdana" panose="020B0604030504040204" pitchFamily="34" charset="0"/>
                <a:ea typeface="Verdana" panose="020B0604030504040204" pitchFamily="34" charset="0"/>
                <a:cs typeface="Verdana" panose="020B0604030504040204" pitchFamily="34" charset="0"/>
              </a:rPr>
              <a:t>pe</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r </a:t>
            </a:r>
            <a:r>
              <a:rPr lang="en-US" sz="2600" spc="-9" dirty="0">
                <a:solidFill>
                  <a:schemeClr val="bg1"/>
                </a:solidFill>
                <a:latin typeface="Verdana" panose="020B0604030504040204" pitchFamily="34" charset="0"/>
                <a:ea typeface="Verdana" panose="020B0604030504040204" pitchFamily="34" charset="0"/>
                <a:cs typeface="Verdana" panose="020B0604030504040204" pitchFamily="34" charset="0"/>
              </a:rPr>
              <a:t>y</a:t>
            </a:r>
            <a:r>
              <a:rPr lang="en-US" sz="2600" spc="-4"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en-US" sz="2600" spc="-250" dirty="0">
                <a:solidFill>
                  <a:schemeClr val="bg1"/>
                </a:solidFill>
                <a:latin typeface="Verdana" panose="020B0604030504040204" pitchFamily="34" charset="0"/>
                <a:ea typeface="Verdana" panose="020B0604030504040204" pitchFamily="34" charset="0"/>
                <a:cs typeface="Verdana" panose="020B0604030504040204" pitchFamily="34" charset="0"/>
              </a:rPr>
              <a:t>r</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600" spc="-14"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600" spc="-4" dirty="0">
                <a:solidFill>
                  <a:schemeClr val="bg1"/>
                </a:solidFill>
                <a:latin typeface="Verdana" panose="020B0604030504040204" pitchFamily="34" charset="0"/>
                <a:ea typeface="Verdana" panose="020B0604030504040204" pitchFamily="34" charset="0"/>
                <a:cs typeface="Verdana" panose="020B0604030504040204" pitchFamily="34" charset="0"/>
              </a:rPr>
              <a:t>p</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r</a:t>
            </a:r>
            <a:r>
              <a:rPr lang="en-US" sz="2600" spc="-4"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-ta</a:t>
            </a:r>
            <a:r>
              <a:rPr lang="en-US" sz="2600" spc="4" dirty="0">
                <a:solidFill>
                  <a:schemeClr val="bg1"/>
                </a:solidFill>
                <a:latin typeface="Verdana" panose="020B0604030504040204" pitchFamily="34" charset="0"/>
                <a:ea typeface="Verdana" panose="020B0604030504040204" pitchFamily="34" charset="0"/>
                <a:cs typeface="Verdana" panose="020B0604030504040204" pitchFamily="34" charset="0"/>
              </a:rPr>
              <a:t>x</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 for </a:t>
            </a:r>
            <a:r>
              <a:rPr 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eligible expenses for the care of your dependent</a:t>
            </a:r>
            <a:endPar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R="28973" lvl="1" defTabSz="914400">
              <a:lnSpc>
                <a:spcPts val="2180"/>
              </a:lnSpc>
              <a:spcBef>
                <a:spcPts val="109"/>
              </a:spcBef>
              <a:buFont typeface="Arial" panose="020B0604020202020204" pitchFamily="34" charset="0"/>
              <a:buChar char="•"/>
            </a:pPr>
            <a:endParaRPr lang="en-US" dirty="0">
              <a:solidFill>
                <a:srgbClr val="000099"/>
              </a:solidFill>
              <a:cs typeface="Arial" panose="020B0604020202020204" pitchFamily="34" charset="0"/>
            </a:endParaRPr>
          </a:p>
          <a:p>
            <a:pPr marR="28973" defTabSz="914400">
              <a:lnSpc>
                <a:spcPts val="2180"/>
              </a:lnSpc>
              <a:spcBef>
                <a:spcPts val="109"/>
              </a:spcBef>
              <a:buFont typeface="Arial" panose="020B0604020202020204" pitchFamily="34" charset="0"/>
              <a:buChar char="•"/>
            </a:pPr>
            <a:endParaRPr lang="en-US" dirty="0" smtClean="0">
              <a:solidFill>
                <a:srgbClr val="000099"/>
              </a:solidFill>
              <a:cs typeface="Arial" panose="020B0604020202020204" pitchFamily="34" charset="0"/>
            </a:endParaRPr>
          </a:p>
          <a:p>
            <a:pPr marR="28973" lvl="1" defTabSz="914400">
              <a:lnSpc>
                <a:spcPts val="2180"/>
              </a:lnSpc>
              <a:spcBef>
                <a:spcPts val="109"/>
              </a:spcBef>
            </a:pPr>
            <a:endParaRPr lang="en-US" dirty="0">
              <a:solidFill>
                <a:srgbClr val="000099"/>
              </a:solidFill>
              <a:cs typeface="Arial" panose="020B0604020202020204" pitchFamily="34" charset="0"/>
            </a:endParaRPr>
          </a:p>
          <a:p>
            <a:pPr marL="0" marR="28973" indent="0" defTabSz="914400">
              <a:lnSpc>
                <a:spcPts val="2180"/>
              </a:lnSpc>
              <a:spcBef>
                <a:spcPts val="109"/>
              </a:spcBef>
              <a:buNone/>
            </a:pPr>
            <a:endParaRPr lang="en-US" dirty="0">
              <a:solidFill>
                <a:srgbClr val="000099"/>
              </a:solidFill>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2575">
            <a:off x="5795728" y="2499839"/>
            <a:ext cx="2945146" cy="195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1985" y="5536829"/>
            <a:ext cx="7924757" cy="646331"/>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Administered by Anthem for all employees eligible for health care</a:t>
            </a:r>
            <a:endParaRPr lang="en-US"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DB9271D0-B54E-D54B-9A58-D7309402A69A}" type="slidenum">
              <a:rPr lang="en-US" smtClean="0">
                <a:solidFill>
                  <a:schemeClr val="bg1"/>
                </a:solidFill>
              </a:rPr>
              <a:pPr/>
              <a:t>35</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69981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237" y="171162"/>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55382" y="926812"/>
            <a:ext cx="7753350" cy="584775"/>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Important FSA Information</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868" y="1717625"/>
            <a:ext cx="2899653" cy="19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09650" y="1717625"/>
            <a:ext cx="4619625" cy="3939540"/>
          </a:xfrm>
          <a:prstGeom prst="rect">
            <a:avLst/>
          </a:prstGeom>
          <a:noFill/>
        </p:spPr>
        <p:txBody>
          <a:bodyPr wrap="square" rtlCol="0">
            <a:spAutoFit/>
          </a:bodyPr>
          <a:lstStyle/>
          <a:p>
            <a:pPr marL="342900" indent="-342900" defTabSz="914400">
              <a:buFont typeface="Arial" panose="020B0604020202020204" pitchFamily="34" charset="0"/>
              <a:buChar cha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You must enroll </a:t>
            </a:r>
            <a:r>
              <a:rPr lang="en-US" sz="20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each plan year </a:t>
            </a: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to </a:t>
            </a: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participate</a:t>
            </a:r>
            <a:endParaRPr lang="en-US" sz="1000" b="1" dirty="0">
              <a:latin typeface="Verdana" panose="020B0604030504040204" pitchFamily="34" charset="0"/>
              <a:ea typeface="Verdana" panose="020B0604030504040204" pitchFamily="34" charset="0"/>
              <a:cs typeface="Verdana" panose="020B0604030504040204" pitchFamily="34" charset="0"/>
            </a:endParaRPr>
          </a:p>
          <a:p>
            <a:pPr marL="342900" indent="-342900" defTabSz="914400">
              <a:buClr>
                <a:schemeClr val="bg1"/>
              </a:buClr>
              <a:buFont typeface="Arial" panose="020B0604020202020204" pitchFamily="34" charset="0"/>
              <a:buChar char="•"/>
            </a:pPr>
            <a:r>
              <a:rPr lang="en-US" sz="2000"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r>
              <a:rPr lang="en-US" sz="20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Use it or lose it” rule</a:t>
            </a:r>
            <a:r>
              <a:rPr lang="en-US" sz="2000" dirty="0">
                <a:solidFill>
                  <a:srgbClr val="FFFF00"/>
                </a:solidFill>
                <a:latin typeface="Verdana" panose="020B0604030504040204" pitchFamily="34" charset="0"/>
                <a:ea typeface="Verdana" panose="020B0604030504040204" pitchFamily="34" charset="0"/>
                <a:cs typeface="Verdana" panose="020B0604030504040204" pitchFamily="34" charset="0"/>
              </a:rPr>
              <a:t>: </a:t>
            </a:r>
            <a:endParaRPr lang="en-US" sz="20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800100" lvl="1" indent="-342900" defTabSz="914400">
              <a:buClr>
                <a:schemeClr val="bg1"/>
              </a:buClr>
              <a:buFont typeface="Arial" panose="020B0604020202020204" pitchFamily="34" charset="0"/>
              <a:buChar char="•"/>
            </a:pPr>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Use </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all of your </a:t>
            </a:r>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funds by the end of your coverage period</a:t>
            </a:r>
          </a:p>
          <a:p>
            <a:pPr marL="800100" lvl="1" indent="-342900" defTabSz="914400">
              <a:buClr>
                <a:schemeClr val="bg1"/>
              </a:buClr>
              <a:buFont typeface="Arial" panose="020B0604020202020204" pitchFamily="34" charset="0"/>
              <a:buChar char="•"/>
            </a:pPr>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File </a:t>
            </a: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for reimbursement by the filing deadline or forfeit your FSA </a:t>
            </a:r>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funds</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lvl="0" indent="-342900" defTabSz="914400">
              <a:buFont typeface="Arial" panose="020B0604020202020204" pitchFamily="34" charset="0"/>
              <a:buChar char="•"/>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If you enroll in COVA </a:t>
            </a:r>
            <a:r>
              <a:rPr lang="en-US"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HealthAware</a:t>
            </a: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 the </a:t>
            </a:r>
            <a:r>
              <a:rPr lang="en-US" sz="20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HRA pays </a:t>
            </a:r>
            <a:r>
              <a:rPr lang="en-US" sz="20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first</a:t>
            </a:r>
            <a:endParaRPr lang="en-US" sz="2000"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0" defTabSz="914400"/>
            <a:r>
              <a:rPr lang="en-US" sz="2000" dirty="0">
                <a:solidFill>
                  <a:srgbClr val="000099"/>
                </a:solidFill>
                <a:latin typeface="Arial" panose="020B0604020202020204" pitchFamily="34" charset="0"/>
                <a:cs typeface="Arial" panose="020B0604020202020204" pitchFamily="34" charset="0"/>
              </a:rPr>
              <a:t/>
            </a:r>
            <a:br>
              <a:rPr lang="en-US" sz="2000" dirty="0">
                <a:solidFill>
                  <a:srgbClr val="000099"/>
                </a:solidFill>
                <a:latin typeface="Arial" panose="020B0604020202020204" pitchFamily="34" charset="0"/>
                <a:cs typeface="Arial" panose="020B0604020202020204" pitchFamily="34" charset="0"/>
              </a:rPr>
            </a:br>
            <a:endParaRPr lang="en-US" sz="2000" dirty="0">
              <a:solidFill>
                <a:srgbClr val="000099"/>
              </a:solidFill>
              <a:latin typeface="Arial" panose="020B0604020202020204" pitchFamily="34" charset="0"/>
              <a:cs typeface="Arial" panose="020B0604020202020204" pitchFamily="34" charset="0"/>
            </a:endParaRPr>
          </a:p>
        </p:txBody>
      </p:sp>
      <p:sp>
        <p:nvSpPr>
          <p:cNvPr id="4" name="TextBox 3"/>
          <p:cNvSpPr txBox="1"/>
          <p:nvPr/>
        </p:nvSpPr>
        <p:spPr>
          <a:xfrm>
            <a:off x="819149" y="5145936"/>
            <a:ext cx="4772025" cy="1231106"/>
          </a:xfrm>
          <a:prstGeom prst="rect">
            <a:avLst/>
          </a:prstGeom>
          <a:noFill/>
        </p:spPr>
        <p:txBody>
          <a:bodyPr wrap="square" rtlCol="0">
            <a:spAutoFit/>
          </a:bodyPr>
          <a:lstStyle/>
          <a:p>
            <a:pPr marL="247395" defTabSz="914400"/>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Once enrolled: </a:t>
            </a:r>
          </a:p>
          <a:p>
            <a:pPr marL="857250" indent="-400050" defTabSz="914400">
              <a:buFont typeface="Arial" panose="020B0604020202020204" pitchFamily="34" charset="0"/>
              <a:buChar char="•"/>
            </a:pPr>
            <a:r>
              <a:rPr lang="en-US"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Register online at </a:t>
            </a:r>
            <a:r>
              <a:rPr lang="en-US" b="1" dirty="0">
                <a:solidFill>
                  <a:srgbClr val="FFFF00"/>
                </a:solidFill>
                <a:latin typeface="Verdana" panose="020B0604030504040204" pitchFamily="34" charset="0"/>
                <a:ea typeface="Verdana" panose="020B0604030504040204" pitchFamily="34" charset="0"/>
                <a:cs typeface="Verdana" panose="020B0604030504040204" pitchFamily="34" charset="0"/>
              </a:rPr>
              <a:t>www.benefitadminsolutions.com/anthem</a:t>
            </a:r>
            <a:endParaRPr lang="en-US" sz="24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826868" y="3703500"/>
            <a:ext cx="2899653" cy="2431435"/>
          </a:xfrm>
          <a:prstGeom prst="rect">
            <a:avLst/>
          </a:prstGeom>
          <a:solidFill>
            <a:srgbClr val="000099"/>
          </a:solidFill>
        </p:spPr>
        <p:txBody>
          <a:bodyPr wrap="square" rtlCol="0">
            <a:spAutoFit/>
          </a:bodyPr>
          <a:lstStyle/>
          <a:p>
            <a:pPr lvl="0" defTabSz="914400"/>
            <a:r>
              <a:rPr lang="en-US" sz="2000" b="1" dirty="0">
                <a:solidFill>
                  <a:schemeClr val="bg1"/>
                </a:solidFill>
                <a:effectLst>
                  <a:outerShdw blurRad="38100" dist="38100" dir="2700000" algn="tl">
                    <a:srgbClr val="000000">
                      <a:alpha val="43137"/>
                    </a:srgbClr>
                  </a:outerShdw>
                </a:effectLst>
                <a:cs typeface="Arial" panose="020B0604020202020204" pitchFamily="34" charset="0"/>
              </a:rPr>
              <a:t>Get information before enrolling</a:t>
            </a:r>
          </a:p>
          <a:p>
            <a:pPr marL="171450" indent="-171450" defTabSz="914400">
              <a:buFont typeface="Arial" panose="020B0604020202020204" pitchFamily="34" charset="0"/>
              <a:buChar char="•"/>
            </a:pPr>
            <a:r>
              <a:rPr lang="en-US" sz="1600" b="1" dirty="0">
                <a:solidFill>
                  <a:schemeClr val="bg1"/>
                </a:solidFill>
                <a:latin typeface="Arial" panose="020B0604020202020204" pitchFamily="34" charset="0"/>
                <a:cs typeface="Arial" panose="020B0604020202020204" pitchFamily="34" charset="0"/>
              </a:rPr>
              <a:t> Go to </a:t>
            </a:r>
            <a:r>
              <a:rPr lang="en-US" sz="1600" b="1" dirty="0" smtClean="0">
                <a:solidFill>
                  <a:schemeClr val="bg1"/>
                </a:solidFill>
                <a:latin typeface="Arial" panose="020B0604020202020204" pitchFamily="34" charset="0"/>
                <a:cs typeface="Arial" panose="020B0604020202020204" pitchFamily="34" charset="0"/>
              </a:rPr>
              <a:t>anthem.com/</a:t>
            </a:r>
            <a:r>
              <a:rPr lang="en-US" sz="1600" b="1" dirty="0" err="1" smtClean="0">
                <a:solidFill>
                  <a:schemeClr val="bg1"/>
                </a:solidFill>
                <a:latin typeface="Arial" panose="020B0604020202020204" pitchFamily="34" charset="0"/>
                <a:cs typeface="Arial" panose="020B0604020202020204" pitchFamily="34" charset="0"/>
              </a:rPr>
              <a:t>cova</a:t>
            </a:r>
            <a:r>
              <a:rPr lang="en-US" sz="1600" b="1" dirty="0" smtClean="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and select Benefits tab, FSA for:</a:t>
            </a:r>
          </a:p>
          <a:p>
            <a:pPr marL="990345" lvl="1" indent="-285750" defTabSz="914400">
              <a:buFont typeface="Arial" panose="020B0604020202020204" pitchFamily="34" charset="0"/>
              <a:buChar char="•"/>
            </a:pPr>
            <a:r>
              <a:rPr lang="en-US" sz="1600" dirty="0" smtClean="0">
                <a:solidFill>
                  <a:schemeClr val="bg1"/>
                </a:solidFill>
                <a:latin typeface="Arial" panose="020B0604020202020204" pitchFamily="34" charset="0"/>
                <a:cs typeface="Arial" panose="020B0604020202020204" pitchFamily="34" charset="0"/>
              </a:rPr>
              <a:t>2018 </a:t>
            </a:r>
            <a:r>
              <a:rPr lang="en-US" sz="1600" dirty="0">
                <a:solidFill>
                  <a:schemeClr val="bg1"/>
                </a:solidFill>
                <a:latin typeface="Arial" panose="020B0604020202020204" pitchFamily="34" charset="0"/>
                <a:cs typeface="Arial" panose="020B0604020202020204" pitchFamily="34" charset="0"/>
              </a:rPr>
              <a:t>FSA Sourcebook</a:t>
            </a:r>
          </a:p>
          <a:p>
            <a:pPr marL="990345" lvl="1" indent="-285750" defTabSz="9144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FAQs </a:t>
            </a:r>
          </a:p>
          <a:p>
            <a:pPr marL="990345" lvl="1" indent="-285750" defTabSz="914400">
              <a:buFont typeface="Arial" panose="020B0604020202020204" pitchFamily="34" charset="0"/>
              <a:buChar char="•"/>
            </a:pPr>
            <a:r>
              <a:rPr lang="en-US" sz="1600" dirty="0">
                <a:solidFill>
                  <a:srgbClr val="000099"/>
                </a:solidFill>
                <a:latin typeface="Arial" panose="020B0604020202020204" pitchFamily="34" charset="0"/>
                <a:cs typeface="Arial" panose="020B0604020202020204" pitchFamily="34" charset="0"/>
              </a:rPr>
              <a:t>Calculators</a:t>
            </a:r>
            <a:endParaRPr lang="en-US" dirty="0"/>
          </a:p>
        </p:txBody>
      </p:sp>
      <p:sp>
        <p:nvSpPr>
          <p:cNvPr id="6" name="Slide Number Placeholder 5"/>
          <p:cNvSpPr>
            <a:spLocks noGrp="1"/>
          </p:cNvSpPr>
          <p:nvPr>
            <p:ph type="sldNum" sz="quarter" idx="12"/>
          </p:nvPr>
        </p:nvSpPr>
        <p:spPr/>
        <p:txBody>
          <a:bodyPr/>
          <a:lstStyle/>
          <a:p>
            <a:fld id="{DB9271D0-B54E-D54B-9A58-D7309402A69A}" type="slidenum">
              <a:rPr lang="en-US" smtClean="0">
                <a:solidFill>
                  <a:schemeClr val="bg1"/>
                </a:solidFill>
              </a:rPr>
              <a:pPr/>
              <a:t>36</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70381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271" y="3457715"/>
            <a:ext cx="2708831" cy="143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995" y="171162"/>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1908" y="926812"/>
            <a:ext cx="7753350" cy="646331"/>
          </a:xfrm>
          <a:prstGeom prst="rect">
            <a:avLst/>
          </a:prstGeom>
          <a:noFill/>
        </p:spPr>
        <p:txBody>
          <a:bodyPr wrap="square" rtlCol="0">
            <a:spAutoFit/>
          </a:bodyPr>
          <a:lstStyle/>
          <a:p>
            <a:r>
              <a:rPr lang="en-US" sz="3600" b="1" dirty="0" smtClean="0">
                <a:solidFill>
                  <a:srgbClr val="FFFF00"/>
                </a:solidFill>
                <a:latin typeface="Arial" panose="020B0604020202020204" pitchFamily="34" charset="0"/>
                <a:cs typeface="Arial" panose="020B0604020202020204" pitchFamily="34" charset="0"/>
              </a:rPr>
              <a:t>More Open Enrollment Details</a:t>
            </a:r>
            <a:endParaRPr lang="en-US" sz="3600" b="1" dirty="0">
              <a:solidFill>
                <a:srgbClr val="FFFF00"/>
              </a:solidFill>
              <a:cs typeface="Arial" panose="020B0604020202020204" pitchFamily="34" charset="0"/>
            </a:endParaRPr>
          </a:p>
        </p:txBody>
      </p:sp>
      <p:sp>
        <p:nvSpPr>
          <p:cNvPr id="6" name="TextBox 5"/>
          <p:cNvSpPr txBox="1"/>
          <p:nvPr/>
        </p:nvSpPr>
        <p:spPr>
          <a:xfrm>
            <a:off x="568381" y="1749555"/>
            <a:ext cx="5947922" cy="3416320"/>
          </a:xfrm>
          <a:prstGeom prst="rect">
            <a:avLst/>
          </a:prstGeom>
          <a:noFill/>
        </p:spPr>
        <p:txBody>
          <a:bodyPr wrap="square" rtlCol="0">
            <a:spAutoFit/>
          </a:bodyPr>
          <a:lstStyle/>
          <a:p>
            <a:pPr lvl="1" indent="-342900" defTabSz="914400">
              <a:buFont typeface="Arial" panose="020B0604020202020204" pitchFamily="34" charset="0"/>
              <a:buChar char="•"/>
            </a:pPr>
            <a:r>
              <a:rPr lang="en-US" sz="24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Spotlight on Your Benefits </a:t>
            </a:r>
            <a:r>
              <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newsletter</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or </a:t>
            </a:r>
            <a:r>
              <a:rPr lang="en-US" sz="24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Retiree Notification booklet</a:t>
            </a:r>
            <a:r>
              <a:rPr lang="en-US" sz="2400"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for:</a:t>
            </a:r>
          </a:p>
          <a:p>
            <a:pPr marL="1257300" lvl="2" indent="-342900" defTabSz="9144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Comparison of Benefits</a:t>
            </a:r>
          </a:p>
          <a:p>
            <a:pPr marL="1257300" lvl="2" indent="-342900" defTabSz="9144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Premiums &amp; Premium </a:t>
            </a: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Rewards</a:t>
            </a:r>
          </a:p>
          <a:p>
            <a:pPr lvl="2" defTabSz="914400"/>
            <a:endPar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225425" defTabSz="914400">
              <a:buFont typeface="Arial" panose="020B0604020202020204" pitchFamily="34" charset="0"/>
              <a:buChar char="•"/>
            </a:pPr>
            <a:r>
              <a:rPr lang="en-US" sz="24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Who </a:t>
            </a:r>
            <a:r>
              <a:rPr lang="en-US" sz="2400" dirty="0">
                <a:solidFill>
                  <a:srgbClr val="FFFF00"/>
                </a:solidFill>
                <a:latin typeface="Verdana" panose="020B0604030504040204" pitchFamily="34" charset="0"/>
                <a:ea typeface="Verdana" panose="020B0604030504040204" pitchFamily="34" charset="0"/>
                <a:cs typeface="Verdana" panose="020B0604030504040204" pitchFamily="34" charset="0"/>
              </a:rPr>
              <a:t>to contact for assistance</a:t>
            </a:r>
            <a:endParaRPr lang="en-US" sz="28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2" defTabSz="914400">
              <a:buFont typeface="Arial" panose="020B0604020202020204" pitchFamily="34" charset="0"/>
              <a:buChar char="•"/>
            </a:pPr>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Your Benefits Administrator</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147763" lvl="3" indent="-233363" defTabSz="9144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health plans</a:t>
            </a:r>
          </a:p>
          <a:p>
            <a:pPr marL="1147763" lvl="3" indent="-233363" defTabSz="914400">
              <a:buClr>
                <a:srgbClr val="FFFF00"/>
              </a:buClr>
              <a:buFont typeface="Arial" panose="020B0604020202020204" pitchFamily="34" charset="0"/>
              <a:buChar char="•"/>
            </a:pPr>
            <a:r>
              <a:rPr lang="en-US" sz="2000" b="1" u="sng" dirty="0">
                <a:solidFill>
                  <a:srgbClr val="FFFF00"/>
                </a:solidFill>
                <a:latin typeface="Verdana" panose="020B0604030504040204" pitchFamily="34" charset="0"/>
                <a:ea typeface="Verdana" panose="020B0604030504040204" pitchFamily="34" charset="0"/>
                <a:cs typeface="Verdana" panose="020B0604030504040204" pitchFamily="34" charset="0"/>
              </a:rPr>
              <a:t>www.dhrm.virginia.gov</a:t>
            </a:r>
          </a:p>
        </p:txBody>
      </p:sp>
      <p:sp>
        <p:nvSpPr>
          <p:cNvPr id="3" name="Slide Number Placeholder 2"/>
          <p:cNvSpPr>
            <a:spLocks noGrp="1"/>
          </p:cNvSpPr>
          <p:nvPr>
            <p:ph type="sldNum" sz="quarter" idx="12"/>
          </p:nvPr>
        </p:nvSpPr>
        <p:spPr/>
        <p:txBody>
          <a:bodyPr/>
          <a:lstStyle/>
          <a:p>
            <a:fld id="{DB9271D0-B54E-D54B-9A58-D7309402A69A}" type="slidenum">
              <a:rPr lang="en-US" smtClean="0">
                <a:solidFill>
                  <a:schemeClr val="bg1"/>
                </a:solidFill>
              </a:rPr>
              <a:pPr/>
              <a:t>37</a:t>
            </a:fld>
            <a:endParaRPr lang="en-US" dirty="0">
              <a:solidFill>
                <a:schemeClr val="bg1"/>
              </a:solidFill>
            </a:endParaRPr>
          </a:p>
        </p:txBody>
      </p:sp>
      <p:sp>
        <p:nvSpPr>
          <p:cNvPr id="11" name="TextBox 10"/>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6864">
            <a:off x="6151894" y="2090807"/>
            <a:ext cx="2750960" cy="144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639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961" y="218925"/>
            <a:ext cx="9747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9003" y="996715"/>
            <a:ext cx="7753350" cy="646331"/>
          </a:xfrm>
          <a:prstGeom prst="rect">
            <a:avLst/>
          </a:prstGeom>
          <a:noFill/>
        </p:spPr>
        <p:txBody>
          <a:bodyPr wrap="square" rtlCol="0">
            <a:spAutoFit/>
          </a:bodyPr>
          <a:lstStyle/>
          <a:p>
            <a:pPr algn="ctr"/>
            <a:r>
              <a:rPr lang="en-US" sz="3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Make Your Election!</a:t>
            </a:r>
            <a:endParaRPr lang="en-US" sz="36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1347385" y="2432199"/>
            <a:ext cx="6911398" cy="3323987"/>
          </a:xfrm>
          <a:prstGeom prst="rect">
            <a:avLst/>
          </a:prstGeom>
          <a:solidFill>
            <a:srgbClr val="000099"/>
          </a:solidFill>
          <a:scene3d>
            <a:camera prst="orthographicFront"/>
            <a:lightRig rig="threePt" dir="t"/>
          </a:scene3d>
          <a:sp3d>
            <a:bevelT/>
          </a:sp3d>
        </p:spPr>
        <p:txBody>
          <a:bodyPr wrap="square" rtlCol="0">
            <a:spAutoFit/>
          </a:bodyPr>
          <a:lstStyle/>
          <a:p>
            <a:pPr marL="0" lvl="1" defTabSz="914400"/>
            <a:endParaRPr lang="en-US" dirty="0">
              <a:solidFill>
                <a:schemeClr val="bg1"/>
              </a:solidFill>
              <a:latin typeface="Arial" panose="020B0604020202020204" pitchFamily="34" charset="0"/>
              <a:cs typeface="Arial" panose="020B0604020202020204" pitchFamily="34" charset="0"/>
            </a:endParaRPr>
          </a:p>
          <a:p>
            <a:pPr marL="342900" indent="-342900" defTabSz="914400">
              <a:buFont typeface="Arial" panose="020B0604020202020204" pitchFamily="34" charset="0"/>
              <a:buChar char="•"/>
            </a:pP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Submit an enrollment form to your agency benefits office</a:t>
            </a:r>
          </a:p>
          <a:p>
            <a:pPr marL="342900" indent="-342900" defTabSz="914400">
              <a:buFont typeface="Arial" panose="020B0604020202020204" pitchFamily="34" charset="0"/>
              <a:buChar char="•"/>
            </a:pP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Employee forms must be received by the close of business on May 15</a:t>
            </a:r>
          </a:p>
          <a:p>
            <a:pPr marL="342900" indent="-342900" defTabSz="914400">
              <a:buFont typeface="Arial" panose="020B0604020202020204" pitchFamily="34" charset="0"/>
              <a:buChar char="•"/>
            </a:pP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Retiree forms must be postmarked no later than May 15</a:t>
            </a:r>
            <a:endPar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defTabSz="914400"/>
            <a:endParaRPr lang="en-US" sz="2400" dirty="0" smtClean="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601926" y="1826856"/>
            <a:ext cx="6882063" cy="523220"/>
          </a:xfrm>
          <a:prstGeom prst="rect">
            <a:avLst/>
          </a:prstGeom>
          <a:noFill/>
        </p:spPr>
        <p:txBody>
          <a:bodyPr wrap="square" rtlCol="0">
            <a:spAutoFit/>
          </a:bodyPr>
          <a:lstStyle/>
          <a:p>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Open Enrollment Ends May 15!</a:t>
            </a:r>
            <a:endPar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DB9271D0-B54E-D54B-9A58-D7309402A69A}" type="slidenum">
              <a:rPr lang="en-US" smtClean="0">
                <a:solidFill>
                  <a:schemeClr val="bg1"/>
                </a:solidFill>
              </a:rPr>
              <a:pPr/>
              <a:t>38</a:t>
            </a:fld>
            <a:endParaRPr lang="en-US" dirty="0">
              <a:solidFill>
                <a:schemeClr val="bg1"/>
              </a:solidFill>
            </a:endParaRPr>
          </a:p>
        </p:txBody>
      </p:sp>
      <p:sp>
        <p:nvSpPr>
          <p:cNvPr id="12" name="TextBox 11"/>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0713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24050" y="853935"/>
            <a:ext cx="5301906" cy="961382"/>
          </a:xfrm>
          <a:prstGeom prst="rect">
            <a:avLst/>
          </a:prstGeom>
        </p:spPr>
        <p:txBody>
          <a:bodyPr anchor="t">
            <a:noAutofit/>
          </a:bodyPr>
          <a:lstStyle/>
          <a:p>
            <a:pPr defTabSz="914400" eaLnBrk="0" hangingPunct="0">
              <a:spcBef>
                <a:spcPct val="0"/>
              </a:spcBef>
              <a:defRPr/>
            </a:pPr>
            <a:endParaRPr lang="en-US" sz="3200" b="1" dirty="0">
              <a:solidFill>
                <a:srgbClr val="FFFFFF"/>
              </a:solidFill>
              <a:latin typeface="Garamond" panose="02020404030301010803" pitchFamily="18" charset="0"/>
              <a:ea typeface="+mj-ea"/>
              <a:cs typeface="Arial"/>
            </a:endParaRPr>
          </a:p>
        </p:txBody>
      </p:sp>
      <p:sp>
        <p:nvSpPr>
          <p:cNvPr id="10" name="Title 1"/>
          <p:cNvSpPr txBox="1">
            <a:spLocks/>
          </p:cNvSpPr>
          <p:nvPr/>
        </p:nvSpPr>
        <p:spPr>
          <a:xfrm>
            <a:off x="1233434" y="2602126"/>
            <a:ext cx="6848174" cy="2268258"/>
          </a:xfrm>
          <a:prstGeom prst="rect">
            <a:avLst/>
          </a:prstGeom>
          <a:noFill/>
        </p:spPr>
        <p:txBody>
          <a:bodyPr anchor="t">
            <a:noAutofit/>
          </a:bodyPr>
          <a:lstStyle/>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Enroll in a Health or Dependent Care FSA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or both</a:t>
            </a:r>
          </a:p>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You must submit an enrollment request every year</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you wish to have an FSA </a:t>
            </a:r>
          </a:p>
          <a:p>
            <a:endParaRPr lang="en-US" sz="2000"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7539" y="417939"/>
            <a:ext cx="1085850" cy="823410"/>
          </a:xfrm>
          <a:prstGeom prst="rect">
            <a:avLst/>
          </a:prstGeom>
          <a:ln>
            <a:solidFill>
              <a:srgbClr val="1F497D">
                <a:alpha val="25000"/>
              </a:srgbClr>
            </a:solidFill>
          </a:ln>
          <a:scene3d>
            <a:camera prst="orthographicFront"/>
            <a:lightRig rig="threePt" dir="t"/>
          </a:scene3d>
          <a:sp3d>
            <a:bevelB/>
          </a:sp3d>
        </p:spPr>
      </p:pic>
      <p:sp>
        <p:nvSpPr>
          <p:cNvPr id="4" name="TextBox 3"/>
          <p:cNvSpPr txBox="1"/>
          <p:nvPr/>
        </p:nvSpPr>
        <p:spPr>
          <a:xfrm>
            <a:off x="1439695" y="1276708"/>
            <a:ext cx="6956814" cy="1077218"/>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Flexible Spending Accounts (FSAs)</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7379152" y="6356350"/>
            <a:ext cx="1404912" cy="261610"/>
          </a:xfrm>
          <a:prstGeom prst="rect">
            <a:avLst/>
          </a:prstGeom>
          <a:noFill/>
        </p:spPr>
        <p:txBody>
          <a:bodyPr wrap="square" rtlCol="0">
            <a:spAutoFit/>
          </a:bodyPr>
          <a:lstStyle/>
          <a:p>
            <a:pPr algn="r"/>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79641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24050" y="853935"/>
            <a:ext cx="5301906" cy="961382"/>
          </a:xfrm>
          <a:prstGeom prst="rect">
            <a:avLst/>
          </a:prstGeom>
        </p:spPr>
        <p:txBody>
          <a:bodyPr anchor="t">
            <a:noAutofit/>
          </a:bodyPr>
          <a:lstStyle/>
          <a:p>
            <a:pPr defTabSz="914400" eaLnBrk="0" hangingPunct="0">
              <a:spcBef>
                <a:spcPct val="0"/>
              </a:spcBef>
              <a:defRPr/>
            </a:pPr>
            <a:endParaRPr lang="en-US" sz="3200" b="1" dirty="0">
              <a:solidFill>
                <a:srgbClr val="FFFFFF"/>
              </a:solidFill>
              <a:latin typeface="Garamond" panose="02020404030301010803" pitchFamily="18" charset="0"/>
              <a:ea typeface="+mj-ea"/>
              <a:cs typeface="Arial"/>
            </a:endParaRPr>
          </a:p>
        </p:txBody>
      </p:sp>
      <p:sp>
        <p:nvSpPr>
          <p:cNvPr id="10" name="Title 1"/>
          <p:cNvSpPr txBox="1">
            <a:spLocks/>
          </p:cNvSpPr>
          <p:nvPr/>
        </p:nvSpPr>
        <p:spPr>
          <a:xfrm>
            <a:off x="1486201" y="2602126"/>
            <a:ext cx="7296854" cy="2970902"/>
          </a:xfrm>
          <a:prstGeom prst="rect">
            <a:avLst/>
          </a:prstGeom>
          <a:noFill/>
        </p:spPr>
        <p:txBody>
          <a:bodyPr anchor="t">
            <a:noAutofit/>
          </a:bodyPr>
          <a:lstStyle/>
          <a:p>
            <a:pPr marL="342900" indent="-342900">
              <a:buFont typeface="Arial" panose="020B0604020202020204" pitchFamily="34" charset="0"/>
              <a:buChar char="•"/>
            </a:pPr>
            <a:r>
              <a:rPr lang="en-US" sz="2800" b="1" dirty="0" err="1">
                <a:solidFill>
                  <a:schemeClr val="bg1"/>
                </a:solidFill>
                <a:latin typeface="Verdana" panose="020B0604030504040204" pitchFamily="34" charset="0"/>
                <a:ea typeface="Verdana" panose="020B0604030504040204" pitchFamily="34" charset="0"/>
                <a:cs typeface="Verdana" panose="020B0604030504040204" pitchFamily="34" charset="0"/>
              </a:rPr>
              <a:t>EmployeeDirect</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remains unavailable for Health Benefits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You must submit an Enrollment Form </a:t>
            </a:r>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 your agency Benefits Administrator</a:t>
            </a:r>
          </a:p>
          <a:p>
            <a:pPr marL="342900" indent="-342900">
              <a:buFont typeface="Arial" panose="020B0604020202020204" pitchFamily="34" charset="0"/>
              <a:buChar char="•"/>
            </a:pPr>
            <a:r>
              <a:rPr lang="en-US"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deadline is the close of business on May 15, 2018</a:t>
            </a:r>
          </a:p>
          <a:p>
            <a:endParaRPr lang="en-US" sz="2000"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8018" y="193861"/>
            <a:ext cx="1085850" cy="823410"/>
          </a:xfrm>
          <a:prstGeom prst="rect">
            <a:avLst/>
          </a:prstGeom>
          <a:ln>
            <a:solidFill>
              <a:srgbClr val="1F497D">
                <a:alpha val="25000"/>
              </a:srgbClr>
            </a:solidFill>
          </a:ln>
          <a:scene3d>
            <a:camera prst="orthographicFront"/>
            <a:lightRig rig="threePt" dir="t"/>
          </a:scene3d>
          <a:sp3d>
            <a:bevelB/>
          </a:sp3d>
        </p:spPr>
      </p:pic>
      <p:sp>
        <p:nvSpPr>
          <p:cNvPr id="4" name="TextBox 3"/>
          <p:cNvSpPr txBox="1"/>
          <p:nvPr/>
        </p:nvSpPr>
        <p:spPr>
          <a:xfrm>
            <a:off x="1643975" y="1263117"/>
            <a:ext cx="7233326" cy="1077218"/>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How to Enroll or Make Changes</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7379152" y="6356350"/>
            <a:ext cx="1404912" cy="261610"/>
          </a:xfrm>
          <a:prstGeom prst="rect">
            <a:avLst/>
          </a:prstGeom>
          <a:noFill/>
        </p:spPr>
        <p:txBody>
          <a:bodyPr wrap="square" rtlCol="0">
            <a:spAutoFit/>
          </a:bodyPr>
          <a:lstStyle/>
          <a:p>
            <a:pPr algn="r"/>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858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24050" y="853935"/>
            <a:ext cx="5301906" cy="961382"/>
          </a:xfrm>
          <a:prstGeom prst="rect">
            <a:avLst/>
          </a:prstGeom>
        </p:spPr>
        <p:txBody>
          <a:bodyPr anchor="t">
            <a:noAutofit/>
          </a:bodyPr>
          <a:lstStyle/>
          <a:p>
            <a:pPr defTabSz="914400" eaLnBrk="0" hangingPunct="0">
              <a:spcBef>
                <a:spcPct val="0"/>
              </a:spcBef>
              <a:defRPr/>
            </a:pPr>
            <a:endParaRPr lang="en-US" sz="3200" b="1" dirty="0">
              <a:solidFill>
                <a:srgbClr val="FFFFFF"/>
              </a:solidFill>
              <a:latin typeface="Garamond" panose="02020404030301010803" pitchFamily="18" charset="0"/>
              <a:ea typeface="+mj-ea"/>
              <a:cs typeface="Arial"/>
            </a:endParaRPr>
          </a:p>
        </p:txBody>
      </p:sp>
      <p:sp>
        <p:nvSpPr>
          <p:cNvPr id="10" name="Title 1"/>
          <p:cNvSpPr txBox="1">
            <a:spLocks/>
          </p:cNvSpPr>
          <p:nvPr/>
        </p:nvSpPr>
        <p:spPr>
          <a:xfrm>
            <a:off x="1028993" y="2234112"/>
            <a:ext cx="7560529" cy="3509917"/>
          </a:xfrm>
          <a:prstGeom prst="rect">
            <a:avLst/>
          </a:prstGeom>
          <a:noFill/>
        </p:spPr>
        <p:txBody>
          <a:bodyPr anchor="t">
            <a:noAutofit/>
          </a:bodyPr>
          <a:lstStyle/>
          <a:p>
            <a:pPr marL="342900" indent="-342900">
              <a:buFont typeface="Arial" panose="020B0604020202020204" pitchFamily="34" charset="0"/>
              <a:buChar char="•"/>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Enroll in an FSA</a:t>
            </a:r>
          </a:p>
          <a:p>
            <a:pPr marL="800100" lvl="1" indent="-342900">
              <a:buFont typeface="Arial" panose="020B0604020202020204" pitchFamily="34" charset="0"/>
              <a:buChar char="•"/>
            </a:pP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See Section 3 of the form</a:t>
            </a:r>
          </a:p>
          <a:p>
            <a:pPr marL="800100" lvl="1" indent="-342900">
              <a:buFont typeface="Arial" panose="020B0604020202020204" pitchFamily="34" charset="0"/>
              <a:buChar char="•"/>
            </a:pP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Enter your “per pay” election amount for your requested account</a:t>
            </a:r>
          </a:p>
          <a:p>
            <a:pPr marL="800100" lvl="1" indent="-342900">
              <a:buFont typeface="Arial" panose="020B0604020202020204" pitchFamily="34" charset="0"/>
              <a:buChar char="•"/>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Health FSA </a:t>
            </a: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for eligible out-of-pocket medical expenses</a:t>
            </a:r>
          </a:p>
          <a:p>
            <a:pPr marL="800100" lvl="1" indent="-342900">
              <a:buFont typeface="Arial" panose="020B0604020202020204" pitchFamily="34" charset="0"/>
              <a:buChar char="•"/>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Dependent Care FSA </a:t>
            </a: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for a provider to care for your child or disabled adult dependent</a:t>
            </a:r>
          </a:p>
          <a:p>
            <a:pPr marL="342900" indent="-342900">
              <a:buFont typeface="Arial" panose="020B0604020202020204" pitchFamily="34" charset="0"/>
              <a:buChar char="•"/>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Enrolling in an FSA and don’t want health care changes?</a:t>
            </a:r>
          </a:p>
          <a:p>
            <a:pPr marL="800100" lvl="1" indent="-342900">
              <a:buFont typeface="Arial" panose="020B0604020202020204" pitchFamily="34" charset="0"/>
              <a:buChar char="•"/>
            </a:pP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Just mark the “No Change” block in Section 4</a:t>
            </a:r>
          </a:p>
          <a:p>
            <a:endParaRPr lang="en-US" sz="2400"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2617" y="442230"/>
            <a:ext cx="1085850" cy="823410"/>
          </a:xfrm>
          <a:prstGeom prst="rect">
            <a:avLst/>
          </a:prstGeom>
          <a:ln>
            <a:solidFill>
              <a:srgbClr val="1F497D">
                <a:alpha val="25000"/>
              </a:srgbClr>
            </a:solidFill>
          </a:ln>
          <a:scene3d>
            <a:camera prst="orthographicFront"/>
            <a:lightRig rig="threePt" dir="t"/>
          </a:scene3d>
          <a:sp3d>
            <a:bevelB/>
          </a:sp3d>
        </p:spPr>
      </p:pic>
      <p:sp>
        <p:nvSpPr>
          <p:cNvPr id="4" name="TextBox 3"/>
          <p:cNvSpPr txBox="1"/>
          <p:nvPr/>
        </p:nvSpPr>
        <p:spPr>
          <a:xfrm>
            <a:off x="1136110" y="1522929"/>
            <a:ext cx="7343224" cy="584775"/>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Complete an Enrollment Form</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7379152" y="6356350"/>
            <a:ext cx="1404912" cy="261610"/>
          </a:xfrm>
          <a:prstGeom prst="rect">
            <a:avLst/>
          </a:prstGeom>
          <a:noFill/>
        </p:spPr>
        <p:txBody>
          <a:bodyPr wrap="square" rtlCol="0">
            <a:spAutoFit/>
          </a:bodyPr>
          <a:lstStyle/>
          <a:p>
            <a:pPr algn="r"/>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153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24050" y="853935"/>
            <a:ext cx="5301906" cy="961382"/>
          </a:xfrm>
          <a:prstGeom prst="rect">
            <a:avLst/>
          </a:prstGeom>
        </p:spPr>
        <p:txBody>
          <a:bodyPr anchor="t">
            <a:noAutofit/>
          </a:bodyPr>
          <a:lstStyle/>
          <a:p>
            <a:pPr defTabSz="914400" eaLnBrk="0" hangingPunct="0">
              <a:spcBef>
                <a:spcPct val="0"/>
              </a:spcBef>
              <a:defRPr/>
            </a:pPr>
            <a:endParaRPr lang="en-US" sz="3200" b="1" dirty="0">
              <a:solidFill>
                <a:srgbClr val="FFFFFF"/>
              </a:solidFill>
              <a:latin typeface="Garamond" panose="02020404030301010803" pitchFamily="18" charset="0"/>
              <a:ea typeface="+mj-ea"/>
              <a:cs typeface="Arial"/>
            </a:endParaRPr>
          </a:p>
        </p:txBody>
      </p:sp>
      <p:sp>
        <p:nvSpPr>
          <p:cNvPr id="10" name="Title 1"/>
          <p:cNvSpPr txBox="1">
            <a:spLocks/>
          </p:cNvSpPr>
          <p:nvPr/>
        </p:nvSpPr>
        <p:spPr>
          <a:xfrm>
            <a:off x="1028993" y="2234112"/>
            <a:ext cx="7560529" cy="3509917"/>
          </a:xfrm>
          <a:prstGeom prst="rect">
            <a:avLst/>
          </a:prstGeom>
          <a:noFill/>
        </p:spPr>
        <p:txBody>
          <a:bodyPr anchor="t">
            <a:noAutofit/>
          </a:bodyPr>
          <a:lstStyle/>
          <a:p>
            <a:pPr marL="342900" indent="-342900">
              <a:buFont typeface="Arial" panose="020B0604020202020204" pitchFamily="34" charset="0"/>
              <a:buChar char="•"/>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Your Health Coverage</a:t>
            </a:r>
          </a:p>
          <a:p>
            <a:pPr marL="800100" lvl="1" indent="-342900">
              <a:buFont typeface="Arial" panose="020B0604020202020204" pitchFamily="34" charset="0"/>
              <a:buChar char="•"/>
            </a:pP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See Section 4 of the form</a:t>
            </a:r>
          </a:p>
          <a:p>
            <a:pPr marL="800100" lvl="1" indent="-342900">
              <a:buFont typeface="Arial" panose="020B0604020202020204" pitchFamily="34" charset="0"/>
              <a:buChar char="•"/>
            </a:pP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Enroll or make changes to your health care coverage</a:t>
            </a:r>
          </a:p>
          <a:p>
            <a:pPr marL="1257300" lvl="2" indent="-342900">
              <a:buFont typeface="Arial" panose="020B0604020202020204" pitchFamily="34" charset="0"/>
              <a:buChar char="•"/>
            </a:pP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Complete Part A – Your health plan choice</a:t>
            </a:r>
          </a:p>
          <a:p>
            <a:pPr marL="1257300" lvl="2" indent="-342900">
              <a:buFont typeface="Arial" panose="020B0604020202020204" pitchFamily="34" charset="0"/>
              <a:buChar char="•"/>
            </a:pP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Complete Part B – Family members to be covered</a:t>
            </a:r>
          </a:p>
          <a:p>
            <a:pPr marL="342900" indent="-342900">
              <a:buFont typeface="Arial" panose="020B0604020202020204" pitchFamily="34" charset="0"/>
              <a:buChar char="•"/>
            </a:pPr>
            <a:r>
              <a:rPr lang="en-US" sz="2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Don’t want health care changes?</a:t>
            </a:r>
          </a:p>
          <a:p>
            <a:pPr marL="800100" lvl="1" indent="-342900">
              <a:buFont typeface="Arial" panose="020B0604020202020204" pitchFamily="34" charset="0"/>
              <a:buChar char="•"/>
            </a:pPr>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Just mark the “No Change” block in Section 4</a:t>
            </a:r>
          </a:p>
          <a:p>
            <a:endParaRPr lang="en-US" sz="2400"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7113" y="442230"/>
            <a:ext cx="1085850" cy="823410"/>
          </a:xfrm>
          <a:prstGeom prst="rect">
            <a:avLst/>
          </a:prstGeom>
          <a:ln>
            <a:solidFill>
              <a:srgbClr val="1F497D">
                <a:alpha val="25000"/>
              </a:srgbClr>
            </a:solidFill>
          </a:ln>
          <a:scene3d>
            <a:camera prst="orthographicFront"/>
            <a:lightRig rig="threePt" dir="t"/>
          </a:scene3d>
          <a:sp3d>
            <a:bevelB/>
          </a:sp3d>
        </p:spPr>
      </p:pic>
      <p:sp>
        <p:nvSpPr>
          <p:cNvPr id="4" name="TextBox 3"/>
          <p:cNvSpPr txBox="1"/>
          <p:nvPr/>
        </p:nvSpPr>
        <p:spPr>
          <a:xfrm>
            <a:off x="1136110" y="1522929"/>
            <a:ext cx="7343224" cy="584775"/>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Complete an Enrollment Form</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7379152" y="6356350"/>
            <a:ext cx="1404912" cy="261610"/>
          </a:xfrm>
          <a:prstGeom prst="rect">
            <a:avLst/>
          </a:prstGeom>
          <a:noFill/>
        </p:spPr>
        <p:txBody>
          <a:bodyPr wrap="square" rtlCol="0">
            <a:spAutoFit/>
          </a:bodyPr>
          <a:lstStyle/>
          <a:p>
            <a:pPr algn="r"/>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721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24050" y="853935"/>
            <a:ext cx="5301906" cy="961382"/>
          </a:xfrm>
          <a:prstGeom prst="rect">
            <a:avLst/>
          </a:prstGeom>
        </p:spPr>
        <p:txBody>
          <a:bodyPr anchor="t">
            <a:noAutofit/>
          </a:bodyPr>
          <a:lstStyle/>
          <a:p>
            <a:pPr defTabSz="914400" eaLnBrk="0" hangingPunct="0">
              <a:spcBef>
                <a:spcPct val="0"/>
              </a:spcBef>
              <a:defRPr/>
            </a:pPr>
            <a:endParaRPr lang="en-US" sz="3200" b="1" dirty="0">
              <a:solidFill>
                <a:srgbClr val="FFFFFF"/>
              </a:solidFill>
              <a:latin typeface="Garamond" panose="02020404030301010803" pitchFamily="18" charset="0"/>
              <a:ea typeface="+mj-ea"/>
              <a:cs typeface="Arial"/>
            </a:endParaRPr>
          </a:p>
        </p:txBody>
      </p:sp>
      <p:sp>
        <p:nvSpPr>
          <p:cNvPr id="10" name="Title 1"/>
          <p:cNvSpPr txBox="1">
            <a:spLocks/>
          </p:cNvSpPr>
          <p:nvPr/>
        </p:nvSpPr>
        <p:spPr>
          <a:xfrm>
            <a:off x="1206857" y="2448122"/>
            <a:ext cx="7786838" cy="3548418"/>
          </a:xfrm>
          <a:prstGeom prst="rect">
            <a:avLst/>
          </a:prstGeom>
          <a:noFill/>
        </p:spPr>
        <p:txBody>
          <a:bodyPr anchor="t">
            <a:noAutofit/>
          </a:bodyPr>
          <a:lstStyle/>
          <a:p>
            <a:pPr marL="342900" indent="-342900">
              <a:buFont typeface="Arial" panose="020B0604020202020204" pitchFamily="34" charset="0"/>
              <a:buChar char="•"/>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Find the fillable form on the DHRM website</a:t>
            </a:r>
          </a:p>
          <a:p>
            <a:pPr marL="346075" lvl="1"/>
            <a:r>
              <a:rPr lang="en-US" sz="2000" b="1" u="sng"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http://www.dhrm.virginia.gov/healthcoverage/ open-enrollment</a:t>
            </a:r>
          </a:p>
          <a:p>
            <a:pPr marL="342900" indent="-342900">
              <a:buFont typeface="Arial" panose="020B0604020202020204" pitchFamily="34" charset="0"/>
              <a:buChar char="•"/>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No computer access?</a:t>
            </a:r>
          </a:p>
          <a:p>
            <a:pPr marL="800100" lvl="1" indent="-342900">
              <a:buFont typeface="Arial" panose="020B0604020202020204" pitchFamily="34" charset="0"/>
              <a:buChar char="•"/>
            </a:pP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Request a printed enrollment form from your Benefits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Administrator</a:t>
            </a:r>
          </a:p>
          <a:p>
            <a:pPr marL="342900" indent="-342900">
              <a:buFont typeface="Arial" panose="020B0604020202020204" pitchFamily="34" charset="0"/>
              <a:buChar char="•"/>
            </a:pP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Complete it, print, sign and submit to your Benefits Administrator</a:t>
            </a:r>
          </a:p>
          <a:p>
            <a:endParaRPr lang="en-US" sz="2400" dirty="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7114" y="442230"/>
            <a:ext cx="1085850" cy="823410"/>
          </a:xfrm>
          <a:prstGeom prst="rect">
            <a:avLst/>
          </a:prstGeom>
          <a:ln>
            <a:solidFill>
              <a:srgbClr val="1F497D">
                <a:alpha val="25000"/>
              </a:srgbClr>
            </a:solidFill>
          </a:ln>
          <a:scene3d>
            <a:camera prst="orthographicFront"/>
            <a:lightRig rig="threePt" dir="t"/>
          </a:scene3d>
          <a:sp3d>
            <a:bevelB/>
          </a:sp3d>
        </p:spPr>
      </p:pic>
      <p:sp>
        <p:nvSpPr>
          <p:cNvPr id="4" name="TextBox 3"/>
          <p:cNvSpPr txBox="1"/>
          <p:nvPr/>
        </p:nvSpPr>
        <p:spPr>
          <a:xfrm>
            <a:off x="1233362" y="1506817"/>
            <a:ext cx="7343224" cy="584775"/>
          </a:xfrm>
          <a:prstGeom prst="rect">
            <a:avLst/>
          </a:prstGeom>
          <a:noFill/>
        </p:spPr>
        <p:txBody>
          <a:bodyPr wrap="square" rtlCol="0">
            <a:spAutoFit/>
          </a:bodyPr>
          <a:lstStyle/>
          <a:p>
            <a:r>
              <a:rPr lang="en-US" sz="32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Submit Your Enrollment Form</a:t>
            </a:r>
            <a:endParaRPr lang="en-US" sz="32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7379152" y="6356350"/>
            <a:ext cx="1404912" cy="261610"/>
          </a:xfrm>
          <a:prstGeom prst="rect">
            <a:avLst/>
          </a:prstGeom>
          <a:noFill/>
        </p:spPr>
        <p:txBody>
          <a:bodyPr wrap="square" rtlCol="0">
            <a:spAutoFit/>
          </a:bodyPr>
          <a:lstStyle/>
          <a:p>
            <a:pPr algn="r"/>
            <a:r>
              <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rPr>
              <a:t>8</a:t>
            </a:r>
          </a:p>
        </p:txBody>
      </p:sp>
    </p:spTree>
    <p:extLst>
      <p:ext uri="{BB962C8B-B14F-4D97-AF65-F5344CB8AC3E}">
        <p14:creationId xmlns:p14="http://schemas.microsoft.com/office/powerpoint/2010/main" val="1050218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11204861"/>
              </p:ext>
            </p:extLst>
          </p:nvPr>
        </p:nvGraphicFramePr>
        <p:xfrm>
          <a:off x="666128" y="2268825"/>
          <a:ext cx="8050184" cy="4059312"/>
        </p:xfrm>
        <a:graphic>
          <a:graphicData uri="http://schemas.openxmlformats.org/drawingml/2006/table">
            <a:tbl>
              <a:tblPr firstRow="1" bandRow="1">
                <a:tableStyleId>{3B4B98B0-60AC-42C2-AFA5-B58CD77FA1E5}</a:tableStyleId>
              </a:tblPr>
              <a:tblGrid>
                <a:gridCol w="2297260"/>
                <a:gridCol w="3935554"/>
                <a:gridCol w="1817370"/>
              </a:tblGrid>
              <a:tr h="393866">
                <a:tc>
                  <a:txBody>
                    <a:bodyPr/>
                    <a:lstStyle/>
                    <a:p>
                      <a:pPr marL="0" marR="0">
                        <a:lnSpc>
                          <a:spcPct val="115000"/>
                        </a:lnSpc>
                        <a:spcBef>
                          <a:spcPts val="0"/>
                        </a:spcBef>
                        <a:spcAft>
                          <a:spcPts val="1000"/>
                        </a:spcAft>
                      </a:pPr>
                      <a:r>
                        <a:rPr lang="en-US" sz="1800" b="1" dirty="0" smtClean="0">
                          <a:solidFill>
                            <a:srgbClr val="000099"/>
                          </a:solidFill>
                          <a:effectLst/>
                          <a:latin typeface="Arial" panose="020B0604020202020204" pitchFamily="34" charset="0"/>
                          <a:cs typeface="Arial" panose="020B0604020202020204" pitchFamily="34" charset="0"/>
                        </a:rPr>
                        <a:t>Plans Offered</a:t>
                      </a:r>
                      <a:endParaRPr lang="en-US" sz="1800" b="1"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b="1" dirty="0" smtClean="0">
                          <a:solidFill>
                            <a:srgbClr val="000099"/>
                          </a:solidFill>
                          <a:effectLst/>
                          <a:latin typeface="Arial" panose="020B0604020202020204" pitchFamily="34" charset="0"/>
                          <a:cs typeface="Arial" panose="020B0604020202020204" pitchFamily="34" charset="0"/>
                        </a:rPr>
                        <a:t>Administrator</a:t>
                      </a:r>
                      <a:endParaRPr lang="en-US" sz="1800" b="1"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b="1" dirty="0" smtClean="0">
                          <a:solidFill>
                            <a:srgbClr val="000099"/>
                          </a:solidFill>
                          <a:effectLst/>
                          <a:latin typeface="Arial" panose="020B0604020202020204" pitchFamily="34" charset="0"/>
                          <a:cs typeface="Arial" panose="020B0604020202020204" pitchFamily="34" charset="0"/>
                        </a:rPr>
                        <a:t>Available</a:t>
                      </a:r>
                      <a:endParaRPr lang="en-US" sz="1800" b="1"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4770">
                <a:tc>
                  <a:txBody>
                    <a:bodyPr/>
                    <a:lstStyle/>
                    <a:p>
                      <a:pPr marL="285750" marR="0" indent="-285750">
                        <a:lnSpc>
                          <a:spcPct val="115000"/>
                        </a:lnSpc>
                        <a:spcBef>
                          <a:spcPts val="0"/>
                        </a:spcBef>
                        <a:spcAft>
                          <a:spcPts val="1000"/>
                        </a:spcAft>
                        <a:buFont typeface="Arial" panose="020B0604020202020204" pitchFamily="34" charset="0"/>
                        <a:buChar char="•"/>
                      </a:pPr>
                      <a:r>
                        <a:rPr lang="en-US" sz="1600" b="1" dirty="0" smtClean="0">
                          <a:solidFill>
                            <a:srgbClr val="000099"/>
                          </a:solidFill>
                          <a:effectLst/>
                          <a:latin typeface="Arial" panose="020B0604020202020204" pitchFamily="34" charset="0"/>
                          <a:ea typeface="+mn-ea"/>
                          <a:cs typeface="Arial" panose="020B0604020202020204" pitchFamily="34" charset="0"/>
                        </a:rPr>
                        <a:t>COVA</a:t>
                      </a:r>
                      <a:r>
                        <a:rPr lang="en-US" sz="1600" b="1" baseline="0" dirty="0" smtClean="0">
                          <a:solidFill>
                            <a:srgbClr val="000099"/>
                          </a:solidFill>
                          <a:effectLst/>
                          <a:latin typeface="Arial" panose="020B0604020202020204" pitchFamily="34" charset="0"/>
                          <a:ea typeface="+mn-ea"/>
                          <a:cs typeface="Arial" panose="020B0604020202020204" pitchFamily="34" charset="0"/>
                        </a:rPr>
                        <a:t> </a:t>
                      </a:r>
                      <a:r>
                        <a:rPr lang="en-US" sz="1600" b="1" baseline="0" dirty="0" err="1" smtClean="0">
                          <a:solidFill>
                            <a:srgbClr val="000099"/>
                          </a:solidFill>
                          <a:effectLst/>
                          <a:latin typeface="Arial" panose="020B0604020202020204" pitchFamily="34" charset="0"/>
                          <a:ea typeface="+mn-ea"/>
                          <a:cs typeface="Arial" panose="020B0604020202020204" pitchFamily="34" charset="0"/>
                        </a:rPr>
                        <a:t>HealthAware</a:t>
                      </a:r>
                      <a:endParaRPr lang="en-US" sz="1000" b="1"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nSpc>
                          <a:spcPct val="115000"/>
                        </a:lnSpc>
                        <a:spcBef>
                          <a:spcPts val="0"/>
                        </a:spcBef>
                        <a:spcAft>
                          <a:spcPts val="1000"/>
                        </a:spcAft>
                        <a:buFont typeface="Arial" panose="020B0604020202020204" pitchFamily="34" charset="0"/>
                        <a:buChar char="•"/>
                      </a:pPr>
                      <a:r>
                        <a:rPr lang="en-US" sz="1600" dirty="0" smtClean="0">
                          <a:solidFill>
                            <a:srgbClr val="000099"/>
                          </a:solidFill>
                          <a:effectLst/>
                          <a:latin typeface="Arial" panose="020B0604020202020204" pitchFamily="34" charset="0"/>
                          <a:cs typeface="Arial" panose="020B0604020202020204" pitchFamily="34" charset="0"/>
                        </a:rPr>
                        <a:t>Aetna</a:t>
                      </a:r>
                      <a:endParaRPr lang="en-US" sz="100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600" dirty="0" smtClean="0">
                          <a:solidFill>
                            <a:srgbClr val="000099"/>
                          </a:solidFill>
                          <a:effectLst/>
                          <a:latin typeface="Arial" panose="020B0604020202020204" pitchFamily="34" charset="0"/>
                          <a:cs typeface="Arial" panose="020B0604020202020204" pitchFamily="34" charset="0"/>
                        </a:rPr>
                        <a:t>Statewide</a:t>
                      </a:r>
                      <a:endParaRPr lang="en-US" sz="100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8147">
                <a:tc>
                  <a:txBody>
                    <a:bodyPr/>
                    <a:lstStyle/>
                    <a:p>
                      <a:pPr marL="285750" marR="0" indent="-285750">
                        <a:lnSpc>
                          <a:spcPct val="115000"/>
                        </a:lnSpc>
                        <a:spcBef>
                          <a:spcPts val="0"/>
                        </a:spcBef>
                        <a:spcAft>
                          <a:spcPts val="1000"/>
                        </a:spcAft>
                        <a:buFont typeface="Arial" panose="020B0604020202020204" pitchFamily="34" charset="0"/>
                        <a:buChar char="•"/>
                      </a:pPr>
                      <a:r>
                        <a:rPr lang="en-US" sz="1600" b="1" dirty="0" smtClean="0">
                          <a:solidFill>
                            <a:srgbClr val="000099"/>
                          </a:solidFill>
                          <a:effectLst/>
                          <a:latin typeface="Arial" panose="020B0604020202020204" pitchFamily="34" charset="0"/>
                          <a:cs typeface="Arial" panose="020B0604020202020204" pitchFamily="34" charset="0"/>
                        </a:rPr>
                        <a:t>COVA Care</a:t>
                      </a:r>
                      <a:endParaRPr lang="en-US" sz="1000" b="1"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nSpc>
                          <a:spcPct val="115000"/>
                        </a:lnSpc>
                        <a:spcBef>
                          <a:spcPts val="0"/>
                        </a:spcBef>
                        <a:spcAft>
                          <a:spcPts val="1000"/>
                        </a:spcAft>
                        <a:buFont typeface="Arial" panose="020B0604020202020204" pitchFamily="34" charset="0"/>
                        <a:buChar char="•"/>
                      </a:pPr>
                      <a:r>
                        <a:rPr lang="en-US" sz="1600" dirty="0" smtClean="0">
                          <a:solidFill>
                            <a:srgbClr val="000099"/>
                          </a:solidFill>
                          <a:effectLst/>
                          <a:latin typeface="Arial" panose="020B0604020202020204" pitchFamily="34" charset="0"/>
                          <a:cs typeface="Arial" panose="020B0604020202020204" pitchFamily="34" charset="0"/>
                        </a:rPr>
                        <a:t>Anthem Blue</a:t>
                      </a:r>
                      <a:r>
                        <a:rPr lang="en-US" sz="1600" baseline="0" dirty="0" smtClean="0">
                          <a:solidFill>
                            <a:srgbClr val="000099"/>
                          </a:solidFill>
                          <a:effectLst/>
                          <a:latin typeface="Arial" panose="020B0604020202020204" pitchFamily="34" charset="0"/>
                          <a:cs typeface="Arial" panose="020B0604020202020204" pitchFamily="34" charset="0"/>
                        </a:rPr>
                        <a:t> Cross and Blue Shield</a:t>
                      </a:r>
                    </a:p>
                    <a:p>
                      <a:pPr marL="285750" marR="0" indent="-285750">
                        <a:lnSpc>
                          <a:spcPct val="115000"/>
                        </a:lnSpc>
                        <a:spcBef>
                          <a:spcPts val="0"/>
                        </a:spcBef>
                        <a:spcAft>
                          <a:spcPts val="1000"/>
                        </a:spcAft>
                        <a:buFont typeface="Arial" panose="020B0604020202020204" pitchFamily="34" charset="0"/>
                        <a:buChar char="•"/>
                      </a:pPr>
                      <a:r>
                        <a:rPr lang="en-US" sz="1600" baseline="0" dirty="0" smtClean="0">
                          <a:solidFill>
                            <a:srgbClr val="000099"/>
                          </a:solidFill>
                          <a:effectLst/>
                          <a:latin typeface="Arial" panose="020B0604020202020204" pitchFamily="34" charset="0"/>
                          <a:ea typeface="Calibri"/>
                          <a:cs typeface="Arial" panose="020B0604020202020204" pitchFamily="34" charset="0"/>
                        </a:rPr>
                        <a:t>Delta Dental of Virginia </a:t>
                      </a:r>
                      <a:endParaRPr lang="en-US" sz="100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smtClean="0">
                          <a:solidFill>
                            <a:srgbClr val="000099"/>
                          </a:solidFill>
                          <a:effectLst/>
                          <a:latin typeface="Arial" panose="020B0604020202020204" pitchFamily="34" charset="0"/>
                          <a:cs typeface="Arial" panose="020B0604020202020204" pitchFamily="34" charset="0"/>
                        </a:rPr>
                        <a:t>Statewide</a:t>
                      </a:r>
                      <a:endParaRPr lang="en-US" sz="100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866">
                <a:tc>
                  <a:txBody>
                    <a:bodyPr/>
                    <a:lstStyle/>
                    <a:p>
                      <a:pPr marL="285750" marR="0" indent="-285750">
                        <a:lnSpc>
                          <a:spcPct val="115000"/>
                        </a:lnSpc>
                        <a:spcBef>
                          <a:spcPts val="0"/>
                        </a:spcBef>
                        <a:spcAft>
                          <a:spcPts val="1000"/>
                        </a:spcAft>
                        <a:buFont typeface="Arial" panose="020B0604020202020204" pitchFamily="34" charset="0"/>
                        <a:buChar char="•"/>
                      </a:pPr>
                      <a:r>
                        <a:rPr lang="en-US" sz="1600" b="1" dirty="0" smtClean="0">
                          <a:solidFill>
                            <a:srgbClr val="000099"/>
                          </a:solidFill>
                          <a:effectLst/>
                          <a:latin typeface="Arial" panose="020B0604020202020204" pitchFamily="34" charset="0"/>
                          <a:ea typeface="+mn-ea"/>
                          <a:cs typeface="Arial" panose="020B0604020202020204" pitchFamily="34" charset="0"/>
                        </a:rPr>
                        <a:t>COVA</a:t>
                      </a:r>
                      <a:r>
                        <a:rPr lang="en-US" sz="1600" b="1" baseline="0" dirty="0" smtClean="0">
                          <a:solidFill>
                            <a:srgbClr val="000099"/>
                          </a:solidFill>
                          <a:effectLst/>
                          <a:latin typeface="Arial" panose="020B0604020202020204" pitchFamily="34" charset="0"/>
                          <a:ea typeface="+mn-ea"/>
                          <a:cs typeface="Arial" panose="020B0604020202020204" pitchFamily="34" charset="0"/>
                        </a:rPr>
                        <a:t> HDHP</a:t>
                      </a:r>
                      <a:endParaRPr lang="en-US" sz="1000" b="1"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nSpc>
                          <a:spcPct val="115000"/>
                        </a:lnSpc>
                        <a:spcBef>
                          <a:spcPts val="0"/>
                        </a:spcBef>
                        <a:spcAft>
                          <a:spcPts val="1000"/>
                        </a:spcAft>
                        <a:buFont typeface="Arial" panose="020B0604020202020204" pitchFamily="34" charset="0"/>
                        <a:buChar char="•"/>
                      </a:pPr>
                      <a:r>
                        <a:rPr lang="en-US" sz="1600" dirty="0" smtClean="0">
                          <a:solidFill>
                            <a:srgbClr val="000099"/>
                          </a:solidFill>
                          <a:effectLst/>
                          <a:latin typeface="Arial" panose="020B0604020202020204" pitchFamily="34" charset="0"/>
                          <a:cs typeface="Arial" panose="020B0604020202020204" pitchFamily="34" charset="0"/>
                        </a:rPr>
                        <a:t>Anthem Blue Cross and Blue Shield</a:t>
                      </a:r>
                    </a:p>
                    <a:p>
                      <a:pPr marL="285750" marR="0" indent="-285750">
                        <a:lnSpc>
                          <a:spcPct val="115000"/>
                        </a:lnSpc>
                        <a:spcBef>
                          <a:spcPts val="0"/>
                        </a:spcBef>
                        <a:spcAft>
                          <a:spcPts val="1000"/>
                        </a:spcAft>
                        <a:buFont typeface="Arial" panose="020B0604020202020204" pitchFamily="34" charset="0"/>
                        <a:buChar char="•"/>
                      </a:pPr>
                      <a:r>
                        <a:rPr lang="en-US" sz="1600" dirty="0" smtClean="0">
                          <a:solidFill>
                            <a:srgbClr val="000099"/>
                          </a:solidFill>
                          <a:effectLst/>
                          <a:latin typeface="Arial" panose="020B0604020202020204" pitchFamily="34" charset="0"/>
                          <a:ea typeface="Calibri"/>
                          <a:cs typeface="Arial" panose="020B0604020202020204" pitchFamily="34" charset="0"/>
                        </a:rPr>
                        <a:t>Delta Dental of Virginia</a:t>
                      </a:r>
                      <a:endParaRPr lang="en-US" sz="100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600" dirty="0" smtClean="0">
                          <a:solidFill>
                            <a:srgbClr val="000099"/>
                          </a:solidFill>
                          <a:effectLst/>
                          <a:latin typeface="Arial" panose="020B0604020202020204" pitchFamily="34" charset="0"/>
                          <a:cs typeface="Arial" panose="020B0604020202020204" pitchFamily="34" charset="0"/>
                        </a:rPr>
                        <a:t>Statewide</a:t>
                      </a:r>
                      <a:endParaRPr lang="en-US" sz="100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5941">
                <a:tc>
                  <a:txBody>
                    <a:bodyPr/>
                    <a:lstStyle/>
                    <a:p>
                      <a:pPr marL="285750" marR="0" indent="-285750">
                        <a:lnSpc>
                          <a:spcPct val="115000"/>
                        </a:lnSpc>
                        <a:spcBef>
                          <a:spcPts val="0"/>
                        </a:spcBef>
                        <a:spcAft>
                          <a:spcPts val="1000"/>
                        </a:spcAft>
                        <a:buFont typeface="Arial" panose="020B0604020202020204" pitchFamily="34" charset="0"/>
                        <a:buChar char="•"/>
                      </a:pPr>
                      <a:r>
                        <a:rPr lang="en-US" sz="1600" b="1" baseline="0" dirty="0" smtClean="0">
                          <a:solidFill>
                            <a:srgbClr val="000099"/>
                          </a:solidFill>
                          <a:effectLst/>
                          <a:latin typeface="Arial" panose="020B0604020202020204" pitchFamily="34" charset="0"/>
                          <a:ea typeface="+mn-ea"/>
                          <a:cs typeface="Arial" panose="020B0604020202020204" pitchFamily="34" charset="0"/>
                        </a:rPr>
                        <a:t>Kaiser Permanente HMO</a:t>
                      </a:r>
                      <a:endParaRPr lang="en-US" sz="1600" b="1" baseline="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nSpc>
                          <a:spcPct val="115000"/>
                        </a:lnSpc>
                        <a:spcBef>
                          <a:spcPts val="0"/>
                        </a:spcBef>
                        <a:spcAft>
                          <a:spcPts val="1000"/>
                        </a:spcAft>
                        <a:buFont typeface="Arial" panose="020B0604020202020204" pitchFamily="34" charset="0"/>
                        <a:buChar char="•"/>
                      </a:pPr>
                      <a:r>
                        <a:rPr lang="en-US" sz="1600" baseline="0" dirty="0" smtClean="0">
                          <a:solidFill>
                            <a:srgbClr val="000099"/>
                          </a:solidFill>
                          <a:effectLst/>
                          <a:latin typeface="Arial" panose="020B0604020202020204" pitchFamily="34" charset="0"/>
                          <a:cs typeface="Arial" panose="020B0604020202020204" pitchFamily="34" charset="0"/>
                        </a:rPr>
                        <a:t>Kaiser Permanente</a:t>
                      </a:r>
                      <a:endParaRPr lang="en-US" sz="1600" baseline="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600" baseline="0" dirty="0" smtClean="0">
                          <a:solidFill>
                            <a:srgbClr val="000099"/>
                          </a:solidFill>
                          <a:effectLst/>
                          <a:latin typeface="Arial" panose="020B0604020202020204" pitchFamily="34" charset="0"/>
                          <a:cs typeface="Arial" panose="020B0604020202020204" pitchFamily="34" charset="0"/>
                        </a:rPr>
                        <a:t>Regional, primarily in Northern Virginia</a:t>
                      </a:r>
                      <a:endParaRPr lang="en-US" sz="1600" baseline="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866">
                <a:tc>
                  <a:txBody>
                    <a:bodyPr/>
                    <a:lstStyle/>
                    <a:p>
                      <a:pPr marL="285750" marR="0" indent="-285750">
                        <a:lnSpc>
                          <a:spcPct val="115000"/>
                        </a:lnSpc>
                        <a:spcBef>
                          <a:spcPts val="0"/>
                        </a:spcBef>
                        <a:spcAft>
                          <a:spcPts val="1000"/>
                        </a:spcAft>
                        <a:buFont typeface="Arial" panose="020B0604020202020204" pitchFamily="34" charset="0"/>
                        <a:buChar char="•"/>
                      </a:pPr>
                      <a:r>
                        <a:rPr lang="en-US" sz="1600" b="1" dirty="0" smtClean="0">
                          <a:solidFill>
                            <a:srgbClr val="000099"/>
                          </a:solidFill>
                          <a:effectLst/>
                          <a:latin typeface="Arial" panose="020B0604020202020204" pitchFamily="34" charset="0"/>
                          <a:ea typeface="+mn-ea"/>
                          <a:cs typeface="Arial" panose="020B0604020202020204" pitchFamily="34" charset="0"/>
                        </a:rPr>
                        <a:t>TRICARE</a:t>
                      </a:r>
                      <a:r>
                        <a:rPr lang="en-US" sz="1600" b="1" baseline="0" dirty="0" smtClean="0">
                          <a:solidFill>
                            <a:srgbClr val="000099"/>
                          </a:solidFill>
                          <a:effectLst/>
                          <a:latin typeface="Arial" panose="020B0604020202020204" pitchFamily="34" charset="0"/>
                          <a:ea typeface="+mn-ea"/>
                          <a:cs typeface="Arial" panose="020B0604020202020204" pitchFamily="34" charset="0"/>
                        </a:rPr>
                        <a:t> Supplement</a:t>
                      </a:r>
                      <a:endParaRPr lang="en-US" sz="1000" b="1"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nSpc>
                          <a:spcPct val="115000"/>
                        </a:lnSpc>
                        <a:spcBef>
                          <a:spcPts val="0"/>
                        </a:spcBef>
                        <a:spcAft>
                          <a:spcPts val="1000"/>
                        </a:spcAft>
                        <a:buFont typeface="Arial" panose="020B0604020202020204" pitchFamily="34" charset="0"/>
                        <a:buChar char="•"/>
                      </a:pPr>
                      <a:r>
                        <a:rPr lang="en-US" sz="1600" dirty="0" smtClean="0">
                          <a:solidFill>
                            <a:srgbClr val="000099"/>
                          </a:solidFill>
                          <a:effectLst/>
                          <a:latin typeface="Arial" panose="020B0604020202020204" pitchFamily="34" charset="0"/>
                          <a:cs typeface="Arial" panose="020B0604020202020204" pitchFamily="34" charset="0"/>
                        </a:rPr>
                        <a:t>Selman &amp; Company</a:t>
                      </a:r>
                      <a:endParaRPr lang="en-US" sz="100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600" dirty="0" smtClean="0">
                          <a:solidFill>
                            <a:srgbClr val="000099"/>
                          </a:solidFill>
                          <a:effectLst/>
                          <a:latin typeface="Arial" panose="020B0604020202020204" pitchFamily="34" charset="0"/>
                          <a:cs typeface="Arial" panose="020B0604020202020204" pitchFamily="34" charset="0"/>
                        </a:rPr>
                        <a:t>Statewide</a:t>
                      </a:r>
                      <a:endParaRPr lang="en-US" sz="1000" dirty="0">
                        <a:solidFill>
                          <a:srgbClr val="000099"/>
                        </a:solidFill>
                        <a:effectLst/>
                        <a:latin typeface="Arial" panose="020B0604020202020204" pitchFamily="34" charset="0"/>
                        <a:ea typeface="Calibri"/>
                        <a:cs typeface="Arial" panose="020B0604020202020204" pitchFamily="34" charset="0"/>
                      </a:endParaRPr>
                    </a:p>
                  </a:txBody>
                  <a:tcPr marL="78773" marR="78773" marT="39387" marB="393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Picture 4" descr="dhrmlogoc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073" y="349029"/>
            <a:ext cx="1062458" cy="805671"/>
          </a:xfrm>
          <a:prstGeom prst="rect">
            <a:avLst/>
          </a:prstGeom>
          <a:ln>
            <a:solidFill>
              <a:srgbClr val="1F497D">
                <a:alpha val="25000"/>
              </a:srgbClr>
            </a:solidFill>
          </a:ln>
          <a:scene3d>
            <a:camera prst="orthographicFront"/>
            <a:lightRig rig="threePt" dir="t"/>
          </a:scene3d>
          <a:sp3d>
            <a:bevelB/>
          </a:sp3d>
        </p:spPr>
      </p:pic>
      <p:sp>
        <p:nvSpPr>
          <p:cNvPr id="3" name="Title 2"/>
          <p:cNvSpPr>
            <a:spLocks noGrp="1"/>
          </p:cNvSpPr>
          <p:nvPr>
            <p:ph type="title"/>
          </p:nvPr>
        </p:nvSpPr>
        <p:spPr>
          <a:xfrm>
            <a:off x="1572269" y="1154700"/>
            <a:ext cx="6381751" cy="1143000"/>
          </a:xfrm>
        </p:spPr>
        <p:txBody>
          <a:bodyPr>
            <a:noAutofit/>
          </a:bodyPr>
          <a:lstStyle/>
          <a:p>
            <a:r>
              <a:rPr lang="en-US" sz="3600" b="1" dirty="0" smtClean="0">
                <a:solidFill>
                  <a:srgbClr val="FFFF00"/>
                </a:solidFill>
                <a:latin typeface="Calibri" panose="020F0502020204030204" pitchFamily="34" charset="0"/>
                <a:cs typeface="Arial" panose="020B0604020202020204" pitchFamily="34" charset="0"/>
              </a:rPr>
              <a:t>Your Health Plan Options </a:t>
            </a:r>
            <a:endParaRPr lang="en-US" sz="3600" b="1" dirty="0">
              <a:solidFill>
                <a:srgbClr val="FFFF00"/>
              </a:solidFill>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3F170CA-3A6A-EC47-9316-0F975054009A}" type="slidenum">
              <a:rPr lang="en-US" smtClean="0">
                <a:solidFill>
                  <a:schemeClr val="bg1"/>
                </a:solidFill>
              </a:rPr>
              <a:pPr/>
              <a:t>9</a:t>
            </a:fld>
            <a:endParaRPr lang="en-US" dirty="0">
              <a:solidFill>
                <a:schemeClr val="bg1"/>
              </a:solidFill>
            </a:endParaRPr>
          </a:p>
        </p:txBody>
      </p:sp>
      <p:sp>
        <p:nvSpPr>
          <p:cNvPr id="8" name="TextBox 7"/>
          <p:cNvSpPr txBox="1"/>
          <p:nvPr/>
        </p:nvSpPr>
        <p:spPr>
          <a:xfrm>
            <a:off x="519138" y="6356350"/>
            <a:ext cx="1404912" cy="261610"/>
          </a:xfrm>
          <a:prstGeom prst="rect">
            <a:avLst/>
          </a:prstGeom>
          <a:noFill/>
        </p:spPr>
        <p:txBody>
          <a:bodyPr wrap="square" rtlCol="0">
            <a:spAutoFit/>
          </a:bodyPr>
          <a:lstStyle/>
          <a:p>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April 2018</a:t>
            </a:r>
            <a:endPar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April 2018</a:t>
            </a:r>
            <a:endParaRPr lang="en-US">
              <a:solidFill>
                <a:prstClr val="black">
                  <a:tint val="75000"/>
                </a:prstClr>
              </a:solidFill>
            </a:endParaRPr>
          </a:p>
        </p:txBody>
      </p:sp>
    </p:spTree>
    <p:extLst>
      <p:ext uri="{BB962C8B-B14F-4D97-AF65-F5344CB8AC3E}">
        <p14:creationId xmlns:p14="http://schemas.microsoft.com/office/powerpoint/2010/main" val="1797698777"/>
      </p:ext>
    </p:extLst>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gram_x0020_Availability xmlns="165f576e-0809-44ed-85c0-ad879509d7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B1D545D5B1AC4AB5A76266593A5DC3" ma:contentTypeVersion="1" ma:contentTypeDescription="Create a new document." ma:contentTypeScope="" ma:versionID="32b54f08c97db61c55454f23b341eff5">
  <xsd:schema xmlns:xsd="http://www.w3.org/2001/XMLSchema" xmlns:xs="http://www.w3.org/2001/XMLSchema" xmlns:p="http://schemas.microsoft.com/office/2006/metadata/properties" xmlns:ns2="165f576e-0809-44ed-85c0-ad879509d737" targetNamespace="http://schemas.microsoft.com/office/2006/metadata/properties" ma:root="true" ma:fieldsID="6caa25e78dff048f89a2e6b44115538e" ns2:_="">
    <xsd:import namespace="165f576e-0809-44ed-85c0-ad879509d737"/>
    <xsd:element name="properties">
      <xsd:complexType>
        <xsd:sequence>
          <xsd:element name="documentManagement">
            <xsd:complexType>
              <xsd:all>
                <xsd:element ref="ns2:Program_x0020_Availabil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f576e-0809-44ed-85c0-ad879509d737" elementFormDefault="qualified">
    <xsd:import namespace="http://schemas.microsoft.com/office/2006/documentManagement/types"/>
    <xsd:import namespace="http://schemas.microsoft.com/office/infopath/2007/PartnerControls"/>
    <xsd:element name="Program_x0020_Availability" ma:index="8" nillable="true" ma:displayName="Program Availability" ma:internalName="Program_x0020_Availability">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94339-AD89-4DC0-856A-26227470B9C8}">
  <ds:schemaRefs>
    <ds:schemaRef ds:uri="http://schemas.microsoft.com/sharepoint/v3/contenttype/forms"/>
  </ds:schemaRefs>
</ds:datastoreItem>
</file>

<file path=customXml/itemProps2.xml><?xml version="1.0" encoding="utf-8"?>
<ds:datastoreItem xmlns:ds="http://schemas.openxmlformats.org/officeDocument/2006/customXml" ds:itemID="{30C879D2-0B87-4FF6-BA4A-1F162990E9F5}">
  <ds:schemaRefs>
    <ds:schemaRef ds:uri="http://purl.org/dc/elements/1.1/"/>
    <ds:schemaRef ds:uri="165f576e-0809-44ed-85c0-ad879509d737"/>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28BAEF1-333B-4E56-8E44-D901363A6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5f576e-0809-44ed-85c0-ad879509d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5718</TotalTime>
  <Words>5466</Words>
  <Application>Microsoft Office PowerPoint</Application>
  <PresentationFormat>On-screen Show (4:3)</PresentationFormat>
  <Paragraphs>672</Paragraphs>
  <Slides>38</Slides>
  <Notes>38</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1_Custom Design</vt:lpstr>
      <vt:lpstr>4_Office Theme</vt:lpstr>
      <vt:lpstr>Custom Design</vt:lpstr>
      <vt:lpstr>3_Office Theme</vt:lpstr>
      <vt:lpstr>1_Office Theme</vt:lpstr>
      <vt:lpstr>2_Office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Health Plan Options </vt:lpstr>
      <vt:lpstr>What’s Changing for 7/1/2018?</vt:lpstr>
      <vt:lpstr>Put ALEX to Work for You!      </vt:lpstr>
      <vt:lpstr>PowerPoint Presentation</vt:lpstr>
      <vt:lpstr>PowerPoint Presentation</vt:lpstr>
      <vt:lpstr>PowerPoint Presentation</vt:lpstr>
      <vt:lpstr>PowerPoint Presentation</vt:lpstr>
      <vt:lpstr>Optional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Langrand and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Orchard</dc:creator>
  <cp:lastModifiedBy>Anne Waring</cp:lastModifiedBy>
  <cp:revision>877</cp:revision>
  <cp:lastPrinted>2015-04-23T15:25:07Z</cp:lastPrinted>
  <dcterms:created xsi:type="dcterms:W3CDTF">2014-07-07T14:53:38Z</dcterms:created>
  <dcterms:modified xsi:type="dcterms:W3CDTF">2018-04-30T20:11:35Z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0x010100BAB1D545D5B1AC4AB5A76266593A5DC3</vt:lpwstr>
  </property>
</Properties>
</file>